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7" r:id="rId4"/>
    <p:sldId id="294" r:id="rId5"/>
    <p:sldId id="288" r:id="rId6"/>
    <p:sldId id="296" r:id="rId7"/>
    <p:sldId id="290" r:id="rId8"/>
    <p:sldId id="265" r:id="rId9"/>
    <p:sldId id="293" r:id="rId10"/>
    <p:sldId id="289" r:id="rId11"/>
    <p:sldId id="263" r:id="rId12"/>
    <p:sldId id="272" r:id="rId13"/>
    <p:sldId id="274" r:id="rId14"/>
    <p:sldId id="275" r:id="rId15"/>
    <p:sldId id="276" r:id="rId16"/>
    <p:sldId id="277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12" autoAdjust="0"/>
    <p:restoredTop sz="88408" autoAdjust="0"/>
  </p:normalViewPr>
  <p:slideViewPr>
    <p:cSldViewPr>
      <p:cViewPr>
        <p:scale>
          <a:sx n="75" d="100"/>
          <a:sy n="75" d="100"/>
        </p:scale>
        <p:origin x="-123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3AA94-3935-424E-A03C-9958E5CFAF16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FAB5-1656-40B8-92A6-9F638B41D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CFAB5-1656-40B8-92A6-9F638B41D6E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140F-EE77-40E0-8739-70762AD2DD51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44E2-F86C-4A57-830A-84D2CBAAB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269E-43FA-402E-9A8F-A57A5FBAC2C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A7CF-7E4B-4E7A-89D4-B20DB5152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4596-38A2-4DBC-AC3C-4FCBAE13DE1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D1AA-5AE8-488F-9FD2-DA5E0AB16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B5C1-2DFC-400B-8666-1796E2B3CF37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7825-60D5-4BFC-9D7A-561D0E1F3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BAC4-E19E-4BA8-AA11-B1EF020B2553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026F-1765-4CEC-998B-99F89B0A7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D0D2C-1C24-4E4C-88F8-CDBB9BF7A08A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2AB3-5C61-4CED-B0AA-2E30E8783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37D5-0BD6-4636-B353-B4D456ACC11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95CD-CC5E-469F-A682-754F213CA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9F2E-9821-4774-8174-5660F11C872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E21C-BCC3-4129-9BDD-CCF88526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BC44-1951-4DB1-B89B-796AE295FEDE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4896-C99A-4DD4-AE04-0409539D4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C7E0-F0C3-41AF-8C17-43EF3B9A1D18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D0D3-3AB4-46FB-8397-F0CD2E493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0921D-D7DB-4C27-BCAD-73CF025279D0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5A91-3C98-4C6A-916F-7C4893E07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0C93-FAC6-41C5-AC62-F441DE2FFA7B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A3F7-C6E1-4026-9368-8B6D58BBC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58F46E-1FDA-4F72-8FBC-18A78B400384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8BF20-018C-41FE-891B-6BFBA9DAC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</a:rPr>
              <a:t>Проект бюджета </a:t>
            </a:r>
            <a:br>
              <a:rPr lang="ru-RU" sz="2400" b="1" dirty="0" smtClean="0">
                <a:solidFill>
                  <a:srgbClr val="558ED5"/>
                </a:solidFill>
              </a:rPr>
            </a:br>
            <a:r>
              <a:rPr lang="ru-RU" sz="2400" b="1" dirty="0" err="1" smtClean="0">
                <a:solidFill>
                  <a:srgbClr val="558ED5"/>
                </a:solidFill>
              </a:rPr>
              <a:t>Камышевского</a:t>
            </a:r>
            <a:r>
              <a:rPr lang="ru-RU" sz="2400" b="1" dirty="0" smtClean="0">
                <a:solidFill>
                  <a:srgbClr val="558ED5"/>
                </a:solidFill>
              </a:rPr>
              <a:t> сельского поселения </a:t>
            </a:r>
            <a:r>
              <a:rPr lang="ru-RU" sz="2400" b="1" dirty="0" smtClean="0">
                <a:solidFill>
                  <a:srgbClr val="558ED5"/>
                </a:solidFill>
              </a:rPr>
              <a:t>Орловского района на 2016 год  направлен </a:t>
            </a:r>
            <a:r>
              <a:rPr lang="ru-RU" sz="2400" b="1" dirty="0" smtClean="0">
                <a:solidFill>
                  <a:srgbClr val="558ED5"/>
                </a:solidFill>
              </a:rPr>
              <a:t>на решение следующих ключевых задач: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Камышевского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земельного налога в бюджет </a:t>
            </a:r>
            <a:r>
              <a:rPr lang="ru-RU" sz="2400" b="1" dirty="0" err="1" smtClean="0">
                <a:solidFill>
                  <a:srgbClr val="C00000"/>
                </a:solidFill>
              </a:rPr>
              <a:t>Камышевского</a:t>
            </a:r>
            <a:r>
              <a:rPr lang="ru-RU" sz="2400" b="1" dirty="0" smtClean="0">
                <a:solidFill>
                  <a:srgbClr val="C00000"/>
                </a:solidFill>
              </a:rPr>
              <a:t>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</a:t>
            </a:r>
            <a:r>
              <a:rPr lang="ru-RU" sz="1600" b="1" dirty="0" smtClean="0">
                <a:solidFill>
                  <a:srgbClr val="254061"/>
                </a:solidFill>
              </a:rPr>
              <a:t>(</a:t>
            </a:r>
            <a:r>
              <a:rPr lang="ru-RU" sz="1600" b="1" dirty="0" smtClean="0">
                <a:solidFill>
                  <a:srgbClr val="254061"/>
                </a:solidFill>
              </a:rPr>
              <a:t>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549400" y="1854200"/>
          <a:ext cx="6057900" cy="4102100"/>
        </p:xfrm>
        <a:graphic>
          <a:graphicData uri="http://schemas.openxmlformats.org/presentationml/2006/ole">
            <p:oleObj spid="_x0000_s4098" name="Лист" r:id="rId3" imgW="9086850" imgH="65722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</a:t>
            </a:r>
            <a:r>
              <a:rPr lang="ru-RU" sz="2800" b="1" dirty="0" err="1" smtClean="0">
                <a:solidFill>
                  <a:srgbClr val="C00000"/>
                </a:solidFill>
              </a:rPr>
              <a:t>Камышевского</a:t>
            </a:r>
            <a:r>
              <a:rPr lang="ru-RU" sz="2800" b="1" dirty="0" smtClean="0">
                <a:solidFill>
                  <a:srgbClr val="C00000"/>
                </a:solidFill>
              </a:rPr>
              <a:t>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701800"/>
          <a:ext cx="7747000" cy="4978400"/>
        </p:xfrm>
        <a:graphic>
          <a:graphicData uri="http://schemas.openxmlformats.org/presentationml/2006/ole">
            <p:oleObj spid="_x0000_s29698" name="Лист" r:id="rId3" imgW="7648575" imgH="49149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</a:t>
            </a:r>
            <a:r>
              <a:rPr lang="ru-RU" sz="2400" dirty="0" err="1" smtClean="0">
                <a:solidFill>
                  <a:schemeClr val="hlink"/>
                </a:solidFill>
              </a:rPr>
              <a:t>Камышевского</a:t>
            </a:r>
            <a:r>
              <a:rPr lang="ru-RU" sz="2400" dirty="0" smtClean="0">
                <a:solidFill>
                  <a:schemeClr val="hlink"/>
                </a:solidFill>
              </a:rPr>
              <a:t> сельского поселения на </a:t>
            </a:r>
            <a:r>
              <a:rPr lang="ru-RU" sz="2400" dirty="0" smtClean="0">
                <a:solidFill>
                  <a:schemeClr val="hlink"/>
                </a:solidFill>
              </a:rPr>
              <a:t>2016 </a:t>
            </a:r>
            <a:r>
              <a:rPr lang="ru-RU" sz="2400" dirty="0" smtClean="0">
                <a:solidFill>
                  <a:schemeClr val="hlink"/>
                </a:solidFill>
              </a:rPr>
              <a:t>год</a:t>
            </a:r>
          </a:p>
        </p:txBody>
      </p:sp>
      <p:graphicFrame>
        <p:nvGraphicFramePr>
          <p:cNvPr id="60481" name="Group 65"/>
          <p:cNvGraphicFramePr>
            <a:graphicFrameLocks noGrp="1"/>
          </p:cNvGraphicFramePr>
          <p:nvPr/>
        </p:nvGraphicFramePr>
        <p:xfrm>
          <a:off x="250825" y="1052513"/>
          <a:ext cx="8353425" cy="4848544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Камышевского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1923,7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766,3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3273,3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1306,0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7527,5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Камышевского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сельского поселения, формируемые в рамках муниципальных программ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Камышевского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42910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7345,2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тыс.руб.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00694" y="1928802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7527,5  тыс.руб.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931,4 </a:t>
            </a: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58016" y="3929066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1140,6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5</a:t>
            </a:r>
          </a:p>
        </p:txBody>
      </p:sp>
      <p:sp>
        <p:nvSpPr>
          <p:cNvPr id="77835" name="TextBox 12"/>
          <p:cNvSpPr txBox="1">
            <a:spLocks noChangeArrowheads="1"/>
          </p:cNvSpPr>
          <p:nvPr/>
        </p:nvSpPr>
        <p:spPr bwMode="auto">
          <a:xfrm>
            <a:off x="6500826" y="1000108"/>
            <a:ext cx="7191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                      </a:t>
            </a:r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6</a:t>
            </a: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77837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 err="1">
                <a:latin typeface="Calibri" pitchFamily="34" charset="0"/>
              </a:rPr>
              <a:t>непрограммные</a:t>
            </a:r>
            <a:r>
              <a:rPr lang="ru-RU" sz="1600" dirty="0">
                <a:latin typeface="Calibri" pitchFamily="34" charset="0"/>
              </a:rPr>
              <a:t> расходы бюджета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  <p:sp>
        <p:nvSpPr>
          <p:cNvPr id="77838" name="TextBox 17"/>
          <p:cNvSpPr txBox="1">
            <a:spLocks noChangeArrowheads="1"/>
          </p:cNvSpPr>
          <p:nvPr/>
        </p:nvSpPr>
        <p:spPr bwMode="auto">
          <a:xfrm>
            <a:off x="1285852" y="5214950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>
                <a:latin typeface="Calibri" pitchFamily="34" charset="0"/>
              </a:rPr>
              <a:t>расходы бюджета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сельского </a:t>
            </a:r>
            <a:r>
              <a:rPr lang="ru-RU" sz="1600" dirty="0">
                <a:latin typeface="Calibri" pitchFamily="34" charset="0"/>
              </a:rPr>
              <a:t>поселения, формируемые в рамках муниципальных программ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сельского </a:t>
            </a:r>
            <a:r>
              <a:rPr lang="ru-RU" sz="1600" dirty="0">
                <a:latin typeface="Calibri" pitchFamily="34" charset="0"/>
              </a:rPr>
              <a:t>поселения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9900" y="1346200"/>
          <a:ext cx="8115300" cy="4965700"/>
        </p:xfrm>
        <a:graphic>
          <a:graphicData uri="http://schemas.openxmlformats.org/presentationml/2006/ole">
            <p:oleObj spid="_x0000_s35842" name="Лист" r:id="rId3" imgW="8115300" imgH="49625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dirty="0" smtClean="0"/>
              <a:t>Объем бюджетных ассигнований на реализацию программ в </a:t>
            </a:r>
            <a:r>
              <a:rPr lang="ru-RU" sz="3000" dirty="0" smtClean="0"/>
              <a:t>2015-2016 </a:t>
            </a:r>
            <a:r>
              <a:rPr lang="ru-RU" sz="3000" dirty="0" smtClean="0"/>
              <a:t>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254000" y="1625600"/>
          <a:ext cx="8724900" cy="4965700"/>
        </p:xfrm>
        <a:graphic>
          <a:graphicData uri="http://schemas.openxmlformats.org/presentationml/2006/ole">
            <p:oleObj spid="_x0000_s36866" name="Лист" r:id="rId3" imgW="8724900" imgH="49625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err="1" smtClean="0">
                <a:latin typeface="Arial" charset="0"/>
              </a:rPr>
              <a:t>Камышевского</a:t>
            </a:r>
            <a:r>
              <a:rPr lang="ru-RU" sz="2000" dirty="0" smtClean="0">
                <a:latin typeface="Arial" charset="0"/>
              </a:rPr>
              <a:t>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</a:t>
            </a:r>
            <a:r>
              <a:rPr lang="ru-RU" sz="2000" dirty="0" smtClean="0"/>
              <a:t>2016 </a:t>
            </a:r>
            <a:r>
              <a:rPr lang="ru-RU" sz="2000" dirty="0" smtClean="0"/>
              <a:t>году по разделам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786190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экономика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8,8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1,3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50,3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16,2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22,2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0,4%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0,8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17375E"/>
                </a:solidFill>
              </a:rPr>
              <a:t>Основные параметры проекта бюджета </a:t>
            </a:r>
            <a:r>
              <a:rPr lang="ru-RU" sz="1800" b="1" dirty="0" err="1" smtClean="0">
                <a:solidFill>
                  <a:srgbClr val="17375E"/>
                </a:solidFill>
              </a:rPr>
              <a:t>Камышевскогос</a:t>
            </a:r>
            <a:r>
              <a:rPr lang="ru-RU" sz="1800" b="1" dirty="0" smtClean="0">
                <a:solidFill>
                  <a:srgbClr val="17375E"/>
                </a:solidFill>
              </a:rPr>
              <a:t> </a:t>
            </a:r>
            <a:r>
              <a:rPr lang="ru-RU" sz="1800" b="1" dirty="0" err="1" smtClean="0">
                <a:solidFill>
                  <a:srgbClr val="17375E"/>
                </a:solidFill>
              </a:rPr>
              <a:t>ельского</a:t>
            </a:r>
            <a:r>
              <a:rPr lang="ru-RU" sz="1800" b="1" dirty="0" smtClean="0">
                <a:solidFill>
                  <a:srgbClr val="17375E"/>
                </a:solidFill>
              </a:rPr>
              <a:t> поселения</a:t>
            </a:r>
            <a:r>
              <a:rPr lang="ru-RU" sz="1800" dirty="0" smtClean="0">
                <a:solidFill>
                  <a:srgbClr val="17375E"/>
                </a:solidFill>
              </a:rPr>
              <a:t/>
            </a:r>
            <a:br>
              <a:rPr lang="ru-RU" sz="1800" dirty="0" smtClean="0">
                <a:solidFill>
                  <a:srgbClr val="17375E"/>
                </a:solidFill>
              </a:rPr>
            </a:br>
            <a:r>
              <a:rPr lang="ru-RU" sz="1800" b="1" dirty="0" smtClean="0">
                <a:solidFill>
                  <a:srgbClr val="17375E"/>
                </a:solidFill>
              </a:rPr>
              <a:t>«О бюджете </a:t>
            </a:r>
            <a:r>
              <a:rPr lang="ru-RU" sz="1800" b="1" dirty="0" smtClean="0">
                <a:solidFill>
                  <a:srgbClr val="17375E"/>
                </a:solidFill>
              </a:rPr>
              <a:t> </a:t>
            </a:r>
            <a:r>
              <a:rPr lang="ru-RU" sz="1800" b="1" dirty="0" err="1" smtClean="0">
                <a:solidFill>
                  <a:srgbClr val="17375E"/>
                </a:solidFill>
              </a:rPr>
              <a:t>Камышевского</a:t>
            </a:r>
            <a:r>
              <a:rPr lang="ru-RU" sz="1800" b="1" dirty="0" smtClean="0">
                <a:solidFill>
                  <a:srgbClr val="17375E"/>
                </a:solidFill>
              </a:rPr>
              <a:t> сельского поселения </a:t>
            </a:r>
            <a:r>
              <a:rPr lang="ru-RU" sz="1800" b="1" dirty="0" smtClean="0">
                <a:solidFill>
                  <a:srgbClr val="17375E"/>
                </a:solidFill>
              </a:rPr>
              <a:t>на 2016 </a:t>
            </a:r>
            <a:r>
              <a:rPr lang="ru-RU" sz="1800" b="1" dirty="0" smtClean="0">
                <a:solidFill>
                  <a:srgbClr val="17375E"/>
                </a:solidFill>
              </a:rPr>
              <a:t>год </a:t>
            </a:r>
            <a:r>
              <a:rPr lang="ru-RU" sz="1800" b="1" dirty="0" smtClean="0">
                <a:solidFill>
                  <a:srgbClr val="17375E"/>
                </a:solidFill>
              </a:rPr>
              <a:t>»</a:t>
            </a:r>
            <a:r>
              <a:rPr lang="en-US" sz="2000" b="1" dirty="0" smtClean="0">
                <a:solidFill>
                  <a:srgbClr val="17375E"/>
                </a:solidFill>
              </a:rPr>
              <a:t/>
            </a:r>
            <a:br>
              <a:rPr lang="en-US" sz="2000" b="1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                </a:t>
            </a:r>
            <a:r>
              <a:rPr lang="ru-RU" sz="1600" dirty="0" smtClean="0"/>
              <a:t>(</a:t>
            </a:r>
            <a:r>
              <a:rPr lang="ru-RU" sz="1600" dirty="0" smtClean="0"/>
              <a:t>тыс. рублей)</a:t>
            </a:r>
            <a:endParaRPr lang="ru-RU" sz="16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15465" name="Group 105"/>
          <p:cNvGraphicFramePr>
            <a:graphicFrameLocks noGrp="1"/>
          </p:cNvGraphicFramePr>
          <p:nvPr>
            <p:ph idx="1"/>
          </p:nvPr>
        </p:nvGraphicFramePr>
        <p:xfrm>
          <a:off x="1285852" y="1071544"/>
          <a:ext cx="6651852" cy="5786456"/>
        </p:xfrm>
        <a:graphic>
          <a:graphicData uri="http://schemas.openxmlformats.org/drawingml/2006/table">
            <a:tbl>
              <a:tblPr/>
              <a:tblGrid>
                <a:gridCol w="3115389"/>
                <a:gridCol w="1788589"/>
                <a:gridCol w="1747874"/>
              </a:tblGrid>
              <a:tr h="502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1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№72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23.12.2014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8265,1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9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3574,8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3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2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93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6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err="1" smtClean="0">
                <a:solidFill>
                  <a:srgbClr val="558ED5"/>
                </a:solidFill>
                <a:latin typeface="Arial" charset="0"/>
              </a:rPr>
              <a:t>Камышевского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285852" y="1571612"/>
          <a:ext cx="6429420" cy="4498977"/>
        </p:xfrm>
        <a:graphic>
          <a:graphicData uri="http://schemas.openxmlformats.org/drawingml/2006/table">
            <a:tbl>
              <a:tblPr/>
              <a:tblGrid>
                <a:gridCol w="1742115"/>
                <a:gridCol w="1936947"/>
                <a:gridCol w="1393036"/>
                <a:gridCol w="1357322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год (проект)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4434,7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3574,8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3234,4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793,8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924,4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116,4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</a:t>
            </a:r>
            <a:r>
              <a:rPr lang="ru-RU" sz="2800" dirty="0" err="1" smtClean="0">
                <a:solidFill>
                  <a:schemeClr val="hlink"/>
                </a:solidFill>
              </a:rPr>
              <a:t>Камышевского</a:t>
            </a:r>
            <a:r>
              <a:rPr lang="ru-RU" sz="2800" dirty="0" smtClean="0">
                <a:solidFill>
                  <a:schemeClr val="hlink"/>
                </a:solidFill>
              </a:rPr>
              <a:t>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642910" y="1428736"/>
          <a:ext cx="8177240" cy="5004536"/>
        </p:xfrm>
        <a:graphic>
          <a:graphicData uri="http://schemas.openxmlformats.org/presentationml/2006/ole">
            <p:oleObj spid="_x0000_s48132" name="Диаграмма" r:id="rId3" imgW="6219825" imgH="30861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dirty="0" err="1" smtClean="0">
                <a:solidFill>
                  <a:srgbClr val="17375E"/>
                </a:solidFill>
              </a:rPr>
              <a:t>Камышевского</a:t>
            </a:r>
            <a:r>
              <a:rPr lang="ru-RU" sz="2400" dirty="0" smtClean="0">
                <a:solidFill>
                  <a:srgbClr val="17375E"/>
                </a:solidFill>
              </a:rPr>
              <a:t> </a:t>
            </a:r>
            <a:r>
              <a:rPr lang="ru-RU" sz="2400" b="1" dirty="0" smtClean="0">
                <a:solidFill>
                  <a:srgbClr val="17375E"/>
                </a:solidFill>
              </a:rPr>
              <a:t>сельского поселения  Орловского района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1-2014 год</a:t>
            </a:r>
            <a:br>
              <a:rPr lang="ru-RU" sz="1600" dirty="0" smtClean="0"/>
            </a:br>
            <a:r>
              <a:rPr lang="ru-RU" sz="1600" dirty="0" smtClean="0"/>
              <a:t>2-2015 год</a:t>
            </a:r>
            <a:br>
              <a:rPr lang="ru-RU" sz="1600" dirty="0" smtClean="0"/>
            </a:br>
            <a:r>
              <a:rPr lang="ru-RU" sz="1600" dirty="0" smtClean="0"/>
              <a:t>3-2016 </a:t>
            </a:r>
            <a:r>
              <a:rPr lang="ru-RU" sz="1600" dirty="0" smtClean="0"/>
              <a:t>год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85852" y="2143116"/>
          <a:ext cx="6718300" cy="5080000"/>
        </p:xfrm>
        <a:graphic>
          <a:graphicData uri="http://schemas.openxmlformats.org/presentationml/2006/ole">
            <p:oleObj spid="_x0000_s1029" name="Диаграмма" r:id="rId4" imgW="7305675" imgH="59626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и неналоговых доходов бюджета </a:t>
            </a:r>
            <a:r>
              <a:rPr lang="ru-RU" sz="2500" b="1" dirty="0" err="1" smtClean="0">
                <a:solidFill>
                  <a:srgbClr val="C00000"/>
                </a:solidFill>
              </a:rPr>
              <a:t>Камышевского</a:t>
            </a:r>
            <a:r>
              <a:rPr lang="ru-RU" sz="2500" b="1" dirty="0" smtClean="0">
                <a:solidFill>
                  <a:srgbClr val="C00000"/>
                </a:solidFill>
              </a:rPr>
              <a:t> сельского поселения в </a:t>
            </a:r>
            <a:r>
              <a:rPr lang="ru-RU" sz="2500" b="1" dirty="0" smtClean="0">
                <a:solidFill>
                  <a:srgbClr val="C00000"/>
                </a:solidFill>
              </a:rPr>
              <a:t>2016 </a:t>
            </a:r>
            <a:r>
              <a:rPr lang="ru-RU" sz="2500" b="1" dirty="0" smtClean="0">
                <a:solidFill>
                  <a:srgbClr val="C00000"/>
                </a:solidFill>
              </a:rPr>
              <a:t>году, </a:t>
            </a:r>
            <a:r>
              <a:rPr lang="ru-RU" sz="2500" b="1" dirty="0" smtClean="0">
                <a:solidFill>
                  <a:srgbClr val="C00000"/>
                </a:solidFill>
              </a:rPr>
              <a:t>4036,2</a:t>
            </a:r>
            <a:r>
              <a:rPr lang="ru-RU" sz="2500" b="1" dirty="0" smtClean="0">
                <a:solidFill>
                  <a:srgbClr val="C00000"/>
                </a:solidFill>
              </a:rPr>
              <a:t>       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75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42938" y="1571625"/>
          <a:ext cx="7062787" cy="5715000"/>
        </p:xfrm>
        <a:graphic>
          <a:graphicData uri="http://schemas.openxmlformats.org/presentationml/2006/ole">
            <p:oleObj spid="_x0000_s67587" name="Лист" r:id="rId3" imgW="10134600" imgH="82296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 налоговых 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err="1" smtClean="0">
                <a:solidFill>
                  <a:srgbClr val="17375E"/>
                </a:solidFill>
              </a:rPr>
              <a:t>Камышевского</a:t>
            </a:r>
            <a:r>
              <a:rPr lang="ru-RU" sz="2400" b="1" dirty="0" smtClean="0">
                <a:solidFill>
                  <a:srgbClr val="17375E"/>
                </a:solidFill>
              </a:rPr>
              <a:t> сельского поселения в 2015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5075" y="1778000"/>
          <a:ext cx="5707063" cy="3810000"/>
        </p:xfrm>
        <a:graphic>
          <a:graphicData uri="http://schemas.openxmlformats.org/presentationml/2006/ole">
            <p:oleObj spid="_x0000_s5122" name="Лист" r:id="rId3" imgW="6591300" imgH="44005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</a:t>
            </a:r>
            <a:r>
              <a:rPr lang="ru-RU" sz="2100" b="1" dirty="0" err="1" smtClean="0">
                <a:solidFill>
                  <a:srgbClr val="C00000"/>
                </a:solidFill>
              </a:rPr>
              <a:t>Камышевского</a:t>
            </a:r>
            <a:r>
              <a:rPr lang="ru-RU" sz="2100" b="1" dirty="0" smtClean="0">
                <a:solidFill>
                  <a:srgbClr val="C00000"/>
                </a:solidFill>
              </a:rPr>
              <a:t> сельского поселения в </a:t>
            </a:r>
            <a:r>
              <a:rPr lang="ru-RU" sz="2100" b="1" dirty="0" smtClean="0">
                <a:solidFill>
                  <a:srgbClr val="C00000"/>
                </a:solidFill>
              </a:rPr>
              <a:t>2016 </a:t>
            </a:r>
            <a:r>
              <a:rPr lang="ru-RU" sz="2100" b="1" dirty="0" smtClean="0">
                <a:solidFill>
                  <a:srgbClr val="C00000"/>
                </a:solidFill>
              </a:rPr>
              <a:t>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  <a:latin typeface="Arial" charset="0"/>
              </a:rPr>
              <a:t>8668,1</a:t>
            </a:r>
            <a:r>
              <a:rPr lang="ru-RU" sz="2100" b="1" dirty="0" smtClean="0">
                <a:solidFill>
                  <a:srgbClr val="C00000"/>
                </a:solidFill>
              </a:rPr>
              <a:t> </a:t>
            </a:r>
            <a:r>
              <a:rPr lang="ru-RU" sz="2100" b="1" dirty="0" smtClean="0">
                <a:solidFill>
                  <a:srgbClr val="C00000"/>
                </a:solidFill>
              </a:rPr>
              <a:t>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4500" y="1196975"/>
          <a:ext cx="8153400" cy="4959350"/>
        </p:xfrm>
        <a:graphic>
          <a:graphicData uri="http://schemas.openxmlformats.org/presentationml/2006/ole">
            <p:oleObj spid="_x0000_s31746" name="Лист" r:id="rId3" imgW="8267700" imgH="50292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Безвозмездные поступления в бюджет </a:t>
            </a:r>
            <a:r>
              <a:rPr lang="ru-RU" sz="2600" b="1" dirty="0" err="1" smtClean="0">
                <a:solidFill>
                  <a:srgbClr val="C00000"/>
                </a:solidFill>
              </a:rPr>
              <a:t>Камышевского</a:t>
            </a:r>
            <a:r>
              <a:rPr lang="ru-RU" sz="2600" b="1" dirty="0" smtClean="0">
                <a:solidFill>
                  <a:srgbClr val="C00000"/>
                </a:solidFill>
              </a:rPr>
              <a:t> сельского </a:t>
            </a:r>
            <a:r>
              <a:rPr lang="ru-RU" sz="2600" b="1" dirty="0" smtClean="0">
                <a:solidFill>
                  <a:srgbClr val="C00000"/>
                </a:solidFill>
              </a:rPr>
              <a:t>поселения </a:t>
            </a:r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>							(</a:t>
            </a:r>
            <a:r>
              <a:rPr lang="ru-RU" sz="1400" b="1" dirty="0" smtClean="0">
                <a:solidFill>
                  <a:srgbClr val="002060"/>
                </a:solidFill>
              </a:rPr>
              <a:t>тыс.рублей</a:t>
            </a:r>
            <a:r>
              <a:rPr lang="en-US" sz="1400" b="1" dirty="0" smtClean="0">
                <a:solidFill>
                  <a:srgbClr val="002060"/>
                </a:solidFill>
              </a:rPr>
              <a:t>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58900" y="1409700"/>
          <a:ext cx="6489700" cy="4926013"/>
        </p:xfrm>
        <a:graphic>
          <a:graphicData uri="http://schemas.openxmlformats.org/presentationml/2006/ole">
            <p:oleObj spid="_x0000_s6146" name="Лист" r:id="rId3" imgW="7981950" imgH="6057900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451</Words>
  <Application>Microsoft Office PowerPoint</Application>
  <PresentationFormat>Экран (4:3)</PresentationFormat>
  <Paragraphs>125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Тема Office</vt:lpstr>
      <vt:lpstr>Диаграмма Microsoft Graph</vt:lpstr>
      <vt:lpstr>Лист</vt:lpstr>
      <vt:lpstr>Лист Microsoft Office Excel</vt:lpstr>
      <vt:lpstr>Диаграмма Microsoft Office Excel</vt:lpstr>
      <vt:lpstr>Проект бюджета  Камышевского сельского поселения Орловского района на 2016 год  направлен на решение следующих ключевых задач:</vt:lpstr>
      <vt:lpstr>Основные параметры проекта бюджета Камышевскогос ельского поселения «О бюджете  Камышевского сельского поселения на 2016 год »                 (тыс. рублей)</vt:lpstr>
      <vt:lpstr>Объем безвозмездных поступлений в бюджет Камышевского сельского поселения Орловского района</vt:lpstr>
      <vt:lpstr>Доходы бюджета Камышевского сельского поселения Орловского района</vt:lpstr>
      <vt:lpstr>    Динамика налоговых и неналоговых доходов бюджета Камышевского сельского поселения  Орловского района          (тыс. рублей) 1-2014 год 2-2015 год 3-2016 год   </vt:lpstr>
      <vt:lpstr>Структура налоговых и неналоговых доходов бюджета Камышевского сельского поселения в 2016 году, 4036,2        тыс.рублей</vt:lpstr>
      <vt:lpstr>Структура налоговых  доходов бюджета Камышевского сельского поселения в 2015 году        (тыс.рублей)</vt:lpstr>
      <vt:lpstr>Расходы бюджета Камышевского сельского поселения в 2016 году 8668,1 тыс.рублей</vt:lpstr>
      <vt:lpstr> Безвозмездные поступления в бюджет Камышевского сельского поселения            (тыс.рублей) </vt:lpstr>
      <vt:lpstr>Динамика поступлений земельного налога в бюджет Камышевского сельского поселения     (тыс. рублей)</vt:lpstr>
      <vt:lpstr>Динамика расходов бюджета Камышевского сельского поселения        (тыс. рублей)</vt:lpstr>
      <vt:lpstr>Структура муниципальных программ Камышевского сельского поселения на 2016 год</vt:lpstr>
      <vt:lpstr>Расходы бюджета Камышевского сельского поселения, формируемые в рамках муниципальных программ Камышевского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2015-2016 годах</vt:lpstr>
      <vt:lpstr>Структура расходов бюджета Камышевского сельского поселения  в 2016 году по разделам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Пользователь</cp:lastModifiedBy>
  <cp:revision>203</cp:revision>
  <dcterms:created xsi:type="dcterms:W3CDTF">2012-10-21T15:40:11Z</dcterms:created>
  <dcterms:modified xsi:type="dcterms:W3CDTF">2016-02-11T09:05:45Z</dcterms:modified>
</cp:coreProperties>
</file>