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package" ContentType="application/vnd.openxmlformats-officedocument.package"/>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94" r:id="rId5"/>
    <p:sldId id="288" r:id="rId6"/>
    <p:sldId id="296" r:id="rId7"/>
    <p:sldId id="290" r:id="rId8"/>
    <p:sldId id="298" r:id="rId9"/>
    <p:sldId id="265" r:id="rId10"/>
    <p:sldId id="300" r:id="rId11"/>
    <p:sldId id="302" r:id="rId12"/>
    <p:sldId id="293" r:id="rId13"/>
    <p:sldId id="289" r:id="rId14"/>
    <p:sldId id="263" r:id="rId15"/>
    <p:sldId id="272" r:id="rId16"/>
    <p:sldId id="274" r:id="rId17"/>
    <p:sldId id="275" r:id="rId18"/>
    <p:sldId id="277" r:id="rId19"/>
    <p:sldId id="304" r:id="rId20"/>
  </p:sldIdLst>
  <p:sldSz cx="9144000" cy="6858000" type="screen4x3"/>
  <p:notesSz cx="6797675" cy="987425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812" autoAdjust="0"/>
    <p:restoredTop sz="88408" autoAdjust="0"/>
  </p:normalViewPr>
  <p:slideViewPr>
    <p:cSldViewPr>
      <p:cViewPr>
        <p:scale>
          <a:sx n="89" d="100"/>
          <a:sy n="89" d="100"/>
        </p:scale>
        <p:origin x="-840" y="-198"/>
      </p:cViewPr>
      <p:guideLst>
        <p:guide orient="horz" pos="2160"/>
        <p:guide pos="2880"/>
      </p:guideLst>
    </p:cSldViewPr>
  </p:slideViewPr>
  <p:outlineViewPr>
    <p:cViewPr>
      <p:scale>
        <a:sx n="33" d="100"/>
        <a:sy n="33" d="100"/>
      </p:scale>
      <p:origin x="42" y="18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package1.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2619502868068824"/>
          <c:y val="6.8027210884353789E-2"/>
          <c:w val="0.85468451242829901"/>
          <c:h val="0.73129251700680309"/>
        </c:manualLayout>
      </c:layout>
      <c:barChart>
        <c:barDir val="col"/>
        <c:grouping val="clustered"/>
        <c:ser>
          <c:idx val="1"/>
          <c:order val="0"/>
          <c:spPr>
            <a:solidFill>
              <a:srgbClr val="993366"/>
            </a:solidFill>
            <a:ln w="12700">
              <a:solidFill>
                <a:srgbClr val="000000"/>
              </a:solidFill>
              <a:prstDash val="solid"/>
            </a:ln>
          </c:spPr>
          <c:dLbls>
            <c:dLbl>
              <c:idx val="0"/>
              <c:layout/>
              <c:tx>
                <c:rich>
                  <a:bodyPr/>
                  <a:lstStyle/>
                  <a:p>
                    <a:r>
                      <a:rPr lang="ru-RU"/>
                      <a:t>4680.0</a:t>
                    </a:r>
                  </a:p>
                </c:rich>
              </c:tx>
            </c:dLbl>
            <c:dLbl>
              <c:idx val="1"/>
              <c:layout/>
              <c:tx>
                <c:rich>
                  <a:bodyPr/>
                  <a:lstStyle/>
                  <a:p>
                    <a:r>
                      <a:rPr lang="ru-RU"/>
                      <a:t>3318.7</a:t>
                    </a:r>
                  </a:p>
                </c:rich>
              </c:tx>
            </c:dLbl>
            <c:dLbl>
              <c:idx val="2"/>
              <c:layout/>
              <c:tx>
                <c:rich>
                  <a:bodyPr/>
                  <a:lstStyle/>
                  <a:p>
                    <a:r>
                      <a:rPr lang="ru-RU"/>
                      <a:t>3401.8</a:t>
                    </a:r>
                  </a:p>
                </c:rich>
              </c:tx>
            </c:dLbl>
            <c:dLbl>
              <c:idx val="3"/>
              <c:layout/>
              <c:tx>
                <c:rich>
                  <a:bodyPr/>
                  <a:lstStyle/>
                  <a:p>
                    <a:r>
                      <a:rPr lang="ru-RU"/>
                      <a:t>3481.6</a:t>
                    </a:r>
                  </a:p>
                </c:rich>
              </c:tx>
            </c:dLbl>
            <c:spPr>
              <a:noFill/>
              <a:ln w="25400">
                <a:noFill/>
              </a:ln>
            </c:spPr>
            <c:txPr>
              <a:bodyPr/>
              <a:lstStyle/>
              <a:p>
                <a:pPr>
                  <a:defRPr sz="800" b="0" i="0" u="none" strike="noStrike" baseline="0">
                    <a:solidFill>
                      <a:srgbClr val="000000"/>
                    </a:solidFill>
                    <a:latin typeface="Arial Cyr"/>
                    <a:ea typeface="Arial Cyr"/>
                    <a:cs typeface="Arial Cyr"/>
                  </a:defRPr>
                </a:pPr>
                <a:endParaRPr lang="ru-RU"/>
              </a:p>
            </c:txPr>
            <c:showVal val="1"/>
          </c:dLbls>
          <c:val>
            <c:numRef>
              <c:f>Лист2!$A$7:$D$7</c:f>
              <c:numCache>
                <c:formatCode>General</c:formatCode>
                <c:ptCount val="4"/>
                <c:pt idx="0">
                  <c:v>6094.9</c:v>
                </c:pt>
                <c:pt idx="1">
                  <c:v>4277.1000000000004</c:v>
                </c:pt>
                <c:pt idx="2">
                  <c:v>4518.8</c:v>
                </c:pt>
                <c:pt idx="3">
                  <c:v>4586</c:v>
                </c:pt>
              </c:numCache>
            </c:numRef>
          </c:val>
        </c:ser>
        <c:dLbls>
          <c:showVal val="1"/>
        </c:dLbls>
        <c:axId val="105911040"/>
        <c:axId val="105912960"/>
      </c:barChart>
      <c:catAx>
        <c:axId val="105911040"/>
        <c:scaling>
          <c:orientation val="minMax"/>
        </c:scaling>
        <c:axPos val="b"/>
        <c:title>
          <c:tx>
            <c:rich>
              <a:bodyPr/>
              <a:lstStyle/>
              <a:p>
                <a:pPr>
                  <a:defRPr sz="800" b="1" i="0" u="none" strike="noStrike" baseline="0">
                    <a:solidFill>
                      <a:srgbClr val="000000"/>
                    </a:solidFill>
                    <a:latin typeface="Arial Cyr"/>
                    <a:ea typeface="Arial Cyr"/>
                    <a:cs typeface="Arial Cyr"/>
                  </a:defRPr>
                </a:pPr>
                <a:r>
                  <a:rPr lang="ru-RU"/>
                  <a:t>годы</a:t>
                </a:r>
              </a:p>
            </c:rich>
          </c:tx>
          <c:layout>
            <c:manualLayout>
              <c:xMode val="edge"/>
              <c:yMode val="edge"/>
              <c:x val="0.52198852772466509"/>
              <c:y val="0.89115646258503434"/>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Cyr"/>
                <a:ea typeface="Arial Cyr"/>
                <a:cs typeface="Arial Cyr"/>
              </a:defRPr>
            </a:pPr>
            <a:endParaRPr lang="ru-RU"/>
          </a:p>
        </c:txPr>
        <c:crossAx val="105912960"/>
        <c:crosses val="autoZero"/>
        <c:auto val="1"/>
        <c:lblAlgn val="ctr"/>
        <c:lblOffset val="100"/>
        <c:tickLblSkip val="1"/>
        <c:tickMarkSkip val="1"/>
      </c:catAx>
      <c:valAx>
        <c:axId val="105912960"/>
        <c:scaling>
          <c:orientation val="minMax"/>
        </c:scaling>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Cyr"/>
                    <a:ea typeface="Arial Cyr"/>
                    <a:cs typeface="Arial Cyr"/>
                  </a:defRPr>
                </a:pPr>
                <a:r>
                  <a:rPr lang="ru-RU"/>
                  <a:t>тыс. руб.</a:t>
                </a:r>
              </a:p>
            </c:rich>
          </c:tx>
          <c:layout>
            <c:manualLayout>
              <c:xMode val="edge"/>
              <c:yMode val="edge"/>
              <c:x val="2.1032504780114755E-2"/>
              <c:y val="0.34353741496598655"/>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Cyr"/>
                <a:ea typeface="Arial Cyr"/>
                <a:cs typeface="Arial Cyr"/>
              </a:defRPr>
            </a:pPr>
            <a:endParaRPr lang="ru-RU"/>
          </a:p>
        </c:txPr>
        <c:crossAx val="105911040"/>
        <c:crosses val="autoZero"/>
        <c:crossBetween val="between"/>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Cyr"/>
          <a:ea typeface="Arial Cyr"/>
          <a:cs typeface="Arial Cyr"/>
        </a:defRPr>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C5F140F-EE77-40E0-8739-70762AD2DD51}"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12144E2-F86C-4A57-830A-84D2CBAABC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B52269E-43FA-402E-9A8F-A57A5FBAC2CD}"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54EA7CF-7E4B-4E7A-89D4-B20DB515288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9C64596-38A2-4DBC-AC3C-4FCBAE13DE18}"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97BD1AA-5AE8-488F-9FD2-DA5E0AB1654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Диаграмма 2"/>
          <p:cNvSpPr>
            <a:spLocks noGrp="1"/>
          </p:cNvSpPr>
          <p:nvPr>
            <p:ph type="chart"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8A7EB5C1-2DFC-400B-8666-1796E2B3CF37}"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F17825-60D5-4BFC-9D7A-561D0E1F311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FCABAC4-E19E-4BA8-AA11-B1EF020B2553}"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BF8026F-1765-4CEC-998B-99F89B0A7A8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41D0D2C-1C24-4E4C-88F8-CDBB9BF7A08A}"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3502AB3-5C61-4CED-B0AA-2E30E8783FA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C0637D5-0BD6-4636-B353-B4D456ACC11D}" type="datetimeFigureOut">
              <a:rPr lang="ru-RU"/>
              <a:pPr>
                <a:defRPr/>
              </a:pPr>
              <a:t>15.02.2017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F5595CD-CC5E-469F-A682-754F213CA28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D0E9F2E-9821-4774-8174-5660F11C8728}" type="datetimeFigureOut">
              <a:rPr lang="ru-RU"/>
              <a:pPr>
                <a:defRPr/>
              </a:pPr>
              <a:t>15.02.2017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060E21C-BCC3-4129-9BDD-CCF88526348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4A9BC44-1951-4DB1-B89B-796AE295FEDE}" type="datetimeFigureOut">
              <a:rPr lang="ru-RU"/>
              <a:pPr>
                <a:defRPr/>
              </a:pPr>
              <a:t>15.02.2017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C894896-C99A-4DD4-AE04-0409539D407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05DC7E0-F0C3-41AF-8C17-43EF3B9A1D18}" type="datetimeFigureOut">
              <a:rPr lang="ru-RU"/>
              <a:pPr>
                <a:defRPr/>
              </a:pPr>
              <a:t>15.02.2017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F4AD0D3-3AB4-46FB-8397-F0CD2E49376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D00921D-D7DB-4C27-BCAD-73CF025279D0}" type="datetimeFigureOut">
              <a:rPr lang="ru-RU"/>
              <a:pPr>
                <a:defRPr/>
              </a:pPr>
              <a:t>15.02.2017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F175A91-3C98-4C6A-916F-7C4893E07C9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6AD0C93-FAC6-41C5-AC62-F441DE2FFA7B}" type="datetimeFigureOut">
              <a:rPr lang="ru-RU"/>
              <a:pPr>
                <a:defRPr/>
              </a:pPr>
              <a:t>15.02.2017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31FA3F7-C6E1-4026-9368-8B6D58BBCE0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017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B58F46E-1FDA-4F72-8FBC-18A78B400384}" type="datetimeFigureOut">
              <a:rPr lang="ru-RU"/>
              <a:pPr>
                <a:defRPr/>
              </a:pPr>
              <a:t>15.02.2017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DC8BF20-018C-41FE-891B-6BFBA9DACF7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1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250825" y="260350"/>
            <a:ext cx="8569325" cy="792163"/>
          </a:xfrm>
        </p:spPr>
        <p:txBody>
          <a:bodyPr/>
          <a:lstStyle/>
          <a:p>
            <a:pPr eaLnBrk="1" hangingPunct="1"/>
            <a:r>
              <a:rPr lang="ru-RU" sz="2400" b="1" dirty="0" smtClean="0">
                <a:solidFill>
                  <a:srgbClr val="558ED5"/>
                </a:solidFill>
              </a:rPr>
              <a:t>Проект бюджета </a:t>
            </a:r>
            <a:br>
              <a:rPr lang="ru-RU" sz="2400" b="1" dirty="0" smtClean="0">
                <a:solidFill>
                  <a:srgbClr val="558ED5"/>
                </a:solidFill>
              </a:rPr>
            </a:br>
            <a:r>
              <a:rPr lang="ru-RU" sz="2400" b="1" dirty="0" err="1" smtClean="0">
                <a:solidFill>
                  <a:srgbClr val="558ED5"/>
                </a:solidFill>
              </a:rPr>
              <a:t>Камышевского</a:t>
            </a:r>
            <a:r>
              <a:rPr lang="ru-RU" sz="2400" b="1" dirty="0" smtClean="0">
                <a:solidFill>
                  <a:srgbClr val="558ED5"/>
                </a:solidFill>
              </a:rPr>
              <a:t> сельского поселения Орловского района на 2017 год и плановый период 2018 и 2019 годов направлен на решение следующих ключевых задач:</a:t>
            </a:r>
          </a:p>
        </p:txBody>
      </p:sp>
      <p:sp>
        <p:nvSpPr>
          <p:cNvPr id="14338" name="Подзаголовок 2"/>
          <p:cNvSpPr>
            <a:spLocks noGrp="1"/>
          </p:cNvSpPr>
          <p:nvPr>
            <p:ph type="subTitle" idx="1"/>
          </p:nvPr>
        </p:nvSpPr>
        <p:spPr>
          <a:xfrm>
            <a:off x="395288" y="1484313"/>
            <a:ext cx="8569325" cy="5041900"/>
          </a:xfrm>
        </p:spPr>
        <p:txBody>
          <a:bodyPr/>
          <a:lstStyle/>
          <a:p>
            <a:r>
              <a:rPr lang="ru-RU" sz="2600" dirty="0" smtClean="0">
                <a:solidFill>
                  <a:schemeClr val="tx1"/>
                </a:solidFill>
                <a:latin typeface="Times New Roman" pitchFamily="18" charset="0"/>
              </a:rPr>
              <a:t>1)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a:t>
            </a:r>
          </a:p>
          <a:p>
            <a:r>
              <a:rPr lang="ru-RU" sz="2600" dirty="0" smtClean="0">
                <a:solidFill>
                  <a:schemeClr val="tx1"/>
                </a:solidFill>
                <a:latin typeface="Times New Roman" pitchFamily="18" charset="0"/>
              </a:rPr>
              <a:t>2) повышение эффективности бюджетной политики, в том числе за счет роста эффективности бюджетных расходов;</a:t>
            </a:r>
          </a:p>
          <a:p>
            <a:r>
              <a:rPr lang="ru-RU" sz="2600" dirty="0" smtClean="0">
                <a:solidFill>
                  <a:schemeClr val="tx1"/>
                </a:solidFill>
                <a:latin typeface="Times New Roman" pitchFamily="18" charset="0"/>
              </a:rPr>
              <a:t>3) соответствие финансовых возможностей </a:t>
            </a:r>
            <a:r>
              <a:rPr lang="ru-RU" sz="2600" dirty="0" err="1" smtClean="0">
                <a:solidFill>
                  <a:schemeClr val="tx1"/>
                </a:solidFill>
                <a:latin typeface="Times New Roman" pitchFamily="18" charset="0"/>
              </a:rPr>
              <a:t>Камышевского</a:t>
            </a:r>
            <a:r>
              <a:rPr lang="ru-RU" sz="2600" dirty="0" smtClean="0">
                <a:solidFill>
                  <a:schemeClr val="tx1"/>
                </a:solidFill>
                <a:latin typeface="Times New Roman" pitchFamily="18" charset="0"/>
              </a:rPr>
              <a:t> сельского поселения ключевым направлениям развития;</a:t>
            </a:r>
          </a:p>
          <a:p>
            <a:r>
              <a:rPr lang="ru-RU" sz="2600" dirty="0" smtClean="0">
                <a:solidFill>
                  <a:schemeClr val="tx1"/>
                </a:solidFill>
                <a:latin typeface="Times New Roman" pitchFamily="18" charset="0"/>
              </a:rPr>
              <a:t>4) повышение роли бюджетной политики для поддержки экономического роста;</a:t>
            </a:r>
          </a:p>
          <a:p>
            <a:r>
              <a:rPr lang="ru-RU" sz="2600" dirty="0" smtClean="0">
                <a:solidFill>
                  <a:schemeClr val="tx1"/>
                </a:solidFill>
                <a:latin typeface="Times New Roman" pitchFamily="18" charset="0"/>
              </a:rPr>
              <a:t>5) повышение прозрачности и открытости бюджетного процесса.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Заголовок 1"/>
          <p:cNvSpPr>
            <a:spLocks noGrp="1"/>
          </p:cNvSpPr>
          <p:nvPr>
            <p:ph type="title"/>
          </p:nvPr>
        </p:nvSpPr>
        <p:spPr/>
        <p:txBody>
          <a:bodyPr/>
          <a:lstStyle/>
          <a:p>
            <a:pPr eaLnBrk="1" hangingPunct="1"/>
            <a:r>
              <a:rPr lang="ru-RU" sz="2100" b="1" dirty="0" smtClean="0">
                <a:solidFill>
                  <a:srgbClr val="C00000"/>
                </a:solidFill>
              </a:rPr>
              <a:t>Расходы бюджета </a:t>
            </a:r>
            <a:r>
              <a:rPr lang="ru-RU" sz="2100" b="1" dirty="0" err="1" smtClean="0">
                <a:solidFill>
                  <a:srgbClr val="C00000"/>
                </a:solidFill>
              </a:rPr>
              <a:t>Камышевского</a:t>
            </a:r>
            <a:r>
              <a:rPr lang="ru-RU" sz="2100" b="1" dirty="0" smtClean="0">
                <a:solidFill>
                  <a:srgbClr val="C00000"/>
                </a:solidFill>
              </a:rPr>
              <a:t> сельского поселения в 2018 году</a:t>
            </a:r>
            <a:r>
              <a:rPr lang="ru-RU" sz="2100" dirty="0" smtClean="0">
                <a:solidFill>
                  <a:srgbClr val="C00000"/>
                </a:solidFill>
              </a:rPr>
              <a:t/>
            </a:r>
            <a:br>
              <a:rPr lang="ru-RU" sz="2100" dirty="0" smtClean="0">
                <a:solidFill>
                  <a:srgbClr val="C00000"/>
                </a:solidFill>
              </a:rPr>
            </a:br>
            <a:r>
              <a:rPr lang="ru-RU" sz="2100" b="1" dirty="0" smtClean="0">
                <a:solidFill>
                  <a:srgbClr val="C00000"/>
                </a:solidFill>
                <a:latin typeface="Arial" charset="0"/>
              </a:rPr>
              <a:t>6260,2</a:t>
            </a:r>
            <a:r>
              <a:rPr lang="ru-RU" sz="2100" b="1" dirty="0" smtClean="0">
                <a:solidFill>
                  <a:srgbClr val="C00000"/>
                </a:solidFill>
              </a:rPr>
              <a:t> тыс.рублей</a:t>
            </a:r>
            <a:endParaRPr lang="ru-RU" sz="2100" dirty="0" smtClean="0">
              <a:solidFill>
                <a:srgbClr val="C00000"/>
              </a:solidFill>
            </a:endParaRPr>
          </a:p>
        </p:txBody>
      </p:sp>
      <p:graphicFrame>
        <p:nvGraphicFramePr>
          <p:cNvPr id="31746" name="Содержимое 3"/>
          <p:cNvGraphicFramePr>
            <a:graphicFrameLocks noGrp="1"/>
          </p:cNvGraphicFramePr>
          <p:nvPr>
            <p:ph idx="1"/>
          </p:nvPr>
        </p:nvGraphicFramePr>
        <p:xfrm>
          <a:off x="612775" y="1139825"/>
          <a:ext cx="7939088" cy="4948238"/>
        </p:xfrm>
        <a:graphic>
          <a:graphicData uri="http://schemas.openxmlformats.org/presentationml/2006/ole">
            <p:oleObj spid="_x0000_s71682" name="Лист" r:id="rId3" imgW="8267700" imgH="5153025" progId="Excel.Shee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Заголовок 1"/>
          <p:cNvSpPr>
            <a:spLocks noGrp="1"/>
          </p:cNvSpPr>
          <p:nvPr>
            <p:ph type="title"/>
          </p:nvPr>
        </p:nvSpPr>
        <p:spPr/>
        <p:txBody>
          <a:bodyPr/>
          <a:lstStyle/>
          <a:p>
            <a:pPr eaLnBrk="1" hangingPunct="1"/>
            <a:r>
              <a:rPr lang="ru-RU" sz="2100" b="1" dirty="0" smtClean="0">
                <a:solidFill>
                  <a:srgbClr val="C00000"/>
                </a:solidFill>
              </a:rPr>
              <a:t>Расходы бюджета </a:t>
            </a:r>
            <a:r>
              <a:rPr lang="ru-RU" sz="2100" b="1" dirty="0" err="1" smtClean="0">
                <a:solidFill>
                  <a:srgbClr val="C00000"/>
                </a:solidFill>
              </a:rPr>
              <a:t>Камышевского</a:t>
            </a:r>
            <a:r>
              <a:rPr lang="ru-RU" sz="2100" b="1" dirty="0" smtClean="0">
                <a:solidFill>
                  <a:srgbClr val="C00000"/>
                </a:solidFill>
              </a:rPr>
              <a:t> сельского поселения в 2019 году</a:t>
            </a:r>
            <a:r>
              <a:rPr lang="ru-RU" sz="2100" dirty="0" smtClean="0">
                <a:solidFill>
                  <a:srgbClr val="C00000"/>
                </a:solidFill>
              </a:rPr>
              <a:t/>
            </a:r>
            <a:br>
              <a:rPr lang="ru-RU" sz="2100" dirty="0" smtClean="0">
                <a:solidFill>
                  <a:srgbClr val="C00000"/>
                </a:solidFill>
              </a:rPr>
            </a:br>
            <a:r>
              <a:rPr lang="ru-RU" sz="2100" b="1" dirty="0" smtClean="0">
                <a:solidFill>
                  <a:srgbClr val="C00000"/>
                </a:solidFill>
                <a:latin typeface="Arial" charset="0"/>
              </a:rPr>
              <a:t>12081,8</a:t>
            </a:r>
            <a:r>
              <a:rPr lang="ru-RU" sz="2100" b="1" dirty="0" smtClean="0">
                <a:solidFill>
                  <a:srgbClr val="C00000"/>
                </a:solidFill>
              </a:rPr>
              <a:t> тыс.рублей</a:t>
            </a:r>
            <a:endParaRPr lang="ru-RU" sz="2100" dirty="0" smtClean="0">
              <a:solidFill>
                <a:srgbClr val="C00000"/>
              </a:solidFill>
            </a:endParaRPr>
          </a:p>
        </p:txBody>
      </p:sp>
      <p:graphicFrame>
        <p:nvGraphicFramePr>
          <p:cNvPr id="31746" name="Содержимое 3"/>
          <p:cNvGraphicFramePr>
            <a:graphicFrameLocks noGrp="1"/>
          </p:cNvGraphicFramePr>
          <p:nvPr>
            <p:ph idx="1"/>
          </p:nvPr>
        </p:nvGraphicFramePr>
        <p:xfrm>
          <a:off x="500034" y="1142984"/>
          <a:ext cx="8194675" cy="4948238"/>
        </p:xfrm>
        <a:graphic>
          <a:graphicData uri="http://schemas.openxmlformats.org/presentationml/2006/ole">
            <p:oleObj spid="_x0000_s72706" name="Лист" r:id="rId3" imgW="8343900" imgH="5038725" progId="Excel.Shee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Заголовок 1"/>
          <p:cNvSpPr>
            <a:spLocks noGrp="1"/>
          </p:cNvSpPr>
          <p:nvPr>
            <p:ph type="title"/>
          </p:nvPr>
        </p:nvSpPr>
        <p:spPr>
          <a:xfrm>
            <a:off x="539750" y="620713"/>
            <a:ext cx="8229600" cy="561975"/>
          </a:xfrm>
        </p:spPr>
        <p:txBody>
          <a:bodyPr/>
          <a:lstStyle/>
          <a:p>
            <a:pPr eaLnBrk="1" hangingPunct="1"/>
            <a:r>
              <a:rPr lang="ru-RU" sz="2600" b="1" dirty="0" smtClean="0">
                <a:solidFill>
                  <a:srgbClr val="C00000"/>
                </a:solidFill>
              </a:rPr>
              <a:t/>
            </a:r>
            <a:br>
              <a:rPr lang="ru-RU" sz="2600" b="1" dirty="0" smtClean="0">
                <a:solidFill>
                  <a:srgbClr val="C00000"/>
                </a:solidFill>
              </a:rPr>
            </a:br>
            <a:r>
              <a:rPr lang="ru-RU" sz="2600" b="1" dirty="0" smtClean="0">
                <a:solidFill>
                  <a:srgbClr val="C00000"/>
                </a:solidFill>
              </a:rPr>
              <a:t>Безвозмездные поступления в бюджет </a:t>
            </a:r>
            <a:r>
              <a:rPr lang="ru-RU" sz="2600" b="1" dirty="0" err="1" smtClean="0">
                <a:solidFill>
                  <a:srgbClr val="C00000"/>
                </a:solidFill>
              </a:rPr>
              <a:t>Камышевского</a:t>
            </a:r>
            <a:r>
              <a:rPr lang="ru-RU" sz="2600" b="1" dirty="0" smtClean="0">
                <a:solidFill>
                  <a:srgbClr val="C00000"/>
                </a:solidFill>
              </a:rPr>
              <a:t> сельского поселения</a:t>
            </a:r>
            <a:br>
              <a:rPr lang="ru-RU" sz="2600" b="1" dirty="0" smtClean="0">
                <a:solidFill>
                  <a:srgbClr val="C00000"/>
                </a:solidFill>
              </a:rPr>
            </a:br>
            <a:r>
              <a:rPr lang="ru-RU" sz="2200" dirty="0" smtClean="0"/>
              <a:t/>
            </a:r>
            <a:br>
              <a:rPr lang="ru-RU" sz="2200" dirty="0" smtClean="0"/>
            </a:br>
            <a:r>
              <a:rPr lang="ru-RU" sz="1400" b="1" dirty="0" smtClean="0"/>
              <a:t> </a:t>
            </a:r>
            <a:r>
              <a:rPr lang="ru-RU" sz="1400" dirty="0" smtClean="0"/>
              <a:t/>
            </a:r>
            <a:br>
              <a:rPr lang="ru-RU" sz="1400" dirty="0" smtClean="0"/>
            </a:br>
            <a:r>
              <a:rPr lang="en-US" sz="1400" dirty="0" smtClean="0"/>
              <a:t>							(</a:t>
            </a:r>
            <a:r>
              <a:rPr lang="ru-RU" sz="1400" b="1" dirty="0" smtClean="0">
                <a:solidFill>
                  <a:srgbClr val="002060"/>
                </a:solidFill>
              </a:rPr>
              <a:t>тыс.рублей</a:t>
            </a:r>
            <a:r>
              <a:rPr lang="en-US" sz="1400" b="1" dirty="0" smtClean="0">
                <a:solidFill>
                  <a:srgbClr val="002060"/>
                </a:solidFill>
              </a:rPr>
              <a:t>)</a:t>
            </a:r>
            <a:r>
              <a:rPr lang="ru-RU" sz="1400" dirty="0" smtClean="0"/>
              <a:t/>
            </a:r>
            <a:br>
              <a:rPr lang="ru-RU" sz="1400" dirty="0" smtClean="0"/>
            </a:br>
            <a:endParaRPr lang="ru-RU" sz="1400" dirty="0" smtClean="0"/>
          </a:p>
        </p:txBody>
      </p:sp>
      <p:graphicFrame>
        <p:nvGraphicFramePr>
          <p:cNvPr id="6146" name="Объект 2"/>
          <p:cNvGraphicFramePr>
            <a:graphicFrameLocks noGrp="1"/>
          </p:cNvGraphicFramePr>
          <p:nvPr>
            <p:ph idx="1"/>
          </p:nvPr>
        </p:nvGraphicFramePr>
        <p:xfrm>
          <a:off x="1549400" y="1290638"/>
          <a:ext cx="7454900" cy="5603875"/>
        </p:xfrm>
        <a:graphic>
          <a:graphicData uri="http://schemas.openxmlformats.org/presentationml/2006/ole">
            <p:oleObj spid="_x0000_s6146" name="Лист" r:id="rId3" imgW="10315575" imgH="7753350" progId="Excel.Shee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Заголовок 1"/>
          <p:cNvSpPr>
            <a:spLocks noGrp="1"/>
          </p:cNvSpPr>
          <p:nvPr>
            <p:ph type="title"/>
          </p:nvPr>
        </p:nvSpPr>
        <p:spPr/>
        <p:txBody>
          <a:bodyPr/>
          <a:lstStyle/>
          <a:p>
            <a:pPr eaLnBrk="1" hangingPunct="1"/>
            <a:r>
              <a:rPr lang="ru-RU" sz="2400" b="1" dirty="0" smtClean="0">
                <a:solidFill>
                  <a:srgbClr val="C00000"/>
                </a:solidFill>
              </a:rPr>
              <a:t>Динамика поступлений земельного налога в бюджет </a:t>
            </a:r>
            <a:r>
              <a:rPr lang="ru-RU" sz="2400" b="1" dirty="0" err="1" smtClean="0">
                <a:solidFill>
                  <a:srgbClr val="C00000"/>
                </a:solidFill>
              </a:rPr>
              <a:t>Камышевского</a:t>
            </a:r>
            <a:r>
              <a:rPr lang="ru-RU" sz="2400" b="1" dirty="0" smtClean="0">
                <a:solidFill>
                  <a:srgbClr val="C00000"/>
                </a:solidFill>
              </a:rPr>
              <a:t> сельского поселения</a:t>
            </a:r>
            <a:r>
              <a:rPr lang="en-US" sz="2400" b="1" dirty="0" smtClean="0">
                <a:solidFill>
                  <a:srgbClr val="C00000"/>
                </a:solidFill>
              </a:rPr>
              <a:t/>
            </a:r>
            <a:br>
              <a:rPr lang="en-US" sz="2400" b="1" dirty="0" smtClean="0">
                <a:solidFill>
                  <a:srgbClr val="C00000"/>
                </a:solidFill>
              </a:rPr>
            </a:br>
            <a:r>
              <a:rPr lang="en-US" sz="2400" b="1" dirty="0" smtClean="0">
                <a:solidFill>
                  <a:srgbClr val="C00000"/>
                </a:solidFill>
              </a:rPr>
              <a:t>							</a:t>
            </a:r>
            <a:r>
              <a:rPr lang="ru-RU" sz="1600" b="1" dirty="0" smtClean="0">
                <a:solidFill>
                  <a:srgbClr val="254061"/>
                </a:solidFill>
              </a:rPr>
              <a:t>(тыс. рублей)</a:t>
            </a:r>
          </a:p>
        </p:txBody>
      </p:sp>
      <p:graphicFrame>
        <p:nvGraphicFramePr>
          <p:cNvPr id="4098" name="Объект 2"/>
          <p:cNvGraphicFramePr>
            <a:graphicFrameLocks noGrp="1"/>
          </p:cNvGraphicFramePr>
          <p:nvPr>
            <p:ph idx="1"/>
          </p:nvPr>
        </p:nvGraphicFramePr>
        <p:xfrm>
          <a:off x="1549400" y="1851025"/>
          <a:ext cx="6518275" cy="4367213"/>
        </p:xfrm>
        <a:graphic>
          <a:graphicData uri="http://schemas.openxmlformats.org/presentationml/2006/ole">
            <p:oleObj spid="_x0000_s4098" name="Лист" r:id="rId3" imgW="9782175" imgH="6553200" progId="Excel.Shee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Заголовок 1"/>
          <p:cNvSpPr>
            <a:spLocks noGrp="1"/>
          </p:cNvSpPr>
          <p:nvPr>
            <p:ph type="title"/>
          </p:nvPr>
        </p:nvSpPr>
        <p:spPr/>
        <p:txBody>
          <a:bodyPr/>
          <a:lstStyle/>
          <a:p>
            <a:pPr eaLnBrk="1" hangingPunct="1"/>
            <a:r>
              <a:rPr lang="ru-RU" sz="2800" b="1" dirty="0" smtClean="0">
                <a:solidFill>
                  <a:srgbClr val="C00000"/>
                </a:solidFill>
              </a:rPr>
              <a:t>Динамика расходов бюджета </a:t>
            </a:r>
            <a:r>
              <a:rPr lang="ru-RU" sz="2800" b="1" dirty="0" err="1" smtClean="0">
                <a:solidFill>
                  <a:srgbClr val="C00000"/>
                </a:solidFill>
              </a:rPr>
              <a:t>Камышевского</a:t>
            </a:r>
            <a:r>
              <a:rPr lang="ru-RU" sz="2800" b="1" dirty="0" smtClean="0">
                <a:solidFill>
                  <a:srgbClr val="C00000"/>
                </a:solidFill>
              </a:rPr>
              <a:t> сельского поселения</a:t>
            </a:r>
            <a:r>
              <a:rPr lang="ru-RU" sz="4000" dirty="0" smtClean="0"/>
              <a:t/>
            </a:r>
            <a:br>
              <a:rPr lang="ru-RU" sz="4000" dirty="0" smtClean="0"/>
            </a:br>
            <a:r>
              <a:rPr lang="en-US" sz="1600" dirty="0" smtClean="0"/>
              <a:t>							</a:t>
            </a:r>
            <a:r>
              <a:rPr lang="ru-RU" sz="1600" b="1" dirty="0" smtClean="0">
                <a:solidFill>
                  <a:srgbClr val="002060"/>
                </a:solidFill>
              </a:rPr>
              <a:t>(тыс. рублей)</a:t>
            </a:r>
            <a:endParaRPr lang="ru-RU" sz="1600" dirty="0" smtClean="0">
              <a:solidFill>
                <a:srgbClr val="002060"/>
              </a:solidFill>
            </a:endParaRPr>
          </a:p>
        </p:txBody>
      </p:sp>
      <p:graphicFrame>
        <p:nvGraphicFramePr>
          <p:cNvPr id="29698" name="Содержимое 3"/>
          <p:cNvGraphicFramePr>
            <a:graphicFrameLocks noGrp="1"/>
          </p:cNvGraphicFramePr>
          <p:nvPr>
            <p:ph idx="1"/>
          </p:nvPr>
        </p:nvGraphicFramePr>
        <p:xfrm>
          <a:off x="0" y="1355725"/>
          <a:ext cx="9272588" cy="5872163"/>
        </p:xfrm>
        <a:graphic>
          <a:graphicData uri="http://schemas.openxmlformats.org/presentationml/2006/ole">
            <p:oleObj spid="_x0000_s29698" name="Лист" r:id="rId3" imgW="7896225" imgH="5000625" progId="Excel.Shee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Заголовок 1"/>
          <p:cNvSpPr>
            <a:spLocks noGrp="1"/>
          </p:cNvSpPr>
          <p:nvPr>
            <p:ph type="title"/>
          </p:nvPr>
        </p:nvSpPr>
        <p:spPr>
          <a:xfrm>
            <a:off x="914400" y="260350"/>
            <a:ext cx="7761288" cy="792163"/>
          </a:xfrm>
        </p:spPr>
        <p:txBody>
          <a:bodyPr/>
          <a:lstStyle/>
          <a:p>
            <a:pPr eaLnBrk="1" hangingPunct="1"/>
            <a:r>
              <a:rPr lang="ru-RU" sz="2400" dirty="0" smtClean="0">
                <a:solidFill>
                  <a:schemeClr val="hlink"/>
                </a:solidFill>
              </a:rPr>
              <a:t>Структура муниципальных программ </a:t>
            </a:r>
            <a:r>
              <a:rPr lang="ru-RU" sz="2400" dirty="0" err="1" smtClean="0">
                <a:solidFill>
                  <a:schemeClr val="hlink"/>
                </a:solidFill>
              </a:rPr>
              <a:t>Камышевского</a:t>
            </a:r>
            <a:r>
              <a:rPr lang="ru-RU" sz="2400" dirty="0" smtClean="0">
                <a:solidFill>
                  <a:schemeClr val="hlink"/>
                </a:solidFill>
              </a:rPr>
              <a:t> сельского поселения на 2017 год</a:t>
            </a:r>
          </a:p>
        </p:txBody>
      </p:sp>
      <p:graphicFrame>
        <p:nvGraphicFramePr>
          <p:cNvPr id="60481" name="Group 65"/>
          <p:cNvGraphicFramePr>
            <a:graphicFrameLocks noGrp="1"/>
          </p:cNvGraphicFramePr>
          <p:nvPr/>
        </p:nvGraphicFramePr>
        <p:xfrm>
          <a:off x="250825" y="1052513"/>
          <a:ext cx="8353425" cy="4117024"/>
        </p:xfrm>
        <a:graphic>
          <a:graphicData uri="http://schemas.openxmlformats.org/drawingml/2006/table">
            <a:tbl>
              <a:tblPr/>
              <a:tblGrid>
                <a:gridCol w="6580188"/>
                <a:gridCol w="944562"/>
                <a:gridCol w="828675"/>
              </a:tblGrid>
              <a:tr h="661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CC00"/>
                          </a:solidFill>
                          <a:effectLst/>
                          <a:latin typeface="Times New Roman" pitchFamily="18" charset="0"/>
                          <a:cs typeface="Times New Roman" pitchFamily="18" charset="0"/>
                        </a:rPr>
                        <a:t>Наименование муниципальной программы </a:t>
                      </a:r>
                      <a:r>
                        <a:rPr kumimoji="0" lang="ru-RU" sz="1600" b="0" i="0" u="none" strike="noStrike" cap="none" normalizeH="0" baseline="0" dirty="0" err="1" smtClean="0">
                          <a:ln>
                            <a:noFill/>
                          </a:ln>
                          <a:solidFill>
                            <a:srgbClr val="00CC00"/>
                          </a:solidFill>
                          <a:effectLst/>
                          <a:latin typeface="Times New Roman" pitchFamily="18" charset="0"/>
                          <a:cs typeface="Times New Roman" pitchFamily="18" charset="0"/>
                        </a:rPr>
                        <a:t>Камышевского</a:t>
                      </a:r>
                      <a:r>
                        <a:rPr kumimoji="0" lang="ru-RU" sz="1600" b="0" i="0" u="none" strike="noStrike" cap="none" normalizeH="0" baseline="0" dirty="0" smtClean="0">
                          <a:ln>
                            <a:noFill/>
                          </a:ln>
                          <a:solidFill>
                            <a:srgbClr val="00CC00"/>
                          </a:solidFill>
                          <a:effectLst/>
                          <a:latin typeface="Times New Roman" pitchFamily="18" charset="0"/>
                          <a:cs typeface="Times New Roman" pitchFamily="18" charset="0"/>
                        </a:rPr>
                        <a:t> сельского поселения</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CC00"/>
                          </a:solidFill>
                          <a:effectLst/>
                          <a:latin typeface="Times New Roman" pitchFamily="18" charset="0"/>
                          <a:cs typeface="Times New Roman" pitchFamily="18" charset="0"/>
                        </a:rPr>
                        <a:t>Сумма тыс. руб</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CC00"/>
                          </a:solidFill>
                          <a:effectLst/>
                          <a:latin typeface="Times New Roman" pitchFamily="18" charset="0"/>
                          <a:cs typeface="Times New Roman" pitchFamily="18" charset="0"/>
                        </a:rPr>
                        <a:t>%</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FF0000"/>
                          </a:solidFill>
                          <a:effectLst/>
                          <a:latin typeface="Times New Roman" pitchFamily="18" charset="0"/>
                          <a:cs typeface="Times New Roman" pitchFamily="18" charset="0"/>
                        </a:rPr>
                        <a:t>Обеспечение общественного порядка и противодействие преступности</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FF"/>
                          </a:solidFill>
                          <a:effectLst/>
                          <a:latin typeface="Times New Roman" pitchFamily="18" charset="0"/>
                          <a:cs typeface="Times New Roman" pitchFamily="18" charset="0"/>
                        </a:rPr>
                        <a:t>Защита населения и территории от чрезвычайных ситуаций, обеспечение пожарной безопасности и безопасности людей на водных объектах</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39,2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339966"/>
                          </a:solidFill>
                          <a:effectLst/>
                          <a:latin typeface="Times New Roman" pitchFamily="18" charset="0"/>
                          <a:cs typeface="Times New Roman" pitchFamily="18" charset="0"/>
                        </a:rPr>
                        <a:t>Развитие культуры и туризма</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1813,2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26,6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800000"/>
                          </a:solidFill>
                          <a:effectLst/>
                          <a:latin typeface="Times New Roman" pitchFamily="18" charset="0"/>
                          <a:cs typeface="Times New Roman" pitchFamily="18" charset="0"/>
                        </a:rPr>
                        <a:t>Охрана окружающей среды и рациональное природопользование</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168,6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FF"/>
                          </a:solidFill>
                          <a:effectLst/>
                          <a:latin typeface="Times New Roman" pitchFamily="18" charset="0"/>
                          <a:cs typeface="Times New Roman" pitchFamily="18" charset="0"/>
                        </a:rPr>
                        <a:t>Развитие физической культуры и спорта</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34,0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0000"/>
                          </a:solidFill>
                          <a:effectLst/>
                          <a:latin typeface="Times New Roman" pitchFamily="18" charset="0"/>
                          <a:cs typeface="Times New Roman" pitchFamily="18" charset="0"/>
                        </a:rPr>
                        <a:t>Эффективное управление муниципальными финансами</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4041,2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59,3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333399"/>
                          </a:solidFill>
                          <a:effectLst/>
                          <a:latin typeface="Times New Roman" pitchFamily="18" charset="0"/>
                          <a:cs typeface="Times New Roman" pitchFamily="18" charset="0"/>
                        </a:rPr>
                        <a:t>Обеспечение качественными жилищно-коммунальными услугами населения и благоустройства</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711,8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Всего</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6814,0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p:nvPr>
        </p:nvSpPr>
        <p:spPr/>
        <p:txBody>
          <a:bodyPr/>
          <a:lstStyle/>
          <a:p>
            <a:pPr eaLnBrk="1" hangingPunct="1"/>
            <a:r>
              <a:rPr lang="ru-RU" sz="2000" b="1" dirty="0" smtClean="0">
                <a:solidFill>
                  <a:srgbClr val="254061"/>
                </a:solidFill>
                <a:latin typeface="Times New Roman" pitchFamily="18" charset="0"/>
              </a:rPr>
              <a:t>Расходы бюджета </a:t>
            </a:r>
            <a:r>
              <a:rPr lang="ru-RU" sz="2000" b="1" dirty="0" err="1" smtClean="0">
                <a:solidFill>
                  <a:srgbClr val="254061"/>
                </a:solidFill>
                <a:latin typeface="Times New Roman" pitchFamily="18" charset="0"/>
              </a:rPr>
              <a:t>Камышевского</a:t>
            </a:r>
            <a:r>
              <a:rPr lang="ru-RU" sz="2000" b="1" dirty="0" smtClean="0">
                <a:solidFill>
                  <a:srgbClr val="254061"/>
                </a:solidFill>
                <a:latin typeface="Times New Roman" pitchFamily="18" charset="0"/>
              </a:rPr>
              <a:t> сельского поселения, формируемые в рамках муниципальных программ </a:t>
            </a:r>
            <a:r>
              <a:rPr lang="ru-RU" sz="2000" b="1" dirty="0" err="1" smtClean="0">
                <a:solidFill>
                  <a:srgbClr val="254061"/>
                </a:solidFill>
                <a:latin typeface="Times New Roman" pitchFamily="18" charset="0"/>
              </a:rPr>
              <a:t>Камышевского</a:t>
            </a:r>
            <a:r>
              <a:rPr lang="ru-RU" sz="2000" b="1" dirty="0" smtClean="0">
                <a:solidFill>
                  <a:srgbClr val="254061"/>
                </a:solidFill>
                <a:latin typeface="Times New Roman" pitchFamily="18" charset="0"/>
              </a:rPr>
              <a:t> сельского поселения, и </a:t>
            </a:r>
            <a:r>
              <a:rPr lang="ru-RU" sz="2000" b="1" dirty="0" err="1" smtClean="0">
                <a:solidFill>
                  <a:srgbClr val="254061"/>
                </a:solidFill>
                <a:latin typeface="Times New Roman" pitchFamily="18" charset="0"/>
              </a:rPr>
              <a:t>непрограммные</a:t>
            </a:r>
            <a:r>
              <a:rPr lang="ru-RU" sz="2000" b="1" dirty="0" smtClean="0">
                <a:solidFill>
                  <a:srgbClr val="254061"/>
                </a:solidFill>
                <a:latin typeface="Times New Roman" pitchFamily="18" charset="0"/>
              </a:rPr>
              <a:t> расходы  (ПРОЕКТ)</a:t>
            </a:r>
          </a:p>
        </p:txBody>
      </p:sp>
      <p:sp>
        <p:nvSpPr>
          <p:cNvPr id="3" name="Овал 2"/>
          <p:cNvSpPr/>
          <p:nvPr/>
        </p:nvSpPr>
        <p:spPr>
          <a:xfrm>
            <a:off x="611188" y="1916113"/>
            <a:ext cx="2520950" cy="24479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ru-RU" dirty="0" smtClean="0">
                <a:solidFill>
                  <a:srgbClr val="FFFFFF"/>
                </a:solidFill>
                <a:cs typeface="Arial" charset="0"/>
              </a:rPr>
              <a:t>6814,0 тыс.рублей</a:t>
            </a:r>
            <a:endParaRPr lang="ru-RU" dirty="0">
              <a:solidFill>
                <a:srgbClr val="FFFFFF"/>
              </a:solidFill>
              <a:cs typeface="Arial" charset="0"/>
            </a:endParaRPr>
          </a:p>
        </p:txBody>
      </p:sp>
      <p:sp>
        <p:nvSpPr>
          <p:cNvPr id="4" name="Овал 3"/>
          <p:cNvSpPr/>
          <p:nvPr/>
        </p:nvSpPr>
        <p:spPr>
          <a:xfrm>
            <a:off x="3635375" y="1844675"/>
            <a:ext cx="2520950" cy="24479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ru-RU" dirty="0" smtClean="0">
                <a:solidFill>
                  <a:srgbClr val="FFFFFF"/>
                </a:solidFill>
                <a:cs typeface="Arial" charset="0"/>
              </a:rPr>
              <a:t>6015,9 тыс.рублей</a:t>
            </a:r>
            <a:endParaRPr lang="ru-RU" dirty="0">
              <a:solidFill>
                <a:srgbClr val="FFFFFF"/>
              </a:solidFill>
              <a:cs typeface="Arial" charset="0"/>
            </a:endParaRPr>
          </a:p>
        </p:txBody>
      </p:sp>
      <p:sp>
        <p:nvSpPr>
          <p:cNvPr id="5" name="Овал 4"/>
          <p:cNvSpPr/>
          <p:nvPr/>
        </p:nvSpPr>
        <p:spPr>
          <a:xfrm>
            <a:off x="6516688" y="1844675"/>
            <a:ext cx="2376487" cy="24479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ru-RU" dirty="0" smtClean="0">
                <a:solidFill>
                  <a:srgbClr val="FFFFFF"/>
                </a:solidFill>
                <a:cs typeface="Arial" charset="0"/>
              </a:rPr>
              <a:t>11671,6</a:t>
            </a:r>
            <a:endParaRPr lang="ru-RU" dirty="0">
              <a:solidFill>
                <a:srgbClr val="FFFFFF"/>
              </a:solidFill>
              <a:cs typeface="Arial" charset="0"/>
            </a:endParaRPr>
          </a:p>
          <a:p>
            <a:pPr algn="ctr">
              <a:defRPr/>
            </a:pPr>
            <a:r>
              <a:rPr lang="ru-RU" dirty="0">
                <a:solidFill>
                  <a:srgbClr val="FFFFFF"/>
                </a:solidFill>
                <a:cs typeface="Arial" charset="0"/>
              </a:rPr>
              <a:t>тыс.рублей</a:t>
            </a:r>
          </a:p>
        </p:txBody>
      </p:sp>
      <p:sp>
        <p:nvSpPr>
          <p:cNvPr id="7" name="Овал 6"/>
          <p:cNvSpPr/>
          <p:nvPr/>
        </p:nvSpPr>
        <p:spPr>
          <a:xfrm>
            <a:off x="1835150" y="3716338"/>
            <a:ext cx="1512888" cy="86518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sz="1600" dirty="0" smtClean="0">
                <a:solidFill>
                  <a:srgbClr val="FFFFFF"/>
                </a:solidFill>
                <a:cs typeface="Arial" charset="0"/>
              </a:rPr>
              <a:t>98,2 </a:t>
            </a:r>
            <a:r>
              <a:rPr lang="ru-RU" sz="1600" dirty="0" err="1">
                <a:solidFill>
                  <a:srgbClr val="FFFFFF"/>
                </a:solidFill>
                <a:cs typeface="Arial" charset="0"/>
              </a:rPr>
              <a:t>тыс.руб</a:t>
            </a:r>
            <a:r>
              <a:rPr lang="en-US" sz="1600" dirty="0">
                <a:solidFill>
                  <a:srgbClr val="FFFFFF"/>
                </a:solidFill>
                <a:cs typeface="Arial" charset="0"/>
              </a:rPr>
              <a:t>.</a:t>
            </a:r>
            <a:endParaRPr lang="ru-RU" sz="1600" dirty="0">
              <a:solidFill>
                <a:srgbClr val="FFFFFF"/>
              </a:solidFill>
              <a:cs typeface="Arial" charset="0"/>
            </a:endParaRPr>
          </a:p>
        </p:txBody>
      </p:sp>
      <p:sp>
        <p:nvSpPr>
          <p:cNvPr id="8" name="Овал 7"/>
          <p:cNvSpPr/>
          <p:nvPr/>
        </p:nvSpPr>
        <p:spPr>
          <a:xfrm>
            <a:off x="4932363" y="3789363"/>
            <a:ext cx="1584325" cy="863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sz="1600" dirty="0" smtClean="0">
                <a:solidFill>
                  <a:srgbClr val="FFFFFF"/>
                </a:solidFill>
                <a:cs typeface="Arial" charset="0"/>
              </a:rPr>
              <a:t>244,3</a:t>
            </a:r>
            <a:endParaRPr lang="ru-RU" sz="1600" dirty="0">
              <a:solidFill>
                <a:srgbClr val="FFFFFF"/>
              </a:solidFill>
              <a:cs typeface="Arial" charset="0"/>
            </a:endParaRPr>
          </a:p>
          <a:p>
            <a:pPr algn="ctr">
              <a:defRPr/>
            </a:pPr>
            <a:r>
              <a:rPr lang="ru-RU" sz="1600" dirty="0" err="1">
                <a:solidFill>
                  <a:srgbClr val="FFFFFF"/>
                </a:solidFill>
                <a:cs typeface="Arial" charset="0"/>
              </a:rPr>
              <a:t>тыс.руб</a:t>
            </a:r>
            <a:r>
              <a:rPr lang="en-US" sz="1600" dirty="0">
                <a:solidFill>
                  <a:srgbClr val="FFFFFF"/>
                </a:solidFill>
                <a:cs typeface="Arial" charset="0"/>
              </a:rPr>
              <a:t>.</a:t>
            </a:r>
            <a:endParaRPr lang="ru-RU" sz="1600" dirty="0">
              <a:solidFill>
                <a:srgbClr val="FFFFFF"/>
              </a:solidFill>
              <a:cs typeface="Arial" charset="0"/>
            </a:endParaRPr>
          </a:p>
        </p:txBody>
      </p:sp>
      <p:sp>
        <p:nvSpPr>
          <p:cNvPr id="9" name="Овал 8"/>
          <p:cNvSpPr/>
          <p:nvPr/>
        </p:nvSpPr>
        <p:spPr>
          <a:xfrm>
            <a:off x="7704138" y="3789363"/>
            <a:ext cx="1439862" cy="79216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sz="1600" dirty="0" smtClean="0">
                <a:solidFill>
                  <a:srgbClr val="FFFFFF"/>
                </a:solidFill>
                <a:cs typeface="Arial" charset="0"/>
              </a:rPr>
              <a:t>410,2 </a:t>
            </a:r>
            <a:r>
              <a:rPr lang="ru-RU" sz="1600" dirty="0" err="1" smtClean="0">
                <a:solidFill>
                  <a:srgbClr val="FFFFFF"/>
                </a:solidFill>
                <a:cs typeface="Arial" charset="0"/>
              </a:rPr>
              <a:t>тыс.руб</a:t>
            </a:r>
            <a:r>
              <a:rPr lang="en-US" sz="1600" dirty="0">
                <a:solidFill>
                  <a:srgbClr val="FFFFFF"/>
                </a:solidFill>
                <a:cs typeface="Arial" charset="0"/>
              </a:rPr>
              <a:t>.</a:t>
            </a:r>
            <a:endParaRPr lang="ru-RU" sz="1600" dirty="0">
              <a:solidFill>
                <a:srgbClr val="FFFFFF"/>
              </a:solidFill>
              <a:cs typeface="Arial" charset="0"/>
            </a:endParaRPr>
          </a:p>
        </p:txBody>
      </p:sp>
      <p:sp>
        <p:nvSpPr>
          <p:cNvPr id="10" name="Овал 9"/>
          <p:cNvSpPr/>
          <p:nvPr/>
        </p:nvSpPr>
        <p:spPr>
          <a:xfrm>
            <a:off x="395288" y="5300663"/>
            <a:ext cx="504825" cy="4318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ru-RU"/>
          </a:p>
        </p:txBody>
      </p:sp>
      <p:sp>
        <p:nvSpPr>
          <p:cNvPr id="11" name="Овал 10"/>
          <p:cNvSpPr/>
          <p:nvPr/>
        </p:nvSpPr>
        <p:spPr>
          <a:xfrm>
            <a:off x="395288" y="6165850"/>
            <a:ext cx="431800" cy="431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ru-RU"/>
          </a:p>
        </p:txBody>
      </p:sp>
      <p:sp>
        <p:nvSpPr>
          <p:cNvPr id="77834" name="TextBox 11"/>
          <p:cNvSpPr txBox="1">
            <a:spLocks noChangeArrowheads="1"/>
          </p:cNvSpPr>
          <p:nvPr/>
        </p:nvSpPr>
        <p:spPr bwMode="auto">
          <a:xfrm>
            <a:off x="1403350" y="1412875"/>
            <a:ext cx="720725" cy="366713"/>
          </a:xfrm>
          <a:prstGeom prst="rect">
            <a:avLst/>
          </a:prstGeom>
          <a:noFill/>
          <a:ln w="9525">
            <a:noFill/>
            <a:miter lim="800000"/>
            <a:headEnd/>
            <a:tailEnd/>
          </a:ln>
        </p:spPr>
        <p:txBody>
          <a:bodyPr>
            <a:spAutoFit/>
          </a:bodyPr>
          <a:lstStyle/>
          <a:p>
            <a:r>
              <a:rPr lang="en-US" b="1" dirty="0" smtClean="0">
                <a:latin typeface="Calibri" pitchFamily="34" charset="0"/>
              </a:rPr>
              <a:t>201</a:t>
            </a:r>
            <a:r>
              <a:rPr lang="ru-RU" b="1" dirty="0" smtClean="0">
                <a:latin typeface="Calibri" pitchFamily="34" charset="0"/>
              </a:rPr>
              <a:t>7</a:t>
            </a:r>
            <a:endParaRPr lang="ru-RU" b="1" dirty="0">
              <a:latin typeface="Calibri" pitchFamily="34" charset="0"/>
            </a:endParaRPr>
          </a:p>
        </p:txBody>
      </p:sp>
      <p:sp>
        <p:nvSpPr>
          <p:cNvPr id="77835" name="TextBox 12"/>
          <p:cNvSpPr txBox="1">
            <a:spLocks noChangeArrowheads="1"/>
          </p:cNvSpPr>
          <p:nvPr/>
        </p:nvSpPr>
        <p:spPr bwMode="auto">
          <a:xfrm>
            <a:off x="4500563" y="1412875"/>
            <a:ext cx="719137" cy="641350"/>
          </a:xfrm>
          <a:prstGeom prst="rect">
            <a:avLst/>
          </a:prstGeom>
          <a:noFill/>
          <a:ln w="9525">
            <a:noFill/>
            <a:miter lim="800000"/>
            <a:headEnd/>
            <a:tailEnd/>
          </a:ln>
        </p:spPr>
        <p:txBody>
          <a:bodyPr>
            <a:spAutoFit/>
          </a:bodyPr>
          <a:lstStyle/>
          <a:p>
            <a:r>
              <a:rPr lang="en-US" b="1" dirty="0" smtClean="0">
                <a:latin typeface="Calibri" pitchFamily="34" charset="0"/>
              </a:rPr>
              <a:t>201</a:t>
            </a:r>
            <a:r>
              <a:rPr lang="ru-RU" b="1" dirty="0" smtClean="0">
                <a:latin typeface="Calibri" pitchFamily="34" charset="0"/>
              </a:rPr>
              <a:t>8</a:t>
            </a:r>
            <a:endParaRPr lang="ru-RU" b="1" dirty="0">
              <a:latin typeface="Calibri" pitchFamily="34" charset="0"/>
            </a:endParaRPr>
          </a:p>
          <a:p>
            <a:endParaRPr lang="ru-RU" b="1" dirty="0">
              <a:latin typeface="Calibri" pitchFamily="34" charset="0"/>
            </a:endParaRPr>
          </a:p>
        </p:txBody>
      </p:sp>
      <p:sp>
        <p:nvSpPr>
          <p:cNvPr id="77836" name="TextBox 13"/>
          <p:cNvSpPr txBox="1">
            <a:spLocks noChangeArrowheads="1"/>
          </p:cNvSpPr>
          <p:nvPr/>
        </p:nvSpPr>
        <p:spPr bwMode="auto">
          <a:xfrm>
            <a:off x="7308850" y="1412875"/>
            <a:ext cx="719138" cy="366713"/>
          </a:xfrm>
          <a:prstGeom prst="rect">
            <a:avLst/>
          </a:prstGeom>
          <a:noFill/>
          <a:ln w="9525">
            <a:noFill/>
            <a:miter lim="800000"/>
            <a:headEnd/>
            <a:tailEnd/>
          </a:ln>
        </p:spPr>
        <p:txBody>
          <a:bodyPr>
            <a:spAutoFit/>
          </a:bodyPr>
          <a:lstStyle/>
          <a:p>
            <a:r>
              <a:rPr lang="en-US" b="1" dirty="0" smtClean="0">
                <a:latin typeface="Calibri" pitchFamily="34" charset="0"/>
              </a:rPr>
              <a:t>201</a:t>
            </a:r>
            <a:r>
              <a:rPr lang="ru-RU" b="1" dirty="0" smtClean="0">
                <a:latin typeface="Calibri" pitchFamily="34" charset="0"/>
              </a:rPr>
              <a:t>9</a:t>
            </a:r>
            <a:endParaRPr lang="ru-RU" b="1" dirty="0">
              <a:latin typeface="Calibri" pitchFamily="34" charset="0"/>
            </a:endParaRPr>
          </a:p>
        </p:txBody>
      </p:sp>
      <p:sp>
        <p:nvSpPr>
          <p:cNvPr id="77837" name="TextBox 16"/>
          <p:cNvSpPr txBox="1">
            <a:spLocks noChangeArrowheads="1"/>
          </p:cNvSpPr>
          <p:nvPr/>
        </p:nvSpPr>
        <p:spPr bwMode="auto">
          <a:xfrm>
            <a:off x="1116013" y="6165850"/>
            <a:ext cx="7272337" cy="336550"/>
          </a:xfrm>
          <a:prstGeom prst="rect">
            <a:avLst/>
          </a:prstGeom>
          <a:noFill/>
          <a:ln w="9525">
            <a:noFill/>
            <a:miter lim="800000"/>
            <a:headEnd/>
            <a:tailEnd/>
          </a:ln>
        </p:spPr>
        <p:txBody>
          <a:bodyPr>
            <a:spAutoFit/>
          </a:bodyPr>
          <a:lstStyle/>
          <a:p>
            <a:r>
              <a:rPr lang="en-US" sz="1600" dirty="0">
                <a:latin typeface="Calibri" pitchFamily="34" charset="0"/>
              </a:rPr>
              <a:t>- </a:t>
            </a:r>
            <a:r>
              <a:rPr lang="ru-RU" sz="1600" dirty="0" err="1">
                <a:latin typeface="Calibri" pitchFamily="34" charset="0"/>
              </a:rPr>
              <a:t>непрограммные</a:t>
            </a:r>
            <a:r>
              <a:rPr lang="ru-RU" sz="1600" dirty="0">
                <a:latin typeface="Calibri" pitchFamily="34" charset="0"/>
              </a:rPr>
              <a:t> расходы бюджета </a:t>
            </a:r>
            <a:r>
              <a:rPr lang="ru-RU" sz="1600" dirty="0" err="1" smtClean="0">
                <a:latin typeface="Calibri" pitchFamily="34" charset="0"/>
              </a:rPr>
              <a:t>Камышевского</a:t>
            </a:r>
            <a:r>
              <a:rPr lang="ru-RU" sz="1600" dirty="0" smtClean="0">
                <a:latin typeface="Calibri" pitchFamily="34" charset="0"/>
              </a:rPr>
              <a:t> </a:t>
            </a:r>
            <a:r>
              <a:rPr lang="ru-RU" sz="1600" dirty="0">
                <a:latin typeface="Calibri" pitchFamily="34" charset="0"/>
              </a:rPr>
              <a:t>сельского поселения</a:t>
            </a:r>
          </a:p>
        </p:txBody>
      </p:sp>
      <p:sp>
        <p:nvSpPr>
          <p:cNvPr id="77838" name="TextBox 17"/>
          <p:cNvSpPr txBox="1">
            <a:spLocks noChangeArrowheads="1"/>
          </p:cNvSpPr>
          <p:nvPr/>
        </p:nvSpPr>
        <p:spPr bwMode="auto">
          <a:xfrm>
            <a:off x="1258888" y="5300663"/>
            <a:ext cx="7273925" cy="581025"/>
          </a:xfrm>
          <a:prstGeom prst="rect">
            <a:avLst/>
          </a:prstGeom>
          <a:noFill/>
          <a:ln w="9525">
            <a:noFill/>
            <a:miter lim="800000"/>
            <a:headEnd/>
            <a:tailEnd/>
          </a:ln>
        </p:spPr>
        <p:txBody>
          <a:bodyPr>
            <a:spAutoFit/>
          </a:bodyPr>
          <a:lstStyle/>
          <a:p>
            <a:r>
              <a:rPr lang="en-US" sz="1600" dirty="0">
                <a:latin typeface="Calibri" pitchFamily="34" charset="0"/>
              </a:rPr>
              <a:t>- </a:t>
            </a:r>
            <a:r>
              <a:rPr lang="ru-RU" sz="1600" dirty="0">
                <a:latin typeface="Calibri" pitchFamily="34" charset="0"/>
              </a:rPr>
              <a:t>расходы бюджета </a:t>
            </a:r>
            <a:r>
              <a:rPr lang="ru-RU" sz="1600" dirty="0" err="1" smtClean="0">
                <a:latin typeface="Calibri" pitchFamily="34" charset="0"/>
              </a:rPr>
              <a:t>Камышевского</a:t>
            </a:r>
            <a:r>
              <a:rPr lang="ru-RU" sz="1600" dirty="0" smtClean="0">
                <a:latin typeface="Calibri" pitchFamily="34" charset="0"/>
              </a:rPr>
              <a:t> сельского </a:t>
            </a:r>
            <a:r>
              <a:rPr lang="ru-RU" sz="1600" dirty="0">
                <a:latin typeface="Calibri" pitchFamily="34" charset="0"/>
              </a:rPr>
              <a:t>поселения, формируемые в рамках муниципальных программ </a:t>
            </a:r>
            <a:r>
              <a:rPr lang="ru-RU" sz="1600" dirty="0" err="1" smtClean="0">
                <a:latin typeface="Calibri" pitchFamily="34" charset="0"/>
              </a:rPr>
              <a:t>Камышевского</a:t>
            </a:r>
            <a:r>
              <a:rPr lang="ru-RU" sz="1600" dirty="0" smtClean="0">
                <a:latin typeface="Calibri" pitchFamily="34" charset="0"/>
              </a:rPr>
              <a:t> сельского </a:t>
            </a:r>
            <a:r>
              <a:rPr lang="ru-RU" sz="1600" dirty="0">
                <a:latin typeface="Calibri" pitchFamily="34" charset="0"/>
              </a:rPr>
              <a:t>поселения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Заголовок 1"/>
          <p:cNvSpPr>
            <a:spLocks noGrp="1"/>
          </p:cNvSpPr>
          <p:nvPr>
            <p:ph type="title"/>
          </p:nvPr>
        </p:nvSpPr>
        <p:spPr/>
        <p:txBody>
          <a:bodyPr/>
          <a:lstStyle/>
          <a:p>
            <a:pPr eaLnBrk="1" hangingPunct="1"/>
            <a:r>
              <a:rPr lang="ru-RU" sz="3000" b="1" dirty="0" smtClean="0">
                <a:solidFill>
                  <a:srgbClr val="00B050"/>
                </a:solidFill>
              </a:rPr>
              <a:t/>
            </a:r>
            <a:br>
              <a:rPr lang="ru-RU" sz="3000" b="1" dirty="0" smtClean="0">
                <a:solidFill>
                  <a:srgbClr val="00B050"/>
                </a:solidFill>
              </a:rPr>
            </a:br>
            <a:r>
              <a:rPr lang="ru-RU" sz="3000" b="1" dirty="0" smtClean="0">
                <a:solidFill>
                  <a:srgbClr val="00B050"/>
                </a:solidFill>
              </a:rPr>
              <a:t>Доля муниципальных программ социальной направленности в общем объеме программных расходов бюджета </a:t>
            </a:r>
            <a:r>
              <a:rPr lang="ru-RU" sz="3000" b="1" dirty="0" err="1" smtClean="0">
                <a:solidFill>
                  <a:srgbClr val="00B050"/>
                </a:solidFill>
              </a:rPr>
              <a:t>Камышевского</a:t>
            </a:r>
            <a:r>
              <a:rPr lang="ru-RU" sz="3000" b="1" dirty="0" smtClean="0">
                <a:solidFill>
                  <a:srgbClr val="00B050"/>
                </a:solidFill>
              </a:rPr>
              <a:t> сельского поселения (ПРОЕКТ)</a:t>
            </a:r>
          </a:p>
        </p:txBody>
      </p:sp>
      <p:graphicFrame>
        <p:nvGraphicFramePr>
          <p:cNvPr id="35842" name="Диаграмма 2"/>
          <p:cNvGraphicFramePr>
            <a:graphicFrameLocks/>
          </p:cNvGraphicFramePr>
          <p:nvPr/>
        </p:nvGraphicFramePr>
        <p:xfrm>
          <a:off x="473075" y="1344613"/>
          <a:ext cx="8024813" cy="4851400"/>
        </p:xfrm>
        <a:graphic>
          <a:graphicData uri="http://schemas.openxmlformats.org/presentationml/2006/ole">
            <p:oleObj spid="_x0000_s35842" name="Лист" r:id="rId3" imgW="8077200" imgH="4876800" progId="Excel.Sheet.8">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Заголовок 1"/>
          <p:cNvSpPr>
            <a:spLocks noGrp="1"/>
          </p:cNvSpPr>
          <p:nvPr>
            <p:ph type="title"/>
          </p:nvPr>
        </p:nvSpPr>
        <p:spPr>
          <a:xfrm>
            <a:off x="457200" y="274638"/>
            <a:ext cx="8229600" cy="633412"/>
          </a:xfrm>
        </p:spPr>
        <p:txBody>
          <a:bodyPr/>
          <a:lstStyle/>
          <a:p>
            <a:pPr eaLnBrk="1" hangingPunct="1"/>
            <a:r>
              <a:rPr lang="ru-RU" sz="2000" dirty="0" smtClean="0"/>
              <a:t>Структура расходов бюджета </a:t>
            </a:r>
            <a:r>
              <a:rPr lang="ru-RU" sz="2000" dirty="0" err="1" smtClean="0">
                <a:latin typeface="Arial" charset="0"/>
              </a:rPr>
              <a:t>Камышевского</a:t>
            </a:r>
            <a:r>
              <a:rPr lang="ru-RU" sz="2000" dirty="0" smtClean="0">
                <a:latin typeface="Arial" charset="0"/>
              </a:rPr>
              <a:t> сельского поселения</a:t>
            </a:r>
            <a:br>
              <a:rPr lang="ru-RU" sz="2000" dirty="0" smtClean="0">
                <a:latin typeface="Arial" charset="0"/>
              </a:rPr>
            </a:br>
            <a:r>
              <a:rPr lang="ru-RU" sz="2000" dirty="0" smtClean="0"/>
              <a:t> в 2017 году по разделам</a:t>
            </a:r>
          </a:p>
        </p:txBody>
      </p:sp>
      <p:sp>
        <p:nvSpPr>
          <p:cNvPr id="7" name="Прямоугольник 6"/>
          <p:cNvSpPr/>
          <p:nvPr/>
        </p:nvSpPr>
        <p:spPr>
          <a:xfrm>
            <a:off x="1357290" y="3786190"/>
            <a:ext cx="2160587" cy="187166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dirty="0" smtClean="0">
                <a:solidFill>
                  <a:srgbClr val="FFFFFF"/>
                </a:solidFill>
                <a:cs typeface="Arial" charset="0"/>
              </a:rPr>
              <a:t>Образование 0,2 %</a:t>
            </a:r>
            <a:endParaRPr lang="ru-RU" dirty="0">
              <a:solidFill>
                <a:srgbClr val="FFFFFF"/>
              </a:solidFill>
              <a:cs typeface="Arial" charset="0"/>
            </a:endParaRPr>
          </a:p>
        </p:txBody>
      </p:sp>
      <p:sp>
        <p:nvSpPr>
          <p:cNvPr id="9" name="Прямоугольник 8"/>
          <p:cNvSpPr/>
          <p:nvPr/>
        </p:nvSpPr>
        <p:spPr>
          <a:xfrm>
            <a:off x="539750" y="1052513"/>
            <a:ext cx="4248150" cy="122396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ru-RU" dirty="0">
                <a:solidFill>
                  <a:srgbClr val="FFFFFF"/>
                </a:solidFill>
                <a:cs typeface="Arial" charset="0"/>
              </a:rPr>
              <a:t>Национальная безопасность и правоохранительная деятельность        </a:t>
            </a:r>
            <a:r>
              <a:rPr lang="ru-RU" dirty="0" smtClean="0">
                <a:solidFill>
                  <a:srgbClr val="FFFFFF"/>
                </a:solidFill>
                <a:latin typeface="Arial" charset="0"/>
                <a:cs typeface="Arial" charset="0"/>
              </a:rPr>
              <a:t>0,8</a:t>
            </a:r>
            <a:r>
              <a:rPr lang="ru-RU" dirty="0" smtClean="0">
                <a:solidFill>
                  <a:srgbClr val="FFFFFF"/>
                </a:solidFill>
                <a:cs typeface="Arial" charset="0"/>
              </a:rPr>
              <a:t> </a:t>
            </a:r>
            <a:r>
              <a:rPr lang="ru-RU" dirty="0">
                <a:solidFill>
                  <a:srgbClr val="FFFFFF"/>
                </a:solidFill>
                <a:cs typeface="Arial" charset="0"/>
              </a:rPr>
              <a:t>%</a:t>
            </a:r>
          </a:p>
        </p:txBody>
      </p:sp>
      <p:sp>
        <p:nvSpPr>
          <p:cNvPr id="10" name="Прямоугольник 9"/>
          <p:cNvSpPr/>
          <p:nvPr/>
        </p:nvSpPr>
        <p:spPr>
          <a:xfrm>
            <a:off x="5076825" y="1125538"/>
            <a:ext cx="3633788" cy="15843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dirty="0">
                <a:solidFill>
                  <a:srgbClr val="FFFFFF"/>
                </a:solidFill>
                <a:cs typeface="Arial" charset="0"/>
              </a:rPr>
              <a:t>Общегосударственные вопросы   </a:t>
            </a:r>
            <a:endParaRPr lang="ru-RU" dirty="0">
              <a:solidFill>
                <a:srgbClr val="FFFFFF"/>
              </a:solidFill>
              <a:latin typeface="Arial" charset="0"/>
              <a:cs typeface="Arial" charset="0"/>
            </a:endParaRPr>
          </a:p>
          <a:p>
            <a:pPr algn="ctr">
              <a:defRPr/>
            </a:pPr>
            <a:r>
              <a:rPr lang="ru-RU" dirty="0" smtClean="0">
                <a:solidFill>
                  <a:srgbClr val="FFFFFF"/>
                </a:solidFill>
                <a:cs typeface="Arial" charset="0"/>
              </a:rPr>
              <a:t>58,8%</a:t>
            </a:r>
            <a:endParaRPr lang="ru-RU" dirty="0">
              <a:solidFill>
                <a:srgbClr val="FFFFFF"/>
              </a:solidFill>
              <a:cs typeface="Arial" charset="0"/>
            </a:endParaRPr>
          </a:p>
        </p:txBody>
      </p:sp>
      <p:sp>
        <p:nvSpPr>
          <p:cNvPr id="11" name="Прямоугольник 10"/>
          <p:cNvSpPr/>
          <p:nvPr/>
        </p:nvSpPr>
        <p:spPr>
          <a:xfrm>
            <a:off x="5076825" y="2781300"/>
            <a:ext cx="3635375" cy="12954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ru-RU" dirty="0">
                <a:solidFill>
                  <a:srgbClr val="FFFFFF"/>
                </a:solidFill>
                <a:cs typeface="Arial" charset="0"/>
              </a:rPr>
              <a:t>Жилищно-коммунальное хозяйство </a:t>
            </a:r>
            <a:r>
              <a:rPr lang="ru-RU" dirty="0" smtClean="0">
                <a:solidFill>
                  <a:srgbClr val="FFFFFF"/>
                </a:solidFill>
                <a:latin typeface="Arial" charset="0"/>
                <a:cs typeface="Arial" charset="0"/>
              </a:rPr>
              <a:t>12,5</a:t>
            </a:r>
            <a:r>
              <a:rPr lang="ru-RU" dirty="0" smtClean="0">
                <a:solidFill>
                  <a:srgbClr val="FFFFFF"/>
                </a:solidFill>
                <a:cs typeface="Arial" charset="0"/>
              </a:rPr>
              <a:t> </a:t>
            </a:r>
            <a:r>
              <a:rPr lang="ru-RU" dirty="0">
                <a:solidFill>
                  <a:srgbClr val="FFFFFF"/>
                </a:solidFill>
                <a:cs typeface="Arial" charset="0"/>
              </a:rPr>
              <a:t>%</a:t>
            </a:r>
          </a:p>
        </p:txBody>
      </p:sp>
      <p:sp>
        <p:nvSpPr>
          <p:cNvPr id="12" name="Прямоугольник 11"/>
          <p:cNvSpPr/>
          <p:nvPr/>
        </p:nvSpPr>
        <p:spPr>
          <a:xfrm>
            <a:off x="4932363" y="4292600"/>
            <a:ext cx="3635375" cy="13684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ru-RU" dirty="0">
                <a:solidFill>
                  <a:srgbClr val="000000"/>
                </a:solidFill>
                <a:cs typeface="Arial" charset="0"/>
              </a:rPr>
              <a:t>Культура, кинематография  </a:t>
            </a:r>
            <a:endParaRPr lang="ru-RU" dirty="0">
              <a:solidFill>
                <a:srgbClr val="000000"/>
              </a:solidFill>
              <a:latin typeface="Arial" charset="0"/>
              <a:cs typeface="Arial" charset="0"/>
            </a:endParaRPr>
          </a:p>
          <a:p>
            <a:pPr algn="ctr">
              <a:defRPr/>
            </a:pPr>
            <a:r>
              <a:rPr lang="ru-RU" dirty="0" smtClean="0">
                <a:solidFill>
                  <a:srgbClr val="000000"/>
                </a:solidFill>
                <a:cs typeface="Arial" charset="0"/>
              </a:rPr>
              <a:t>26,2 </a:t>
            </a:r>
            <a:r>
              <a:rPr lang="ru-RU" dirty="0">
                <a:solidFill>
                  <a:srgbClr val="000000"/>
                </a:solidFill>
                <a:cs typeface="Arial" charset="0"/>
              </a:rPr>
              <a:t>%</a:t>
            </a:r>
          </a:p>
        </p:txBody>
      </p:sp>
      <p:sp>
        <p:nvSpPr>
          <p:cNvPr id="13" name="Прямоугольник 12"/>
          <p:cNvSpPr/>
          <p:nvPr/>
        </p:nvSpPr>
        <p:spPr>
          <a:xfrm>
            <a:off x="539750" y="2276475"/>
            <a:ext cx="4248150" cy="722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FFFFFF"/>
                </a:solidFill>
                <a:cs typeface="Arial" charset="0"/>
              </a:rPr>
              <a:t>Физическая культура и спорт </a:t>
            </a:r>
            <a:r>
              <a:rPr lang="ru-RU" dirty="0" smtClean="0">
                <a:solidFill>
                  <a:srgbClr val="FFFFFF"/>
                </a:solidFill>
                <a:cs typeface="Arial" charset="0"/>
              </a:rPr>
              <a:t>0,5%</a:t>
            </a:r>
            <a:endParaRPr lang="ru-RU" dirty="0">
              <a:solidFill>
                <a:srgbClr val="FFFFFF"/>
              </a:solidFill>
              <a:cs typeface="Arial" charset="0"/>
            </a:endParaRPr>
          </a:p>
        </p:txBody>
      </p:sp>
      <p:sp>
        <p:nvSpPr>
          <p:cNvPr id="15" name="Прямоугольник 14"/>
          <p:cNvSpPr/>
          <p:nvPr/>
        </p:nvSpPr>
        <p:spPr>
          <a:xfrm>
            <a:off x="539750" y="2997200"/>
            <a:ext cx="4248150" cy="71913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ru-RU" dirty="0">
                <a:solidFill>
                  <a:srgbClr val="000000"/>
                </a:solidFill>
                <a:latin typeface="Arial" charset="0"/>
                <a:cs typeface="Arial" charset="0"/>
              </a:rPr>
              <a:t>Национальная оборона</a:t>
            </a:r>
            <a:r>
              <a:rPr lang="ru-RU" dirty="0">
                <a:solidFill>
                  <a:srgbClr val="000000"/>
                </a:solidFill>
                <a:cs typeface="Arial" charset="0"/>
              </a:rPr>
              <a:t> </a:t>
            </a:r>
            <a:r>
              <a:rPr lang="ru-RU" dirty="0" smtClean="0">
                <a:solidFill>
                  <a:srgbClr val="000000"/>
                </a:solidFill>
                <a:cs typeface="Arial" charset="0"/>
              </a:rPr>
              <a:t>1,0</a:t>
            </a:r>
            <a:r>
              <a:rPr lang="ru-RU" dirty="0" smtClean="0">
                <a:solidFill>
                  <a:srgbClr val="000000"/>
                </a:solidFill>
                <a:latin typeface="Arial" charset="0"/>
                <a:cs typeface="Arial" charset="0"/>
              </a:rPr>
              <a:t> </a:t>
            </a:r>
            <a:r>
              <a:rPr lang="ru-RU" dirty="0">
                <a:solidFill>
                  <a:srgbClr val="000000"/>
                </a:solidFill>
                <a:cs typeface="Arial"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ru-RU" sz="1700" dirty="0" smtClean="0"/>
              <a:t/>
            </a:r>
            <a:br>
              <a:rPr lang="ru-RU" sz="1700" dirty="0" smtClean="0"/>
            </a:br>
            <a:r>
              <a:rPr lang="ru-RU" sz="1700" dirty="0" smtClean="0"/>
              <a:t> </a:t>
            </a:r>
            <a:r>
              <a:rPr lang="ru-RU" sz="1700" dirty="0" smtClean="0">
                <a:solidFill>
                  <a:srgbClr val="FF0000"/>
                </a:solidFill>
              </a:rPr>
              <a:t>Иные межбюджетные трансферты бюджету  </a:t>
            </a:r>
            <a:r>
              <a:rPr lang="ru-RU" sz="1700" dirty="0" err="1" smtClean="0">
                <a:solidFill>
                  <a:srgbClr val="FF0000"/>
                </a:solidFill>
              </a:rPr>
              <a:t>Камышевского</a:t>
            </a:r>
            <a:r>
              <a:rPr lang="ru-RU" sz="1700" dirty="0" smtClean="0">
                <a:solidFill>
                  <a:srgbClr val="FF0000"/>
                </a:solidFill>
              </a:rPr>
              <a:t> сельского поселения Орловского района для </a:t>
            </a:r>
            <a:r>
              <a:rPr lang="ru-RU" sz="1700" dirty="0" err="1" smtClean="0">
                <a:solidFill>
                  <a:srgbClr val="FF0000"/>
                </a:solidFill>
              </a:rPr>
              <a:t>софинансирования</a:t>
            </a:r>
            <a:r>
              <a:rPr lang="ru-RU" sz="1700" dirty="0" smtClean="0">
                <a:solidFill>
                  <a:srgbClr val="FF0000"/>
                </a:solidFill>
              </a:rPr>
              <a:t>  расходных обязательств, возникающих при выполнении полномочий органов местного самоуправления по вопросам местного значения </a:t>
            </a:r>
            <a:br>
              <a:rPr lang="ru-RU" sz="1700" dirty="0" smtClean="0">
                <a:solidFill>
                  <a:srgbClr val="FF0000"/>
                </a:solidFill>
              </a:rPr>
            </a:br>
            <a:r>
              <a:rPr lang="ru-RU" sz="1700" dirty="0" smtClean="0">
                <a:solidFill>
                  <a:srgbClr val="FF0000"/>
                </a:solidFill>
              </a:rPr>
              <a:t>на 2019 год </a:t>
            </a:r>
            <a:br>
              <a:rPr lang="ru-RU" sz="1700" dirty="0" smtClean="0">
                <a:solidFill>
                  <a:srgbClr val="FF0000"/>
                </a:solidFill>
              </a:rPr>
            </a:br>
            <a:r>
              <a:rPr lang="ru-RU" sz="1700" dirty="0" smtClean="0">
                <a:solidFill>
                  <a:srgbClr val="FF0000"/>
                </a:solidFill>
              </a:rPr>
              <a:t>за счет субсидий областного бюджета (с долей местного бюджета) </a:t>
            </a:r>
            <a:br>
              <a:rPr lang="ru-RU" sz="1700" dirty="0" smtClean="0">
                <a:solidFill>
                  <a:srgbClr val="FF0000"/>
                </a:solidFill>
              </a:rPr>
            </a:br>
            <a:r>
              <a:rPr lang="ru-RU" sz="1700" dirty="0" smtClean="0"/>
              <a:t>                                                                                         (тыс. руб.)</a:t>
            </a:r>
            <a:br>
              <a:rPr lang="ru-RU" sz="1700" dirty="0" smtClean="0"/>
            </a:br>
            <a:endParaRPr lang="ru-RU" sz="1700" dirty="0"/>
          </a:p>
        </p:txBody>
      </p:sp>
      <p:graphicFrame>
        <p:nvGraphicFramePr>
          <p:cNvPr id="4" name="Содержимое 3"/>
          <p:cNvGraphicFramePr>
            <a:graphicFrameLocks noGrp="1"/>
          </p:cNvGraphicFramePr>
          <p:nvPr>
            <p:ph idx="1"/>
          </p:nvPr>
        </p:nvGraphicFramePr>
        <p:xfrm>
          <a:off x="1285852" y="1785926"/>
          <a:ext cx="5929354" cy="3458497"/>
        </p:xfrm>
        <a:graphic>
          <a:graphicData uri="http://schemas.openxmlformats.org/drawingml/2006/table">
            <a:tbl>
              <a:tblPr/>
              <a:tblGrid>
                <a:gridCol w="1428760"/>
                <a:gridCol w="785818"/>
                <a:gridCol w="1858936"/>
                <a:gridCol w="1855840"/>
              </a:tblGrid>
              <a:tr h="20717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Сельское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поселение</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ВСЕГО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2019 год</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в том числе:</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На капитальный ремонт памятников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(областные - 95,4%)</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На </a:t>
                      </a:r>
                      <a:r>
                        <a:rPr kumimoji="0" lang="ru-RU" sz="1400" b="1" i="0" u="none" strike="noStrike" cap="none" normalizeH="0" baseline="0" dirty="0" err="1" smtClean="0">
                          <a:ln>
                            <a:noFill/>
                          </a:ln>
                          <a:solidFill>
                            <a:srgbClr val="FFFFFF"/>
                          </a:solidFill>
                          <a:effectLst/>
                          <a:latin typeface="Times New Roman" pitchFamily="18" charset="0"/>
                          <a:cs typeface="Times New Roman" pitchFamily="18" charset="0"/>
                        </a:rPr>
                        <a:t>софинансирование</a:t>
                      </a: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 расходов по капитальному ремонту памятников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(местные - 4,6%)</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3867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rgbClr val="000000"/>
                          </a:solidFill>
                          <a:effectLst/>
                          <a:latin typeface="Times New Roman" pitchFamily="18" charset="0"/>
                          <a:cs typeface="Times New Roman" pitchFamily="18" charset="0"/>
                        </a:rPr>
                        <a:t>Камышевское</a:t>
                      </a:r>
                      <a:endParaRPr kumimoji="0" 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6125,1</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        5843,3</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281,8</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468313" y="0"/>
            <a:ext cx="8229600" cy="1125538"/>
          </a:xfrm>
        </p:spPr>
        <p:txBody>
          <a:bodyPr/>
          <a:lstStyle/>
          <a:p>
            <a:pPr eaLnBrk="1" hangingPunct="1"/>
            <a:r>
              <a:rPr lang="ru-RU" sz="1800" b="1" dirty="0" smtClean="0">
                <a:solidFill>
                  <a:srgbClr val="17375E"/>
                </a:solidFill>
              </a:rPr>
              <a:t>Основные параметры проекта бюджета </a:t>
            </a:r>
            <a:r>
              <a:rPr lang="ru-RU" sz="1800" b="1" dirty="0" err="1" smtClean="0">
                <a:solidFill>
                  <a:srgbClr val="17375E"/>
                </a:solidFill>
              </a:rPr>
              <a:t>Камышевского</a:t>
            </a:r>
            <a:r>
              <a:rPr lang="ru-RU" sz="1800" b="1" dirty="0" smtClean="0">
                <a:solidFill>
                  <a:srgbClr val="17375E"/>
                </a:solidFill>
              </a:rPr>
              <a:t> сельского поселения</a:t>
            </a:r>
            <a:r>
              <a:rPr lang="ru-RU" sz="1800" dirty="0" smtClean="0">
                <a:solidFill>
                  <a:srgbClr val="17375E"/>
                </a:solidFill>
              </a:rPr>
              <a:t/>
            </a:r>
            <a:br>
              <a:rPr lang="ru-RU" sz="1800" dirty="0" smtClean="0">
                <a:solidFill>
                  <a:srgbClr val="17375E"/>
                </a:solidFill>
              </a:rPr>
            </a:br>
            <a:r>
              <a:rPr lang="ru-RU" sz="1800" b="1" dirty="0" smtClean="0">
                <a:solidFill>
                  <a:srgbClr val="17375E"/>
                </a:solidFill>
              </a:rPr>
              <a:t>«О бюджете </a:t>
            </a:r>
            <a:r>
              <a:rPr lang="ru-RU" sz="1800" b="1" dirty="0" err="1" smtClean="0">
                <a:solidFill>
                  <a:srgbClr val="17375E"/>
                </a:solidFill>
              </a:rPr>
              <a:t>Камышевского</a:t>
            </a:r>
            <a:r>
              <a:rPr lang="ru-RU" sz="1800" b="1" dirty="0" smtClean="0">
                <a:solidFill>
                  <a:srgbClr val="17375E"/>
                </a:solidFill>
              </a:rPr>
              <a:t> сельского поселения Орловского района </a:t>
            </a:r>
            <a:br>
              <a:rPr lang="ru-RU" sz="1800" b="1" dirty="0" smtClean="0">
                <a:solidFill>
                  <a:srgbClr val="17375E"/>
                </a:solidFill>
              </a:rPr>
            </a:br>
            <a:r>
              <a:rPr lang="ru-RU" sz="1800" b="1" dirty="0" smtClean="0">
                <a:solidFill>
                  <a:srgbClr val="17375E"/>
                </a:solidFill>
              </a:rPr>
              <a:t>на 2017 год и на плановый период 2018 и 2019 годов»</a:t>
            </a:r>
            <a:r>
              <a:rPr lang="en-US" sz="2000" b="1" dirty="0" smtClean="0">
                <a:solidFill>
                  <a:srgbClr val="17375E"/>
                </a:solidFill>
              </a:rPr>
              <a:t/>
            </a:r>
            <a:br>
              <a:rPr lang="en-US" sz="2000" b="1" dirty="0" smtClean="0">
                <a:solidFill>
                  <a:srgbClr val="17375E"/>
                </a:solidFill>
              </a:rPr>
            </a:br>
            <a:r>
              <a:rPr lang="ru-RU" sz="1600" dirty="0" smtClean="0"/>
              <a:t>(тыс. рублей)</a:t>
            </a:r>
            <a:endParaRPr lang="ru-RU" sz="1600" dirty="0" smtClean="0">
              <a:solidFill>
                <a:srgbClr val="17375E"/>
              </a:solidFill>
            </a:endParaRPr>
          </a:p>
        </p:txBody>
      </p:sp>
      <p:graphicFrame>
        <p:nvGraphicFramePr>
          <p:cNvPr id="15465" name="Group 105"/>
          <p:cNvGraphicFramePr>
            <a:graphicFrameLocks noGrp="1"/>
          </p:cNvGraphicFramePr>
          <p:nvPr>
            <p:ph idx="1"/>
          </p:nvPr>
        </p:nvGraphicFramePr>
        <p:xfrm>
          <a:off x="857224" y="1142984"/>
          <a:ext cx="7281114" cy="5663892"/>
        </p:xfrm>
        <a:graphic>
          <a:graphicData uri="http://schemas.openxmlformats.org/drawingml/2006/table">
            <a:tbl>
              <a:tblPr/>
              <a:tblGrid>
                <a:gridCol w="1324040"/>
                <a:gridCol w="1462042"/>
                <a:gridCol w="1428760"/>
                <a:gridCol w="1428760"/>
                <a:gridCol w="1637512"/>
              </a:tblGrid>
              <a:tr h="4162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FF"/>
                          </a:solidFill>
                          <a:effectLst/>
                          <a:latin typeface="Times New Roman" pitchFamily="18" charset="0"/>
                          <a:cs typeface="Times New Roman" pitchFamily="18" charset="0"/>
                        </a:rPr>
                        <a:t>Показатель</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FF"/>
                          </a:solidFill>
                          <a:effectLst/>
                          <a:latin typeface="Arial" charset="0"/>
                          <a:cs typeface="Times New Roman" pitchFamily="18" charset="0"/>
                        </a:rPr>
                        <a:t>2016 год</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FF"/>
                          </a:solidFill>
                          <a:effectLst/>
                          <a:latin typeface="Times New Roman" pitchFamily="18" charset="0"/>
                          <a:cs typeface="Times New Roman" pitchFamily="18" charset="0"/>
                        </a:rPr>
                        <a:t>2017 год</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bg1"/>
                          </a:solidFill>
                          <a:effectLst/>
                          <a:latin typeface="Times New Roman" pitchFamily="18" charset="0"/>
                          <a:cs typeface="Times New Roman" pitchFamily="18" charset="0"/>
                        </a:rPr>
                        <a:t>2018 год</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bg1"/>
                          </a:solidFill>
                          <a:effectLst/>
                          <a:latin typeface="Arial" charset="0"/>
                          <a:cs typeface="Times New Roman" pitchFamily="18" charset="0"/>
                        </a:rPr>
                        <a:t>2019 год</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8023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Решение Собрания депутатов №110 от 28.12.2015 года</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Проект</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Проект</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Проект</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62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B050"/>
                          </a:solidFill>
                          <a:effectLst/>
                          <a:latin typeface="Calibri" pitchFamily="34" charset="0"/>
                          <a:cs typeface="Times New Roman" pitchFamily="18" charset="0"/>
                        </a:rPr>
                        <a:t>I</a:t>
                      </a:r>
                      <a:r>
                        <a:rPr kumimoji="0" lang="ru-RU" sz="1400" b="0" i="0" u="none" strike="noStrike" cap="none" normalizeH="0" baseline="0" smtClean="0">
                          <a:ln>
                            <a:noFill/>
                          </a:ln>
                          <a:solidFill>
                            <a:srgbClr val="00B050"/>
                          </a:solidFill>
                          <a:effectLst/>
                          <a:latin typeface="Calibri" pitchFamily="34" charset="0"/>
                          <a:cs typeface="Times New Roman" pitchFamily="18" charset="0"/>
                        </a:rPr>
                        <a:t>. Доходы, всего</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8265,1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6582,2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5920,2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11733,8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104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из них:</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056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70C0"/>
                          </a:solidFill>
                          <a:effectLst/>
                          <a:latin typeface="Calibri" pitchFamily="34" charset="0"/>
                          <a:cs typeface="Times New Roman" pitchFamily="18" charset="0"/>
                        </a:rPr>
                        <a:t>Налоговые и неналоговые доходы</a:t>
                      </a:r>
                      <a:endParaRPr kumimoji="0" 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4036,2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3318,7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3401,8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3481,6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056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Дотация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3234,4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3194,0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2448,9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2339,4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13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70C0"/>
                          </a:solidFill>
                          <a:effectLst/>
                          <a:latin typeface="Calibri" pitchFamily="34" charset="0"/>
                          <a:cs typeface="Times New Roman" pitchFamily="18" charset="0"/>
                        </a:rPr>
                        <a:t>Безвозмездные поступления</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4228,9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3263,5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2518,4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8252,2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19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B050"/>
                          </a:solidFill>
                          <a:effectLst/>
                          <a:latin typeface="Calibri" pitchFamily="34" charset="0"/>
                          <a:cs typeface="Times New Roman" pitchFamily="18" charset="0"/>
                        </a:rPr>
                        <a:t>II.</a:t>
                      </a:r>
                      <a:r>
                        <a:rPr kumimoji="0" lang="ru-RU" sz="1400" b="0" i="0" u="none" strike="noStrike" cap="none" normalizeH="0" baseline="0" smtClean="0">
                          <a:ln>
                            <a:noFill/>
                          </a:ln>
                          <a:solidFill>
                            <a:srgbClr val="00B050"/>
                          </a:solidFill>
                          <a:effectLst/>
                          <a:latin typeface="Calibri" pitchFamily="34" charset="0"/>
                          <a:cs typeface="Times New Roman" pitchFamily="18" charset="0"/>
                        </a:rPr>
                        <a:t> Расходы, всего</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8668,1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6912,2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6260,2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12081,8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731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70C0"/>
                          </a:solidFill>
                          <a:effectLst/>
                          <a:latin typeface="Calibri" pitchFamily="34" charset="0"/>
                          <a:cs typeface="Times New Roman" pitchFamily="18" charset="0"/>
                        </a:rPr>
                        <a:t>III.</a:t>
                      </a:r>
                      <a:r>
                        <a:rPr kumimoji="0" lang="ru-RU" sz="1400" b="0" i="0" u="none" strike="noStrike" cap="none" normalizeH="0" baseline="0" smtClean="0">
                          <a:ln>
                            <a:noFill/>
                          </a:ln>
                          <a:solidFill>
                            <a:srgbClr val="0070C0"/>
                          </a:solidFill>
                          <a:effectLst/>
                          <a:latin typeface="Calibri" pitchFamily="34" charset="0"/>
                          <a:cs typeface="Times New Roman" pitchFamily="18" charset="0"/>
                        </a:rPr>
                        <a:t> Дефицит (-), профицит (+)</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-403,0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-330,0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407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B050"/>
                          </a:solidFill>
                          <a:effectLst/>
                          <a:latin typeface="Calibri" pitchFamily="34" charset="0"/>
                          <a:cs typeface="Times New Roman" pitchFamily="18" charset="0"/>
                        </a:rPr>
                        <a:t>VI.</a:t>
                      </a:r>
                      <a:r>
                        <a:rPr kumimoji="0" lang="ru-RU" sz="1400" b="0" i="0" u="none" strike="noStrike" cap="none" normalizeH="0" baseline="0" smtClean="0">
                          <a:ln>
                            <a:noFill/>
                          </a:ln>
                          <a:solidFill>
                            <a:srgbClr val="00B050"/>
                          </a:solidFill>
                          <a:effectLst/>
                          <a:latin typeface="Calibri" pitchFamily="34" charset="0"/>
                          <a:cs typeface="Times New Roman" pitchFamily="18" charset="0"/>
                        </a:rPr>
                        <a:t> Источники финансирования</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403,0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330,0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68313" y="333375"/>
            <a:ext cx="8229600" cy="1008063"/>
          </a:xfrm>
        </p:spPr>
        <p:txBody>
          <a:bodyPr/>
          <a:lstStyle/>
          <a:p>
            <a:pPr eaLnBrk="1" hangingPunct="1"/>
            <a:r>
              <a:rPr lang="ru-RU" sz="2300" b="1" dirty="0" smtClean="0">
                <a:solidFill>
                  <a:srgbClr val="558ED5"/>
                </a:solidFill>
              </a:rPr>
              <a:t>Объем безвозмездных поступлений в бюджет </a:t>
            </a:r>
            <a:r>
              <a:rPr lang="ru-RU" sz="2300" b="1" dirty="0" err="1" smtClean="0">
                <a:solidFill>
                  <a:srgbClr val="558ED5"/>
                </a:solidFill>
                <a:latin typeface="Arial" charset="0"/>
              </a:rPr>
              <a:t>Камышевского</a:t>
            </a:r>
            <a:r>
              <a:rPr lang="ru-RU" sz="2300" b="1" dirty="0" smtClean="0">
                <a:solidFill>
                  <a:srgbClr val="558ED5"/>
                </a:solidFill>
                <a:latin typeface="Arial" charset="0"/>
              </a:rPr>
              <a:t> сельского поселения </a:t>
            </a:r>
            <a:r>
              <a:rPr lang="ru-RU" sz="2300" b="1" dirty="0" smtClean="0">
                <a:solidFill>
                  <a:srgbClr val="558ED5"/>
                </a:solidFill>
              </a:rPr>
              <a:t>Орловского района</a:t>
            </a:r>
          </a:p>
        </p:txBody>
      </p:sp>
      <p:graphicFrame>
        <p:nvGraphicFramePr>
          <p:cNvPr id="15463" name="Group 103"/>
          <p:cNvGraphicFramePr>
            <a:graphicFrameLocks noGrp="1"/>
          </p:cNvGraphicFramePr>
          <p:nvPr/>
        </p:nvGraphicFramePr>
        <p:xfrm>
          <a:off x="179388" y="1557338"/>
          <a:ext cx="8785225" cy="4473577"/>
        </p:xfrm>
        <a:graphic>
          <a:graphicData uri="http://schemas.openxmlformats.org/drawingml/2006/table">
            <a:tbl>
              <a:tblPr/>
              <a:tblGrid>
                <a:gridCol w="1944687"/>
                <a:gridCol w="1477963"/>
                <a:gridCol w="1270000"/>
                <a:gridCol w="1284287"/>
                <a:gridCol w="1538288"/>
                <a:gridCol w="1270000"/>
              </a:tblGrid>
              <a:tr h="8890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Наименование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2017 год (проект)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2018 год (проект)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2019 год (проект)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r>
              <a:tr h="66357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тыс.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рублей</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тыс. рублей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темп роста в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тыс. рублей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темп роста в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Arial" charset="0"/>
                        </a:rPr>
                        <a:t>ИТОГО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в том числе: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84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Дотации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3194,0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2448,9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76,7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2339,4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95,5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Субвенции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47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Иные межбюджетные трансферты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5843,3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Grp="1"/>
          </p:cNvSpPr>
          <p:nvPr>
            <p:ph type="title"/>
          </p:nvPr>
        </p:nvSpPr>
        <p:spPr/>
        <p:txBody>
          <a:bodyPr/>
          <a:lstStyle/>
          <a:p>
            <a:r>
              <a:rPr lang="ru-RU" sz="2800" dirty="0" smtClean="0">
                <a:solidFill>
                  <a:schemeClr val="hlink"/>
                </a:solidFill>
              </a:rPr>
              <a:t>Доходы бюджета </a:t>
            </a:r>
            <a:r>
              <a:rPr lang="ru-RU" sz="2800" dirty="0" err="1" smtClean="0">
                <a:solidFill>
                  <a:schemeClr val="hlink"/>
                </a:solidFill>
              </a:rPr>
              <a:t>Камышевского</a:t>
            </a:r>
            <a:r>
              <a:rPr lang="ru-RU" sz="2800" dirty="0" smtClean="0">
                <a:solidFill>
                  <a:schemeClr val="hlink"/>
                </a:solidFill>
              </a:rPr>
              <a:t> сельского поселения Орловского района</a:t>
            </a:r>
          </a:p>
        </p:txBody>
      </p:sp>
      <p:graphicFrame>
        <p:nvGraphicFramePr>
          <p:cNvPr id="48132" name="Object 4"/>
          <p:cNvGraphicFramePr>
            <a:graphicFrameLocks noChangeAspect="1"/>
          </p:cNvGraphicFramePr>
          <p:nvPr>
            <p:ph idx="1"/>
          </p:nvPr>
        </p:nvGraphicFramePr>
        <p:xfrm>
          <a:off x="755650" y="1196975"/>
          <a:ext cx="8064500" cy="4935538"/>
        </p:xfrm>
        <a:graphic>
          <a:graphicData uri="http://schemas.openxmlformats.org/presentationml/2006/ole">
            <p:oleObj spid="_x0000_s48132" name="Диаграмма" r:id="rId3" imgW="6219825" imgH="3086100" progId="MSGraph.Chart.8">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Заголовок 1"/>
          <p:cNvSpPr>
            <a:spLocks noGrp="1"/>
          </p:cNvSpPr>
          <p:nvPr>
            <p:ph type="title"/>
          </p:nvPr>
        </p:nvSpPr>
        <p:spPr>
          <a:xfrm>
            <a:off x="468313" y="404813"/>
            <a:ext cx="8229600" cy="922337"/>
          </a:xfrm>
        </p:spPr>
        <p:txBody>
          <a:bodyPr/>
          <a:lstStyle/>
          <a:p>
            <a:pPr eaLnBrk="1" hangingPunct="1"/>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Динамика налоговых и неналоговых доходов бюджета</a:t>
            </a:r>
            <a:r>
              <a:rPr lang="ru-RU" sz="2400" dirty="0" smtClean="0">
                <a:solidFill>
                  <a:srgbClr val="17375E"/>
                </a:solidFill>
              </a:rPr>
              <a:t/>
            </a:r>
            <a:br>
              <a:rPr lang="ru-RU" sz="2400" dirty="0" smtClean="0">
                <a:solidFill>
                  <a:srgbClr val="17375E"/>
                </a:solidFill>
              </a:rPr>
            </a:br>
            <a:r>
              <a:rPr lang="ru-RU" sz="2400" b="1" dirty="0" err="1" smtClean="0">
                <a:solidFill>
                  <a:srgbClr val="17375E"/>
                </a:solidFill>
              </a:rPr>
              <a:t>Камышевского</a:t>
            </a:r>
            <a:r>
              <a:rPr lang="ru-RU" sz="2400" dirty="0" smtClean="0">
                <a:solidFill>
                  <a:srgbClr val="17375E"/>
                </a:solidFill>
              </a:rPr>
              <a:t> </a:t>
            </a:r>
            <a:r>
              <a:rPr lang="ru-RU" sz="2400" b="1" dirty="0" smtClean="0">
                <a:solidFill>
                  <a:srgbClr val="17375E"/>
                </a:solidFill>
              </a:rPr>
              <a:t>сельского поселения  Орловского района</a:t>
            </a:r>
            <a:br>
              <a:rPr lang="ru-RU" sz="2400" b="1" dirty="0" smtClean="0">
                <a:solidFill>
                  <a:srgbClr val="17375E"/>
                </a:solidFill>
              </a:rPr>
            </a:br>
            <a:r>
              <a:rPr lang="ru-RU" sz="2400" b="1" dirty="0" smtClean="0">
                <a:solidFill>
                  <a:srgbClr val="17375E"/>
                </a:solidFill>
              </a:rPr>
              <a:t>  							</a:t>
            </a:r>
            <a:r>
              <a:rPr lang="en-US" sz="1600" dirty="0" smtClean="0"/>
              <a:t>(</a:t>
            </a:r>
            <a:r>
              <a:rPr lang="ru-RU" sz="1600" dirty="0" smtClean="0"/>
              <a:t>тыс. рублей</a:t>
            </a:r>
            <a:r>
              <a:rPr lang="en-US" sz="1600" dirty="0" smtClean="0"/>
              <a:t>)</a:t>
            </a:r>
            <a:r>
              <a:rPr lang="ru-RU" sz="1600" dirty="0" smtClean="0"/>
              <a:t/>
            </a:r>
            <a:br>
              <a:rPr lang="ru-RU" sz="1600" dirty="0" smtClean="0"/>
            </a:br>
            <a:r>
              <a:rPr lang="ru-RU" sz="1600" dirty="0" smtClean="0"/>
              <a:t>1-2016 год (оценка)</a:t>
            </a:r>
            <a:br>
              <a:rPr lang="ru-RU" sz="1600" dirty="0" smtClean="0"/>
            </a:br>
            <a:r>
              <a:rPr lang="ru-RU" sz="1600" dirty="0" smtClean="0"/>
              <a:t>2-2017 год (проект)</a:t>
            </a:r>
            <a:br>
              <a:rPr lang="ru-RU" sz="1600" dirty="0" smtClean="0"/>
            </a:br>
            <a:r>
              <a:rPr lang="ru-RU" sz="1600" dirty="0" smtClean="0"/>
              <a:t>3-2018 год (проект)</a:t>
            </a:r>
            <a:br>
              <a:rPr lang="ru-RU" sz="1600" dirty="0" smtClean="0"/>
            </a:br>
            <a:r>
              <a:rPr lang="ru-RU" sz="1600" dirty="0" smtClean="0"/>
              <a:t>4-2019 год (проект)</a:t>
            </a:r>
            <a:br>
              <a:rPr lang="ru-RU" sz="1600" dirty="0" smtClean="0"/>
            </a:br>
            <a:r>
              <a:rPr lang="ru-RU" sz="1600" dirty="0" smtClean="0"/>
              <a:t/>
            </a:r>
            <a:br>
              <a:rPr lang="ru-RU" sz="1600" dirty="0" smtClean="0"/>
            </a:br>
            <a:r>
              <a:rPr lang="ru-RU" sz="1600" dirty="0" smtClean="0"/>
              <a:t/>
            </a:r>
            <a:br>
              <a:rPr lang="ru-RU" sz="1600" dirty="0" smtClean="0"/>
            </a:br>
            <a:endParaRPr lang="ru-RU" sz="1600" dirty="0" smtClean="0"/>
          </a:p>
        </p:txBody>
      </p:sp>
      <p:graphicFrame>
        <p:nvGraphicFramePr>
          <p:cNvPr id="4" name="Object 5"/>
          <p:cNvGraphicFramePr>
            <a:graphicFrameLocks noChangeAspect="1"/>
          </p:cNvGraphicFramePr>
          <p:nvPr/>
        </p:nvGraphicFramePr>
        <p:xfrm>
          <a:off x="1285852" y="2357430"/>
          <a:ext cx="67183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Заголовок 1"/>
          <p:cNvSpPr>
            <a:spLocks noGrp="1"/>
          </p:cNvSpPr>
          <p:nvPr>
            <p:ph type="title" idx="4294967295"/>
          </p:nvPr>
        </p:nvSpPr>
        <p:spPr/>
        <p:txBody>
          <a:bodyPr/>
          <a:lstStyle/>
          <a:p>
            <a:pPr eaLnBrk="1" hangingPunct="1"/>
            <a:r>
              <a:rPr lang="ru-RU" sz="2500" b="1" dirty="0" smtClean="0">
                <a:solidFill>
                  <a:srgbClr val="C00000"/>
                </a:solidFill>
              </a:rPr>
              <a:t>Структура налоговых и неналоговых доходов бюджета </a:t>
            </a:r>
            <a:r>
              <a:rPr lang="ru-RU" sz="2500" b="1" dirty="0" err="1" smtClean="0">
                <a:solidFill>
                  <a:srgbClr val="C00000"/>
                </a:solidFill>
              </a:rPr>
              <a:t>Камышевского</a:t>
            </a:r>
            <a:r>
              <a:rPr lang="ru-RU" sz="2500" b="1" dirty="0" smtClean="0">
                <a:solidFill>
                  <a:srgbClr val="C00000"/>
                </a:solidFill>
              </a:rPr>
              <a:t> сельского поселения в 2017 году, 3318,7 тыс.рублей</a:t>
            </a:r>
            <a:endParaRPr lang="ru-RU" sz="2500" dirty="0" smtClean="0">
              <a:solidFill>
                <a:srgbClr val="C00000"/>
              </a:solidFill>
            </a:endParaRPr>
          </a:p>
        </p:txBody>
      </p:sp>
      <p:graphicFrame>
        <p:nvGraphicFramePr>
          <p:cNvPr id="67587" name="Содержимое 3"/>
          <p:cNvGraphicFramePr>
            <a:graphicFrameLocks noGrp="1"/>
          </p:cNvGraphicFramePr>
          <p:nvPr>
            <p:ph idx="4294967295"/>
          </p:nvPr>
        </p:nvGraphicFramePr>
        <p:xfrm>
          <a:off x="357158" y="1643050"/>
          <a:ext cx="7929618" cy="4929222"/>
        </p:xfrm>
        <a:graphic>
          <a:graphicData uri="http://schemas.openxmlformats.org/presentationml/2006/ole">
            <p:oleObj spid="_x0000_s67587" name="Лист" r:id="rId3" imgW="9439275" imgH="6172200" progId="Excel.Shee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title"/>
          </p:nvPr>
        </p:nvSpPr>
        <p:spPr>
          <a:xfrm>
            <a:off x="457200" y="274638"/>
            <a:ext cx="8229600" cy="1066800"/>
          </a:xfrm>
        </p:spPr>
        <p:txBody>
          <a:bodyPr/>
          <a:lstStyle/>
          <a:p>
            <a:pPr eaLnBrk="1" hangingPunct="1"/>
            <a:r>
              <a:rPr lang="ru-RU" sz="2400" b="1" dirty="0" smtClean="0">
                <a:solidFill>
                  <a:srgbClr val="17375E"/>
                </a:solidFill>
              </a:rPr>
              <a:t>Структура налоговых и неналоговых  доходов бюджета</a:t>
            </a:r>
            <a:r>
              <a:rPr lang="ru-RU" sz="2400" dirty="0" smtClean="0">
                <a:solidFill>
                  <a:srgbClr val="17375E"/>
                </a:solidFill>
              </a:rPr>
              <a:t/>
            </a:r>
            <a:br>
              <a:rPr lang="ru-RU" sz="2400" dirty="0" smtClean="0">
                <a:solidFill>
                  <a:srgbClr val="17375E"/>
                </a:solidFill>
              </a:rPr>
            </a:br>
            <a:r>
              <a:rPr lang="ru-RU" sz="2400" b="1" dirty="0" err="1" smtClean="0">
                <a:solidFill>
                  <a:srgbClr val="17375E"/>
                </a:solidFill>
              </a:rPr>
              <a:t>Камышевского</a:t>
            </a:r>
            <a:r>
              <a:rPr lang="ru-RU" sz="2400" b="1" dirty="0" smtClean="0">
                <a:solidFill>
                  <a:srgbClr val="17375E"/>
                </a:solidFill>
              </a:rPr>
              <a:t> сельского поселения в 2018 году, 3401,8</a:t>
            </a:r>
            <a:br>
              <a:rPr lang="ru-RU" sz="2400" b="1" dirty="0" smtClean="0">
                <a:solidFill>
                  <a:srgbClr val="17375E"/>
                </a:solidFill>
              </a:rPr>
            </a:br>
            <a:r>
              <a:rPr lang="ru-RU" sz="2400" b="1" dirty="0" smtClean="0">
                <a:solidFill>
                  <a:srgbClr val="17375E"/>
                </a:solidFill>
              </a:rPr>
              <a:t>тыс. рублей</a:t>
            </a:r>
            <a:r>
              <a:rPr lang="ru-RU" sz="2200" b="1" dirty="0" smtClean="0">
                <a:solidFill>
                  <a:srgbClr val="17375E"/>
                </a:solidFill>
              </a:rPr>
              <a:t>  </a:t>
            </a:r>
            <a:endParaRPr lang="ru-RU" sz="1800" dirty="0" smtClean="0">
              <a:solidFill>
                <a:srgbClr val="17375E"/>
              </a:solidFill>
            </a:endParaRPr>
          </a:p>
        </p:txBody>
      </p:sp>
      <p:graphicFrame>
        <p:nvGraphicFramePr>
          <p:cNvPr id="5122" name="Содержимое 3"/>
          <p:cNvGraphicFramePr>
            <a:graphicFrameLocks noGrp="1"/>
          </p:cNvGraphicFramePr>
          <p:nvPr>
            <p:ph idx="1"/>
          </p:nvPr>
        </p:nvGraphicFramePr>
        <p:xfrm>
          <a:off x="392113" y="1666875"/>
          <a:ext cx="8434387" cy="5389563"/>
        </p:xfrm>
        <a:graphic>
          <a:graphicData uri="http://schemas.openxmlformats.org/presentationml/2006/ole">
            <p:oleObj spid="_x0000_s5122" name="Лист" r:id="rId3" imgW="7467600" imgH="4772025" progId="Excel.Shee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title"/>
          </p:nvPr>
        </p:nvSpPr>
        <p:spPr>
          <a:xfrm>
            <a:off x="457200" y="274638"/>
            <a:ext cx="8229600" cy="1066800"/>
          </a:xfrm>
        </p:spPr>
        <p:txBody>
          <a:bodyPr/>
          <a:lstStyle/>
          <a:p>
            <a:pPr eaLnBrk="1" hangingPunct="1"/>
            <a:r>
              <a:rPr lang="ru-RU" sz="2400" b="1" dirty="0" smtClean="0">
                <a:solidFill>
                  <a:srgbClr val="17375E"/>
                </a:solidFill>
              </a:rPr>
              <a:t>Структура налоговых и неналоговых  доходов бюджета</a:t>
            </a:r>
            <a:r>
              <a:rPr lang="ru-RU" sz="2400" dirty="0" smtClean="0">
                <a:solidFill>
                  <a:srgbClr val="17375E"/>
                </a:solidFill>
              </a:rPr>
              <a:t/>
            </a:r>
            <a:br>
              <a:rPr lang="ru-RU" sz="2400" dirty="0" smtClean="0">
                <a:solidFill>
                  <a:srgbClr val="17375E"/>
                </a:solidFill>
              </a:rPr>
            </a:br>
            <a:r>
              <a:rPr lang="ru-RU" sz="2400" b="1" dirty="0" err="1" smtClean="0">
                <a:solidFill>
                  <a:srgbClr val="17375E"/>
                </a:solidFill>
              </a:rPr>
              <a:t>Камышевского</a:t>
            </a:r>
            <a:r>
              <a:rPr lang="ru-RU" sz="2400" b="1" dirty="0" smtClean="0">
                <a:solidFill>
                  <a:srgbClr val="17375E"/>
                </a:solidFill>
              </a:rPr>
              <a:t> сельского поселения в 2019 году, 3481,6</a:t>
            </a:r>
            <a:br>
              <a:rPr lang="ru-RU" sz="2400" b="1" dirty="0" smtClean="0">
                <a:solidFill>
                  <a:srgbClr val="17375E"/>
                </a:solidFill>
              </a:rPr>
            </a:br>
            <a:r>
              <a:rPr lang="ru-RU" sz="2400" b="1" dirty="0" smtClean="0">
                <a:solidFill>
                  <a:srgbClr val="17375E"/>
                </a:solidFill>
              </a:rPr>
              <a:t>тыс. рублей</a:t>
            </a:r>
            <a:r>
              <a:rPr lang="ru-RU" sz="2200" b="1" dirty="0" smtClean="0"/>
              <a:t/>
            </a:r>
            <a:br>
              <a:rPr lang="ru-RU" sz="2200" b="1" dirty="0" smtClean="0"/>
            </a:br>
            <a:r>
              <a:rPr lang="ru-RU" sz="2200" b="1" dirty="0" smtClean="0"/>
              <a:t>							</a:t>
            </a:r>
            <a:r>
              <a:rPr lang="ru-RU" sz="1800" dirty="0" smtClean="0">
                <a:solidFill>
                  <a:srgbClr val="17375E"/>
                </a:solidFill>
              </a:rPr>
              <a:t>(тыс.рублей)</a:t>
            </a:r>
          </a:p>
        </p:txBody>
      </p:sp>
      <p:graphicFrame>
        <p:nvGraphicFramePr>
          <p:cNvPr id="5122" name="Содержимое 3"/>
          <p:cNvGraphicFramePr>
            <a:graphicFrameLocks noGrp="1"/>
          </p:cNvGraphicFramePr>
          <p:nvPr>
            <p:ph idx="1"/>
          </p:nvPr>
        </p:nvGraphicFramePr>
        <p:xfrm>
          <a:off x="1292225" y="1495425"/>
          <a:ext cx="6159500" cy="4400550"/>
        </p:xfrm>
        <a:graphic>
          <a:graphicData uri="http://schemas.openxmlformats.org/presentationml/2006/ole">
            <p:oleObj spid="_x0000_s70658" name="Лист" r:id="rId3" imgW="6572250" imgH="4695825" progId="Excel.Shee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Заголовок 1"/>
          <p:cNvSpPr>
            <a:spLocks noGrp="1"/>
          </p:cNvSpPr>
          <p:nvPr>
            <p:ph type="title"/>
          </p:nvPr>
        </p:nvSpPr>
        <p:spPr/>
        <p:txBody>
          <a:bodyPr/>
          <a:lstStyle/>
          <a:p>
            <a:pPr eaLnBrk="1" hangingPunct="1"/>
            <a:r>
              <a:rPr lang="ru-RU" sz="2100" b="1" dirty="0" smtClean="0">
                <a:solidFill>
                  <a:srgbClr val="C00000"/>
                </a:solidFill>
              </a:rPr>
              <a:t>Расходы бюджета </a:t>
            </a:r>
            <a:r>
              <a:rPr lang="ru-RU" sz="2100" b="1" dirty="0" err="1" smtClean="0">
                <a:solidFill>
                  <a:srgbClr val="C00000"/>
                </a:solidFill>
              </a:rPr>
              <a:t>Камышевского</a:t>
            </a:r>
            <a:r>
              <a:rPr lang="ru-RU" sz="2100" b="1" dirty="0" smtClean="0">
                <a:solidFill>
                  <a:srgbClr val="C00000"/>
                </a:solidFill>
              </a:rPr>
              <a:t> сельского поселения в 2017 году</a:t>
            </a:r>
            <a:r>
              <a:rPr lang="ru-RU" sz="2100" dirty="0" smtClean="0">
                <a:solidFill>
                  <a:srgbClr val="C00000"/>
                </a:solidFill>
              </a:rPr>
              <a:t/>
            </a:r>
            <a:br>
              <a:rPr lang="ru-RU" sz="2100" dirty="0" smtClean="0">
                <a:solidFill>
                  <a:srgbClr val="C00000"/>
                </a:solidFill>
              </a:rPr>
            </a:br>
            <a:r>
              <a:rPr lang="ru-RU" sz="2100" b="1" dirty="0" smtClean="0">
                <a:solidFill>
                  <a:srgbClr val="C00000"/>
                </a:solidFill>
                <a:latin typeface="Arial" charset="0"/>
              </a:rPr>
              <a:t>6912,2</a:t>
            </a:r>
            <a:r>
              <a:rPr lang="ru-RU" sz="2100" b="1" dirty="0" smtClean="0">
                <a:solidFill>
                  <a:srgbClr val="C00000"/>
                </a:solidFill>
              </a:rPr>
              <a:t> тыс.рублей</a:t>
            </a:r>
            <a:endParaRPr lang="ru-RU" sz="2100" dirty="0" smtClean="0">
              <a:solidFill>
                <a:srgbClr val="C00000"/>
              </a:solidFill>
            </a:endParaRPr>
          </a:p>
        </p:txBody>
      </p:sp>
      <p:graphicFrame>
        <p:nvGraphicFramePr>
          <p:cNvPr id="31746" name="Содержимое 3"/>
          <p:cNvGraphicFramePr>
            <a:graphicFrameLocks noGrp="1"/>
          </p:cNvGraphicFramePr>
          <p:nvPr>
            <p:ph idx="1"/>
          </p:nvPr>
        </p:nvGraphicFramePr>
        <p:xfrm>
          <a:off x="442913" y="1193800"/>
          <a:ext cx="8194675" cy="4948238"/>
        </p:xfrm>
        <a:graphic>
          <a:graphicData uri="http://schemas.openxmlformats.org/presentationml/2006/ole">
            <p:oleObj spid="_x0000_s31746" name="Лист" r:id="rId3" imgW="8343900" imgH="5038725" progId="Excel.Sheet.8">
              <p:embed/>
            </p:oleObj>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TotalTime>
  <Words>532</Words>
  <Application>Microsoft Office PowerPoint</Application>
  <PresentationFormat>Экран (4:3)</PresentationFormat>
  <Paragraphs>169</Paragraphs>
  <Slides>19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19</vt:i4>
      </vt:variant>
    </vt:vector>
  </HeadingPairs>
  <TitlesOfParts>
    <vt:vector size="22" baseType="lpstr">
      <vt:lpstr>Тема Office</vt:lpstr>
      <vt:lpstr>Диаграмма</vt:lpstr>
      <vt:lpstr>Лист</vt:lpstr>
      <vt:lpstr>Проект бюджета  Камышевского сельского поселения Орловского района на 2017 год и плановый период 2018 и 2019 годов направлен на решение следующих ключевых задач:</vt:lpstr>
      <vt:lpstr>Основные параметры проекта бюджета Камышевского сельского поселения «О бюджете Камышевского сельского поселения Орловского района  на 2017 год и на плановый период 2018 и 2019 годов» (тыс. рублей)</vt:lpstr>
      <vt:lpstr>Объем безвозмездных поступлений в бюджет Камышевского сельского поселения Орловского района</vt:lpstr>
      <vt:lpstr>Доходы бюджета Камышевского сельского поселения Орловского района</vt:lpstr>
      <vt:lpstr>    Динамика налоговых и неналоговых доходов бюджета Камышевского сельского поселения  Орловского района          (тыс. рублей) 1-2016 год (оценка) 2-2017 год (проект) 3-2018 год (проект) 4-2019 год (проект)   </vt:lpstr>
      <vt:lpstr>Структура налоговых и неналоговых доходов бюджета Камышевского сельского поселения в 2017 году, 3318,7 тыс.рублей</vt:lpstr>
      <vt:lpstr>Структура налоговых и неналоговых  доходов бюджета Камышевского сельского поселения в 2018 году, 3401,8 тыс. рублей  </vt:lpstr>
      <vt:lpstr>Структура налоговых и неналоговых  доходов бюджета Камышевского сельского поселения в 2019 году, 3481,6 тыс. рублей        (тыс.рублей)</vt:lpstr>
      <vt:lpstr>Расходы бюджета Камышевского сельского поселения в 2017 году 6912,2 тыс.рублей</vt:lpstr>
      <vt:lpstr>Расходы бюджета Камышевского сельского поселения в 2018 году 6260,2 тыс.рублей</vt:lpstr>
      <vt:lpstr>Расходы бюджета Камышевского сельского поселения в 2019 году 12081,8 тыс.рублей</vt:lpstr>
      <vt:lpstr> Безвозмездные поступления в бюджет Камышевского сельского поселения           (тыс.рублей) </vt:lpstr>
      <vt:lpstr>Динамика поступлений земельного налога в бюджет Камышевского сельского поселения        (тыс. рублей)</vt:lpstr>
      <vt:lpstr>Динамика расходов бюджета Камышевского сельского поселения        (тыс. рублей)</vt:lpstr>
      <vt:lpstr>Структура муниципальных программ Камышевского сельского поселения на 2017 год</vt:lpstr>
      <vt:lpstr>Расходы бюджета Камышевского сельского поселения, формируемые в рамках муниципальных программ Камышевского сельского поселения, и непрограммные расходы  (ПРОЕКТ)</vt:lpstr>
      <vt:lpstr> Доля муниципальных программ социальной направленности в общем объеме программных расходов бюджета Камышевского сельского поселения (ПРОЕКТ)</vt:lpstr>
      <vt:lpstr>Структура расходов бюджета Камышевского сельского поселения  в 2017 году по разделам</vt:lpstr>
      <vt:lpstr>  Иные межбюджетные трансферты бюджету  Камышевского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2019 год  за счет субсидий областного бюджета (с долей местного бюджета)                                                                                           (тыс. руб.)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принципы формирования бюджета Орловского района на 2013 год и на плановый период 2014 и 2015 годов </dc:title>
  <dc:creator>User</dc:creator>
  <cp:lastModifiedBy>Пользователь</cp:lastModifiedBy>
  <cp:revision>225</cp:revision>
  <dcterms:created xsi:type="dcterms:W3CDTF">2012-10-21T15:40:11Z</dcterms:created>
  <dcterms:modified xsi:type="dcterms:W3CDTF">2017-02-15T09:27:48Z</dcterms:modified>
</cp:coreProperties>
</file>