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5" r:id="rId1"/>
    <p:sldMasterId id="2147484128" r:id="rId2"/>
    <p:sldMasterId id="2147484141" r:id="rId3"/>
    <p:sldMasterId id="2147484154" r:id="rId4"/>
    <p:sldMasterId id="2147484180" r:id="rId5"/>
    <p:sldMasterId id="2147484193" r:id="rId6"/>
    <p:sldMasterId id="2147484205" r:id="rId7"/>
    <p:sldMasterId id="2147484229" r:id="rId8"/>
    <p:sldMasterId id="2147484242" r:id="rId9"/>
  </p:sldMasterIdLst>
  <p:notesMasterIdLst>
    <p:notesMasterId r:id="rId41"/>
  </p:notesMasterIdLst>
  <p:sldIdLst>
    <p:sldId id="359" r:id="rId10"/>
    <p:sldId id="335" r:id="rId11"/>
    <p:sldId id="326" r:id="rId12"/>
    <p:sldId id="382" r:id="rId13"/>
    <p:sldId id="383" r:id="rId14"/>
    <p:sldId id="363" r:id="rId15"/>
    <p:sldId id="404" r:id="rId16"/>
    <p:sldId id="377" r:id="rId17"/>
    <p:sldId id="378" r:id="rId18"/>
    <p:sldId id="393" r:id="rId19"/>
    <p:sldId id="406" r:id="rId20"/>
    <p:sldId id="410" r:id="rId21"/>
    <p:sldId id="412" r:id="rId22"/>
    <p:sldId id="417" r:id="rId23"/>
    <p:sldId id="351" r:id="rId24"/>
    <p:sldId id="333" r:id="rId25"/>
    <p:sldId id="398" r:id="rId26"/>
    <p:sldId id="397" r:id="rId27"/>
    <p:sldId id="395" r:id="rId28"/>
    <p:sldId id="400" r:id="rId29"/>
    <p:sldId id="389" r:id="rId30"/>
    <p:sldId id="388" r:id="rId31"/>
    <p:sldId id="391" r:id="rId32"/>
    <p:sldId id="385" r:id="rId33"/>
    <p:sldId id="402" r:id="rId34"/>
    <p:sldId id="414" r:id="rId35"/>
    <p:sldId id="416" r:id="rId36"/>
    <p:sldId id="418" r:id="rId37"/>
    <p:sldId id="419" r:id="rId38"/>
    <p:sldId id="396" r:id="rId39"/>
    <p:sldId id="413" r:id="rId40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9" autoAdjust="0"/>
    <p:restoredTop sz="86437" autoAdjust="0"/>
  </p:normalViewPr>
  <p:slideViewPr>
    <p:cSldViewPr>
      <p:cViewPr>
        <p:scale>
          <a:sx n="86" d="100"/>
          <a:sy n="86" d="100"/>
        </p:scale>
        <p:origin x="-882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735522140052045E-2"/>
                  <c:y val="-4.985215829062258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2849,1</a:t>
                    </a:r>
                    <a:endParaRPr lang="en-US" dirty="0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251470336858087E-2"/>
                  <c:y val="-6.3732592369406746E-2"/>
                </c:manualLayout>
              </c:layout>
              <c:tx>
                <c:rich>
                  <a:bodyPr/>
                  <a:lstStyle/>
                  <a:p>
                    <a:pPr>
                      <a:defRPr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 smtClean="0"/>
                      <a:t>2279,2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740212440163689E-2"/>
                  <c:y val="-5.247595609539217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2051,4</a:t>
                    </a:r>
                    <a:endParaRPr lang="en-US" dirty="0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3194</c:v>
                </c:pt>
                <c:pt idx="1">
                  <c:v>2339.4</c:v>
                </c:pt>
                <c:pt idx="2">
                  <c:v>2105.5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13876992"/>
        <c:axId val="113871104"/>
        <c:axId val="151675328"/>
      </c:bar3DChart>
      <c:catAx>
        <c:axId val="113876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3871104"/>
        <c:crosses val="autoZero"/>
        <c:auto val="1"/>
        <c:lblAlgn val="ctr"/>
        <c:lblOffset val="100"/>
        <c:noMultiLvlLbl val="0"/>
      </c:catAx>
      <c:valAx>
        <c:axId val="113871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3876992"/>
        <c:crosses val="autoZero"/>
        <c:crossBetween val="between"/>
      </c:valAx>
      <c:serAx>
        <c:axId val="151675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3871104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630464339941065"/>
          <c:h val="0.834633316604668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</c:v>
                </c:pt>
              </c:strCache>
            </c:strRef>
          </c:tx>
          <c:spPr>
            <a:solidFill>
              <a:srgbClr val="33CC33"/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slope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4638,4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3968,9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4013,3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6141.1</c:v>
                </c:pt>
                <c:pt idx="1">
                  <c:v>6103.8</c:v>
                </c:pt>
                <c:pt idx="2">
                  <c:v>5975.8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787136"/>
        <c:axId val="168022400"/>
      </c:barChart>
      <c:catAx>
        <c:axId val="167787136"/>
        <c:scaling>
          <c:orientation val="minMax"/>
        </c:scaling>
        <c:delete val="0"/>
        <c:axPos val="b"/>
        <c:majorTickMark val="out"/>
        <c:minorTickMark val="none"/>
        <c:tickLblPos val="nextTo"/>
        <c:crossAx val="168022400"/>
        <c:crossesAt val="5850"/>
        <c:auto val="1"/>
        <c:lblAlgn val="ctr"/>
        <c:lblOffset val="100"/>
        <c:noMultiLvlLbl val="0"/>
      </c:catAx>
      <c:valAx>
        <c:axId val="168022400"/>
        <c:scaling>
          <c:orientation val="minMax"/>
          <c:max val="6200"/>
          <c:min val="585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67787136"/>
        <c:crosses val="autoZero"/>
        <c:crossBetween val="between"/>
      </c:valAx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601FD-DCD0-4F05-9DC6-C323E9496BA1}" type="doc">
      <dgm:prSet loTypeId="urn:microsoft.com/office/officeart/2005/8/layout/hList7#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2F75FDE8-D67C-42CE-806D-BD1F244CF0FA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Обеспечение наполняемости бюджета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Камышевского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сельского поселения Орловского района собственными доходами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386DA236-E25D-41A0-9841-B24A166E33FA}" type="parTrans" cxnId="{31571073-C076-4EB4-B28C-CB55330E001F}">
      <dgm:prSet/>
      <dgm:spPr/>
      <dgm:t>
        <a:bodyPr/>
        <a:lstStyle/>
        <a:p>
          <a:endParaRPr lang="ru-RU"/>
        </a:p>
      </dgm:t>
    </dgm:pt>
    <dgm:pt modelId="{02B52319-4D3E-4145-BD04-770101C021F2}" type="sibTrans" cxnId="{31571073-C076-4EB4-B28C-CB55330E001F}">
      <dgm:prSet/>
      <dgm:spPr/>
      <dgm:t>
        <a:bodyPr/>
        <a:lstStyle/>
        <a:p>
          <a:endParaRPr lang="ru-RU"/>
        </a:p>
      </dgm:t>
    </dgm:pt>
    <dgm:pt modelId="{3DC626F9-D7FE-4D62-8F75-D6E2E6D8D55D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Эффективное управление расходами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EE2267E-4E33-4835-979D-8AE5DE17B4B4}" type="parTrans" cxnId="{BC514DCE-9344-46CF-8785-D1F97EBA2953}">
      <dgm:prSet/>
      <dgm:spPr/>
      <dgm:t>
        <a:bodyPr/>
        <a:lstStyle/>
        <a:p>
          <a:endParaRPr lang="ru-RU"/>
        </a:p>
      </dgm:t>
    </dgm:pt>
    <dgm:pt modelId="{ED3A4C9A-EDB4-4243-A83C-D52EEF736FAF}" type="sibTrans" cxnId="{BC514DCE-9344-46CF-8785-D1F97EBA2953}">
      <dgm:prSet/>
      <dgm:spPr/>
      <dgm:t>
        <a:bodyPr/>
        <a:lstStyle/>
        <a:p>
          <a:endParaRPr lang="ru-RU"/>
        </a:p>
      </dgm:t>
    </dgm:pt>
    <dgm:pt modelId="{859DCB3E-8C0D-4897-AD77-0A3551A3EE47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Стабильность налоговых и неналоговых условий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93A0DB0-074D-4787-9FE1-D6A03585D9CD}" type="parTrans" cxnId="{800DC876-6702-41C5-ADE2-2E8E9887ACF9}">
      <dgm:prSet/>
      <dgm:spPr/>
      <dgm:t>
        <a:bodyPr/>
        <a:lstStyle/>
        <a:p>
          <a:endParaRPr lang="ru-RU"/>
        </a:p>
      </dgm:t>
    </dgm:pt>
    <dgm:pt modelId="{56980D29-6B79-49C8-877D-3CE4BAE794B9}" type="sibTrans" cxnId="{800DC876-6702-41C5-ADE2-2E8E9887ACF9}">
      <dgm:prSet/>
      <dgm:spPr/>
      <dgm:t>
        <a:bodyPr/>
        <a:lstStyle/>
        <a:p>
          <a:endParaRPr lang="ru-RU"/>
        </a:p>
      </dgm:t>
    </dgm:pt>
    <dgm:pt modelId="{3D651DE4-E6CD-4BF9-BD04-BF9EA83FA429}" type="pres">
      <dgm:prSet presAssocID="{554601FD-DCD0-4F05-9DC6-C323E9496B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D84110-B546-4E4A-B6B2-9BBED01A0F2A}" type="pres">
      <dgm:prSet presAssocID="{554601FD-DCD0-4F05-9DC6-C323E9496BA1}" presName="fgShape" presStyleLbl="fgShp" presStyleIdx="0" presStyleCnt="1" custFlipVert="1" custScaleY="128572" custLinFactY="100000" custLinFactNeighborX="-431" custLinFactNeighborY="123804"/>
      <dgm:spPr/>
    </dgm:pt>
    <dgm:pt modelId="{53D9D1DE-4642-48F5-9CF7-B0B8A0829A8E}" type="pres">
      <dgm:prSet presAssocID="{554601FD-DCD0-4F05-9DC6-C323E9496BA1}" presName="linComp" presStyleCnt="0"/>
      <dgm:spPr/>
    </dgm:pt>
    <dgm:pt modelId="{82C0B25C-9920-4CED-B791-6A805E8BDCBF}" type="pres">
      <dgm:prSet presAssocID="{2F75FDE8-D67C-42CE-806D-BD1F244CF0FA}" presName="compNode" presStyleCnt="0"/>
      <dgm:spPr/>
    </dgm:pt>
    <dgm:pt modelId="{E555E0E0-668C-493B-990C-1C70B3E8D3C0}" type="pres">
      <dgm:prSet presAssocID="{2F75FDE8-D67C-42CE-806D-BD1F244CF0FA}" presName="bkgdShape" presStyleLbl="node1" presStyleIdx="0" presStyleCnt="3"/>
      <dgm:spPr/>
      <dgm:t>
        <a:bodyPr/>
        <a:lstStyle/>
        <a:p>
          <a:endParaRPr lang="ru-RU"/>
        </a:p>
      </dgm:t>
    </dgm:pt>
    <dgm:pt modelId="{9DDF001D-7AEE-4B34-9614-7D68B5FD86DF}" type="pres">
      <dgm:prSet presAssocID="{2F75FDE8-D67C-42CE-806D-BD1F244CF0F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46F57-8B9E-42EA-B628-01BB54C666BE}" type="pres">
      <dgm:prSet presAssocID="{2F75FDE8-D67C-42CE-806D-BD1F244CF0FA}" presName="invisiNode" presStyleLbl="node1" presStyleIdx="0" presStyleCnt="3"/>
      <dgm:spPr/>
    </dgm:pt>
    <dgm:pt modelId="{AF5D9D80-BDC6-4DF3-9070-2B1DD0193AF2}" type="pres">
      <dgm:prSet presAssocID="{2F75FDE8-D67C-42CE-806D-BD1F244CF0FA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D970C56-59B4-4520-9E72-B95F6C6ABE70}" type="pres">
      <dgm:prSet presAssocID="{02B52319-4D3E-4145-BD04-770101C021F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C804750-F3B1-41F4-8E38-DC7D5CBCB2F2}" type="pres">
      <dgm:prSet presAssocID="{3DC626F9-D7FE-4D62-8F75-D6E2E6D8D55D}" presName="compNode" presStyleCnt="0"/>
      <dgm:spPr/>
    </dgm:pt>
    <dgm:pt modelId="{F60410BA-9DA5-428E-8DE4-30B5DA0D63A5}" type="pres">
      <dgm:prSet presAssocID="{3DC626F9-D7FE-4D62-8F75-D6E2E6D8D55D}" presName="bkgdShape" presStyleLbl="node1" presStyleIdx="1" presStyleCnt="3" custLinFactNeighborX="-1523"/>
      <dgm:spPr/>
      <dgm:t>
        <a:bodyPr/>
        <a:lstStyle/>
        <a:p>
          <a:endParaRPr lang="ru-RU"/>
        </a:p>
      </dgm:t>
    </dgm:pt>
    <dgm:pt modelId="{5091E690-8BD9-42E2-9795-878BAB609EE9}" type="pres">
      <dgm:prSet presAssocID="{3DC626F9-D7FE-4D62-8F75-D6E2E6D8D55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FCA9B-19E5-4670-9D13-1D8E427DF0BE}" type="pres">
      <dgm:prSet presAssocID="{3DC626F9-D7FE-4D62-8F75-D6E2E6D8D55D}" presName="invisiNode" presStyleLbl="node1" presStyleIdx="1" presStyleCnt="3"/>
      <dgm:spPr/>
    </dgm:pt>
    <dgm:pt modelId="{6D04E15B-9FED-4A3A-8EBD-9028455FFFD4}" type="pres">
      <dgm:prSet presAssocID="{3DC626F9-D7FE-4D62-8F75-D6E2E6D8D55D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C96A5C6-02D0-4A3F-A7C6-E4D81AC61B7E}" type="pres">
      <dgm:prSet presAssocID="{ED3A4C9A-EDB4-4243-A83C-D52EEF736FA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A3599FE-DCE1-4018-884A-131010AFE88C}" type="pres">
      <dgm:prSet presAssocID="{859DCB3E-8C0D-4897-AD77-0A3551A3EE47}" presName="compNode" presStyleCnt="0"/>
      <dgm:spPr/>
    </dgm:pt>
    <dgm:pt modelId="{8D7912FB-217A-41C0-9136-D2C6ABCDBAAC}" type="pres">
      <dgm:prSet presAssocID="{859DCB3E-8C0D-4897-AD77-0A3551A3EE47}" presName="bkgdShape" presStyleLbl="node1" presStyleIdx="2" presStyleCnt="3" custLinFactNeighborX="-1979" custLinFactNeighborY="-2857"/>
      <dgm:spPr/>
      <dgm:t>
        <a:bodyPr/>
        <a:lstStyle/>
        <a:p>
          <a:endParaRPr lang="ru-RU"/>
        </a:p>
      </dgm:t>
    </dgm:pt>
    <dgm:pt modelId="{E7D8EC61-765B-425D-9AE7-789CD5B2C073}" type="pres">
      <dgm:prSet presAssocID="{859DCB3E-8C0D-4897-AD77-0A3551A3EE4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350E1-FD3D-49C4-906E-4797DAF172D6}" type="pres">
      <dgm:prSet presAssocID="{859DCB3E-8C0D-4897-AD77-0A3551A3EE47}" presName="invisiNode" presStyleLbl="node1" presStyleIdx="2" presStyleCnt="3"/>
      <dgm:spPr/>
    </dgm:pt>
    <dgm:pt modelId="{680FE437-08CA-4EDD-B1D5-8D25FF989BF4}" type="pres">
      <dgm:prSet presAssocID="{859DCB3E-8C0D-4897-AD77-0A3551A3EE47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8AE9735-10B6-4F8E-BA3F-D9F1A8724E1B}" type="presOf" srcId="{3DC626F9-D7FE-4D62-8F75-D6E2E6D8D55D}" destId="{F60410BA-9DA5-428E-8DE4-30B5DA0D63A5}" srcOrd="0" destOrd="0" presId="urn:microsoft.com/office/officeart/2005/8/layout/hList7#1"/>
    <dgm:cxn modelId="{7FCA94D8-72DA-4E87-A0A2-68915576CC11}" type="presOf" srcId="{3DC626F9-D7FE-4D62-8F75-D6E2E6D8D55D}" destId="{5091E690-8BD9-42E2-9795-878BAB609EE9}" srcOrd="1" destOrd="0" presId="urn:microsoft.com/office/officeart/2005/8/layout/hList7#1"/>
    <dgm:cxn modelId="{2EC61EA5-D9E0-4C38-A227-C66B92639072}" type="presOf" srcId="{ED3A4C9A-EDB4-4243-A83C-D52EEF736FAF}" destId="{CC96A5C6-02D0-4A3F-A7C6-E4D81AC61B7E}" srcOrd="0" destOrd="0" presId="urn:microsoft.com/office/officeart/2005/8/layout/hList7#1"/>
    <dgm:cxn modelId="{BC651071-537D-46A3-AFBD-1325C9AE80A0}" type="presOf" srcId="{2F75FDE8-D67C-42CE-806D-BD1F244CF0FA}" destId="{E555E0E0-668C-493B-990C-1C70B3E8D3C0}" srcOrd="0" destOrd="0" presId="urn:microsoft.com/office/officeart/2005/8/layout/hList7#1"/>
    <dgm:cxn modelId="{CE1052D7-3E56-45DE-B1A9-3120BD384CC1}" type="presOf" srcId="{02B52319-4D3E-4145-BD04-770101C021F2}" destId="{9D970C56-59B4-4520-9E72-B95F6C6ABE70}" srcOrd="0" destOrd="0" presId="urn:microsoft.com/office/officeart/2005/8/layout/hList7#1"/>
    <dgm:cxn modelId="{D3325123-9FFE-4E3C-A2C8-444B29AC2D97}" type="presOf" srcId="{554601FD-DCD0-4F05-9DC6-C323E9496BA1}" destId="{3D651DE4-E6CD-4BF9-BD04-BF9EA83FA429}" srcOrd="0" destOrd="0" presId="urn:microsoft.com/office/officeart/2005/8/layout/hList7#1"/>
    <dgm:cxn modelId="{8962236D-13C9-408C-8FEC-E893AA3C67D8}" type="presOf" srcId="{859DCB3E-8C0D-4897-AD77-0A3551A3EE47}" destId="{8D7912FB-217A-41C0-9136-D2C6ABCDBAAC}" srcOrd="0" destOrd="0" presId="urn:microsoft.com/office/officeart/2005/8/layout/hList7#1"/>
    <dgm:cxn modelId="{BC514DCE-9344-46CF-8785-D1F97EBA2953}" srcId="{554601FD-DCD0-4F05-9DC6-C323E9496BA1}" destId="{3DC626F9-D7FE-4D62-8F75-D6E2E6D8D55D}" srcOrd="1" destOrd="0" parTransId="{0EE2267E-4E33-4835-979D-8AE5DE17B4B4}" sibTransId="{ED3A4C9A-EDB4-4243-A83C-D52EEF736FAF}"/>
    <dgm:cxn modelId="{800DC876-6702-41C5-ADE2-2E8E9887ACF9}" srcId="{554601FD-DCD0-4F05-9DC6-C323E9496BA1}" destId="{859DCB3E-8C0D-4897-AD77-0A3551A3EE47}" srcOrd="2" destOrd="0" parTransId="{B93A0DB0-074D-4787-9FE1-D6A03585D9CD}" sibTransId="{56980D29-6B79-49C8-877D-3CE4BAE794B9}"/>
    <dgm:cxn modelId="{D2525912-0BD0-43A6-9668-85D6897059F7}" type="presOf" srcId="{2F75FDE8-D67C-42CE-806D-BD1F244CF0FA}" destId="{9DDF001D-7AEE-4B34-9614-7D68B5FD86DF}" srcOrd="1" destOrd="0" presId="urn:microsoft.com/office/officeart/2005/8/layout/hList7#1"/>
    <dgm:cxn modelId="{AE2642A3-7D9F-4E9E-8649-B234B5B7A6C5}" type="presOf" srcId="{859DCB3E-8C0D-4897-AD77-0A3551A3EE47}" destId="{E7D8EC61-765B-425D-9AE7-789CD5B2C073}" srcOrd="1" destOrd="0" presId="urn:microsoft.com/office/officeart/2005/8/layout/hList7#1"/>
    <dgm:cxn modelId="{31571073-C076-4EB4-B28C-CB55330E001F}" srcId="{554601FD-DCD0-4F05-9DC6-C323E9496BA1}" destId="{2F75FDE8-D67C-42CE-806D-BD1F244CF0FA}" srcOrd="0" destOrd="0" parTransId="{386DA236-E25D-41A0-9841-B24A166E33FA}" sibTransId="{02B52319-4D3E-4145-BD04-770101C021F2}"/>
    <dgm:cxn modelId="{ED8E5157-C3CC-4319-85A8-9833B880088A}" type="presParOf" srcId="{3D651DE4-E6CD-4BF9-BD04-BF9EA83FA429}" destId="{D3D84110-B546-4E4A-B6B2-9BBED01A0F2A}" srcOrd="0" destOrd="0" presId="urn:microsoft.com/office/officeart/2005/8/layout/hList7#1"/>
    <dgm:cxn modelId="{5CE3EB07-5913-4211-BBAD-C6838E2234AE}" type="presParOf" srcId="{3D651DE4-E6CD-4BF9-BD04-BF9EA83FA429}" destId="{53D9D1DE-4642-48F5-9CF7-B0B8A0829A8E}" srcOrd="1" destOrd="0" presId="urn:microsoft.com/office/officeart/2005/8/layout/hList7#1"/>
    <dgm:cxn modelId="{713F3180-96D8-49FB-97D3-7EE396E3FD62}" type="presParOf" srcId="{53D9D1DE-4642-48F5-9CF7-B0B8A0829A8E}" destId="{82C0B25C-9920-4CED-B791-6A805E8BDCBF}" srcOrd="0" destOrd="0" presId="urn:microsoft.com/office/officeart/2005/8/layout/hList7#1"/>
    <dgm:cxn modelId="{8FBB3768-210A-43F2-810F-65E484238CFC}" type="presParOf" srcId="{82C0B25C-9920-4CED-B791-6A805E8BDCBF}" destId="{E555E0E0-668C-493B-990C-1C70B3E8D3C0}" srcOrd="0" destOrd="0" presId="urn:microsoft.com/office/officeart/2005/8/layout/hList7#1"/>
    <dgm:cxn modelId="{50C815C3-EE01-4F68-95EE-99252781D05D}" type="presParOf" srcId="{82C0B25C-9920-4CED-B791-6A805E8BDCBF}" destId="{9DDF001D-7AEE-4B34-9614-7D68B5FD86DF}" srcOrd="1" destOrd="0" presId="urn:microsoft.com/office/officeart/2005/8/layout/hList7#1"/>
    <dgm:cxn modelId="{4AE7155A-9B9B-4E10-A03F-4A7C34D7B99F}" type="presParOf" srcId="{82C0B25C-9920-4CED-B791-6A805E8BDCBF}" destId="{BCF46F57-8B9E-42EA-B628-01BB54C666BE}" srcOrd="2" destOrd="0" presId="urn:microsoft.com/office/officeart/2005/8/layout/hList7#1"/>
    <dgm:cxn modelId="{64029251-A716-48ED-8CE7-6C5881052C95}" type="presParOf" srcId="{82C0B25C-9920-4CED-B791-6A805E8BDCBF}" destId="{AF5D9D80-BDC6-4DF3-9070-2B1DD0193AF2}" srcOrd="3" destOrd="0" presId="urn:microsoft.com/office/officeart/2005/8/layout/hList7#1"/>
    <dgm:cxn modelId="{5B9FA403-D934-45AC-ABEC-43B4E11D7E69}" type="presParOf" srcId="{53D9D1DE-4642-48F5-9CF7-B0B8A0829A8E}" destId="{9D970C56-59B4-4520-9E72-B95F6C6ABE70}" srcOrd="1" destOrd="0" presId="urn:microsoft.com/office/officeart/2005/8/layout/hList7#1"/>
    <dgm:cxn modelId="{60232C76-97B0-4775-B0DC-1656F7C5E476}" type="presParOf" srcId="{53D9D1DE-4642-48F5-9CF7-B0B8A0829A8E}" destId="{3C804750-F3B1-41F4-8E38-DC7D5CBCB2F2}" srcOrd="2" destOrd="0" presId="urn:microsoft.com/office/officeart/2005/8/layout/hList7#1"/>
    <dgm:cxn modelId="{F09F5446-7692-4DDE-B920-0B3CC32C6D68}" type="presParOf" srcId="{3C804750-F3B1-41F4-8E38-DC7D5CBCB2F2}" destId="{F60410BA-9DA5-428E-8DE4-30B5DA0D63A5}" srcOrd="0" destOrd="0" presId="urn:microsoft.com/office/officeart/2005/8/layout/hList7#1"/>
    <dgm:cxn modelId="{2ACFFC51-A0A9-4097-AC88-D1ED93E6D6D2}" type="presParOf" srcId="{3C804750-F3B1-41F4-8E38-DC7D5CBCB2F2}" destId="{5091E690-8BD9-42E2-9795-878BAB609EE9}" srcOrd="1" destOrd="0" presId="urn:microsoft.com/office/officeart/2005/8/layout/hList7#1"/>
    <dgm:cxn modelId="{3C6258EF-4BAC-4BA0-BD3F-3D736F1347BF}" type="presParOf" srcId="{3C804750-F3B1-41F4-8E38-DC7D5CBCB2F2}" destId="{04FFCA9B-19E5-4670-9D13-1D8E427DF0BE}" srcOrd="2" destOrd="0" presId="urn:microsoft.com/office/officeart/2005/8/layout/hList7#1"/>
    <dgm:cxn modelId="{CCF0AF88-0A79-4F21-B019-C13664BDDE80}" type="presParOf" srcId="{3C804750-F3B1-41F4-8E38-DC7D5CBCB2F2}" destId="{6D04E15B-9FED-4A3A-8EBD-9028455FFFD4}" srcOrd="3" destOrd="0" presId="urn:microsoft.com/office/officeart/2005/8/layout/hList7#1"/>
    <dgm:cxn modelId="{50B90466-65B5-4559-8E72-4A28870A3334}" type="presParOf" srcId="{53D9D1DE-4642-48F5-9CF7-B0B8A0829A8E}" destId="{CC96A5C6-02D0-4A3F-A7C6-E4D81AC61B7E}" srcOrd="3" destOrd="0" presId="urn:microsoft.com/office/officeart/2005/8/layout/hList7#1"/>
    <dgm:cxn modelId="{348886F0-45F8-41F4-AB3A-38A4792E034B}" type="presParOf" srcId="{53D9D1DE-4642-48F5-9CF7-B0B8A0829A8E}" destId="{BA3599FE-DCE1-4018-884A-131010AFE88C}" srcOrd="4" destOrd="0" presId="urn:microsoft.com/office/officeart/2005/8/layout/hList7#1"/>
    <dgm:cxn modelId="{72C887CE-FDBF-4F7C-9139-7B8B0B0A797B}" type="presParOf" srcId="{BA3599FE-DCE1-4018-884A-131010AFE88C}" destId="{8D7912FB-217A-41C0-9136-D2C6ABCDBAAC}" srcOrd="0" destOrd="0" presId="urn:microsoft.com/office/officeart/2005/8/layout/hList7#1"/>
    <dgm:cxn modelId="{3F19BF0C-91BE-4230-A17C-56323FF797C7}" type="presParOf" srcId="{BA3599FE-DCE1-4018-884A-131010AFE88C}" destId="{E7D8EC61-765B-425D-9AE7-789CD5B2C073}" srcOrd="1" destOrd="0" presId="urn:microsoft.com/office/officeart/2005/8/layout/hList7#1"/>
    <dgm:cxn modelId="{D1249B78-3260-405D-8835-954778CFE16F}" type="presParOf" srcId="{BA3599FE-DCE1-4018-884A-131010AFE88C}" destId="{A8E350E1-FD3D-49C4-906E-4797DAF172D6}" srcOrd="2" destOrd="0" presId="urn:microsoft.com/office/officeart/2005/8/layout/hList7#1"/>
    <dgm:cxn modelId="{BFA7D0CA-C591-4DBC-84BD-279FAF2EDE45}" type="presParOf" srcId="{BA3599FE-DCE1-4018-884A-131010AFE88C}" destId="{680FE437-08CA-4EDD-B1D5-8D25FF989BF4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C8A52D-814A-4F17-A761-4411939159AC}" type="doc">
      <dgm:prSet loTypeId="urn:microsoft.com/office/officeart/2005/8/layout/vList3#1" loCatId="list" qsTypeId="urn:microsoft.com/office/officeart/2005/8/quickstyle/simple1" qsCatId="simple" csTypeId="urn:microsoft.com/office/officeart/2005/8/colors/colorful1#1" csCatId="colorful" phldr="1"/>
      <dgm:spPr/>
    </dgm:pt>
    <dgm:pt modelId="{F8D7CA07-E465-466C-AC99-AEBF38E9810E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Проведение оценки эффективности налоговых льгот и пониженных ставок, предоставляемых органами местного самоуправления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D10DBB6-0DAA-40E6-AFB7-9083CABBE14A}" type="parTrans" cxnId="{5C0986E2-272C-4FB7-A078-0147D88C54E4}">
      <dgm:prSet/>
      <dgm:spPr/>
      <dgm:t>
        <a:bodyPr/>
        <a:lstStyle/>
        <a:p>
          <a:endParaRPr lang="ru-RU"/>
        </a:p>
      </dgm:t>
    </dgm:pt>
    <dgm:pt modelId="{384ABA90-85CC-47E7-8BB9-755E15CCC40C}" type="sibTrans" cxnId="{5C0986E2-272C-4FB7-A078-0147D88C54E4}">
      <dgm:prSet/>
      <dgm:spPr/>
      <dgm:t>
        <a:bodyPr/>
        <a:lstStyle/>
        <a:p>
          <a:endParaRPr lang="ru-RU"/>
        </a:p>
      </dgm:t>
    </dgm:pt>
    <dgm:pt modelId="{7EF474F5-1BD4-4FAA-943F-01C590797DC3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 лан мероприятий направленный на выявление и отмену установленных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Камышевским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сельским поселением расходных обязательств, не связанных с решением вопросов, отнесенных Конституцией РФ и федеральными  законами, областными законами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25C527F-823A-4042-A07F-C694C0D63FAA}" type="parTrans" cxnId="{43B2651D-224F-4BE2-A061-AC60309B91A8}">
      <dgm:prSet/>
      <dgm:spPr/>
      <dgm:t>
        <a:bodyPr/>
        <a:lstStyle/>
        <a:p>
          <a:endParaRPr lang="ru-RU"/>
        </a:p>
      </dgm:t>
    </dgm:pt>
    <dgm:pt modelId="{A0B6A10D-B66C-4F22-91C2-9084B2DAB93A}" type="sibTrans" cxnId="{43B2651D-224F-4BE2-A061-AC60309B91A8}">
      <dgm:prSet/>
      <dgm:spPr/>
      <dgm:t>
        <a:bodyPr/>
        <a:lstStyle/>
        <a:p>
          <a:endParaRPr lang="ru-RU"/>
        </a:p>
      </dgm:t>
    </dgm:pt>
    <dgm:pt modelId="{958C943C-2DD4-4A35-AFD9-ED3A78D26CAD}">
      <dgm:prSet custT="1"/>
      <dgm:spPr/>
      <dgm:t>
        <a:bodyPr/>
        <a:lstStyle/>
        <a:p>
          <a:r>
            <a:rPr lang="ru-RU" sz="1600" b="1" dirty="0" smtClean="0"/>
            <a:t>План мероприятий по росту доходного потенциала  муниципального образования «</a:t>
          </a:r>
          <a:r>
            <a:rPr lang="ru-RU" sz="1600" b="1" dirty="0" err="1" smtClean="0"/>
            <a:t>Камышевское</a:t>
          </a:r>
          <a:r>
            <a:rPr lang="ru-RU" sz="1600" b="1" dirty="0" smtClean="0"/>
            <a:t> сельское поселение до 2024 года (постановление Администрации сельского поселения от 24.09.2018 №104)</a:t>
          </a:r>
          <a:endParaRPr lang="ru-RU" sz="1600" b="1" dirty="0"/>
        </a:p>
      </dgm:t>
    </dgm:pt>
    <dgm:pt modelId="{9D3970DF-0B64-4F4E-A29D-753A268F48B4}" type="parTrans" cxnId="{D6863764-C2B3-4291-A517-A213850C3947}">
      <dgm:prSet/>
      <dgm:spPr/>
      <dgm:t>
        <a:bodyPr/>
        <a:lstStyle/>
        <a:p>
          <a:endParaRPr lang="ru-RU"/>
        </a:p>
      </dgm:t>
    </dgm:pt>
    <dgm:pt modelId="{E62667ED-6741-43D2-8D6D-78027611C637}" type="sibTrans" cxnId="{D6863764-C2B3-4291-A517-A213850C3947}">
      <dgm:prSet/>
      <dgm:spPr/>
      <dgm:t>
        <a:bodyPr/>
        <a:lstStyle/>
        <a:p>
          <a:endParaRPr lang="ru-RU"/>
        </a:p>
      </dgm:t>
    </dgm:pt>
    <dgm:pt modelId="{57F072C8-78ED-4CB1-96CD-C9196F731360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Камышевского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сельского поселения Орловского района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до 2024 года (Постановление Администрации сельского поселения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от 16.10.2018№ 116)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E1077E3C-DC94-42F6-A4E8-8E53E7F0F205}" type="parTrans" cxnId="{E5E9E9C2-D678-4C94-9507-3E8D983B2264}">
      <dgm:prSet/>
      <dgm:spPr/>
      <dgm:t>
        <a:bodyPr/>
        <a:lstStyle/>
        <a:p>
          <a:endParaRPr lang="ru-RU"/>
        </a:p>
      </dgm:t>
    </dgm:pt>
    <dgm:pt modelId="{435BDF3C-59E7-4D21-9E6C-3CE15C0F0DBB}" type="sibTrans" cxnId="{E5E9E9C2-D678-4C94-9507-3E8D983B2264}">
      <dgm:prSet/>
      <dgm:spPr/>
      <dgm:t>
        <a:bodyPr/>
        <a:lstStyle/>
        <a:p>
          <a:endParaRPr lang="ru-RU"/>
        </a:p>
      </dgm:t>
    </dgm:pt>
    <dgm:pt modelId="{3ADF9265-2529-46E2-9E7C-DD1866B64247}" type="pres">
      <dgm:prSet presAssocID="{16C8A52D-814A-4F17-A761-4411939159AC}" presName="linearFlow" presStyleCnt="0">
        <dgm:presLayoutVars>
          <dgm:dir/>
          <dgm:resizeHandles val="exact"/>
        </dgm:presLayoutVars>
      </dgm:prSet>
      <dgm:spPr/>
    </dgm:pt>
    <dgm:pt modelId="{DC4BFDBA-9E2D-43D4-8A84-BDEE05139E43}" type="pres">
      <dgm:prSet presAssocID="{F8D7CA07-E465-466C-AC99-AEBF38E9810E}" presName="composite" presStyleCnt="0"/>
      <dgm:spPr/>
    </dgm:pt>
    <dgm:pt modelId="{566D9033-FBDB-424E-9533-7B7EF25A21B9}" type="pres">
      <dgm:prSet presAssocID="{F8D7CA07-E465-466C-AC99-AEBF38E9810E}" presName="imgShp" presStyleLbl="fgImgPlace1" presStyleIdx="0" presStyleCnt="4" custLinFactX="-98336" custLinFactNeighborX="-100000" custLinFactNeighborY="1865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6CC058-F5DD-4094-B39F-42447F937D01}" type="pres">
      <dgm:prSet presAssocID="{F8D7CA07-E465-466C-AC99-AEBF38E9810E}" presName="txShp" presStyleLbl="node1" presStyleIdx="0" presStyleCnt="4" custScaleX="131542" custScaleY="241942" custLinFactNeighborX="-1910" custLinFactNeighborY="-14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1BB63-66FD-46AC-8DA8-8379C3FCC75F}" type="pres">
      <dgm:prSet presAssocID="{384ABA90-85CC-47E7-8BB9-755E15CCC40C}" presName="spacing" presStyleCnt="0"/>
      <dgm:spPr/>
    </dgm:pt>
    <dgm:pt modelId="{7B1822BF-810C-4CA3-9E9E-1C6605024140}" type="pres">
      <dgm:prSet presAssocID="{57F072C8-78ED-4CB1-96CD-C9196F731360}" presName="composite" presStyleCnt="0"/>
      <dgm:spPr/>
    </dgm:pt>
    <dgm:pt modelId="{5AE93A4A-2B42-405B-89D8-9E19F705C642}" type="pres">
      <dgm:prSet presAssocID="{57F072C8-78ED-4CB1-96CD-C9196F731360}" presName="imgShp" presStyleLbl="fgImgPlace1" presStyleIdx="1" presStyleCnt="4" custLinFactX="-100000" custLinFactNeighborX="-111224" custLinFactNeighborY="1238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4CD2F0F-3B39-469C-A331-D5A8F40940F9}" type="pres">
      <dgm:prSet presAssocID="{57F072C8-78ED-4CB1-96CD-C9196F731360}" presName="txShp" presStyleLbl="node1" presStyleIdx="1" presStyleCnt="4" custScaleX="143065" custScaleY="313514" custLinFactNeighborX="-2661" custLinFactNeighborY="-3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DB4B8C-E9B9-4523-BE50-5CB66331D3CD}" type="pres">
      <dgm:prSet presAssocID="{435BDF3C-59E7-4D21-9E6C-3CE15C0F0DBB}" presName="spacing" presStyleCnt="0"/>
      <dgm:spPr/>
    </dgm:pt>
    <dgm:pt modelId="{75B08280-9651-4176-8FA1-95903112C4B3}" type="pres">
      <dgm:prSet presAssocID="{7EF474F5-1BD4-4FAA-943F-01C590797DC3}" presName="composite" presStyleCnt="0"/>
      <dgm:spPr/>
    </dgm:pt>
    <dgm:pt modelId="{F2D67B62-1716-4A88-A68F-DF8F794A29B3}" type="pres">
      <dgm:prSet presAssocID="{7EF474F5-1BD4-4FAA-943F-01C590797DC3}" presName="imgShp" presStyleLbl="fgImgPlace1" presStyleIdx="2" presStyleCnt="4" custLinFactX="-98336" custLinFactNeighborX="-100000" custLinFactNeighborY="138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DB16CAC-31B8-44A2-BBC9-9C16AD4C82BD}" type="pres">
      <dgm:prSet presAssocID="{7EF474F5-1BD4-4FAA-943F-01C590797DC3}" presName="txShp" presStyleLbl="node1" presStyleIdx="2" presStyleCnt="4" custScaleX="138462" custScaleY="337279" custLinFactNeighborX="-1612" custLinFactNeighborY="34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A7667-3BDD-4EA4-896B-208C5ED47717}" type="pres">
      <dgm:prSet presAssocID="{A0B6A10D-B66C-4F22-91C2-9084B2DAB93A}" presName="spacing" presStyleCnt="0"/>
      <dgm:spPr/>
    </dgm:pt>
    <dgm:pt modelId="{E5198480-B476-42B6-913F-3517B567D79E}" type="pres">
      <dgm:prSet presAssocID="{958C943C-2DD4-4A35-AFD9-ED3A78D26CAD}" presName="composite" presStyleCnt="0"/>
      <dgm:spPr/>
    </dgm:pt>
    <dgm:pt modelId="{E4719ADE-3C83-429C-AA68-246D70DA28F6}" type="pres">
      <dgm:prSet presAssocID="{958C943C-2DD4-4A35-AFD9-ED3A78D26CAD}" presName="imgShp" presStyleLbl="fgImgPlace1" presStyleIdx="3" presStyleCnt="4" custLinFactX="-100000" custLinFactNeighborX="-104123" custLinFactNeighborY="-950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7A6BBB1-B55C-463B-AC9F-D3CCC1558277}" type="pres">
      <dgm:prSet presAssocID="{958C943C-2DD4-4A35-AFD9-ED3A78D26CAD}" presName="txShp" presStyleLbl="node1" presStyleIdx="3" presStyleCnt="4" custScaleX="139635" custScaleY="220567" custLinFactNeighborX="893" custLinFactNeighborY="44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B2651D-224F-4BE2-A061-AC60309B91A8}" srcId="{16C8A52D-814A-4F17-A761-4411939159AC}" destId="{7EF474F5-1BD4-4FAA-943F-01C590797DC3}" srcOrd="2" destOrd="0" parTransId="{125C527F-823A-4042-A07F-C694C0D63FAA}" sibTransId="{A0B6A10D-B66C-4F22-91C2-9084B2DAB93A}"/>
    <dgm:cxn modelId="{61F7A802-5F62-471C-A246-AD95B6726A04}" type="presOf" srcId="{958C943C-2DD4-4A35-AFD9-ED3A78D26CAD}" destId="{07A6BBB1-B55C-463B-AC9F-D3CCC1558277}" srcOrd="0" destOrd="0" presId="urn:microsoft.com/office/officeart/2005/8/layout/vList3#1"/>
    <dgm:cxn modelId="{3CC768FC-26E2-4AD4-8EEB-588E73170BFD}" type="presOf" srcId="{F8D7CA07-E465-466C-AC99-AEBF38E9810E}" destId="{EA6CC058-F5DD-4094-B39F-42447F937D01}" srcOrd="0" destOrd="0" presId="urn:microsoft.com/office/officeart/2005/8/layout/vList3#1"/>
    <dgm:cxn modelId="{D6863764-C2B3-4291-A517-A213850C3947}" srcId="{16C8A52D-814A-4F17-A761-4411939159AC}" destId="{958C943C-2DD4-4A35-AFD9-ED3A78D26CAD}" srcOrd="3" destOrd="0" parTransId="{9D3970DF-0B64-4F4E-A29D-753A268F48B4}" sibTransId="{E62667ED-6741-43D2-8D6D-78027611C637}"/>
    <dgm:cxn modelId="{BC5DC887-E2B2-4A73-ABAD-87811F59038D}" type="presOf" srcId="{7EF474F5-1BD4-4FAA-943F-01C590797DC3}" destId="{9DB16CAC-31B8-44A2-BBC9-9C16AD4C82BD}" srcOrd="0" destOrd="0" presId="urn:microsoft.com/office/officeart/2005/8/layout/vList3#1"/>
    <dgm:cxn modelId="{88E5A159-932C-4D23-9AD0-F2FCE4A8A3BD}" type="presOf" srcId="{57F072C8-78ED-4CB1-96CD-C9196F731360}" destId="{44CD2F0F-3B39-469C-A331-D5A8F40940F9}" srcOrd="0" destOrd="0" presId="urn:microsoft.com/office/officeart/2005/8/layout/vList3#1"/>
    <dgm:cxn modelId="{E5E9E9C2-D678-4C94-9507-3E8D983B2264}" srcId="{16C8A52D-814A-4F17-A761-4411939159AC}" destId="{57F072C8-78ED-4CB1-96CD-C9196F731360}" srcOrd="1" destOrd="0" parTransId="{E1077E3C-DC94-42F6-A4E8-8E53E7F0F205}" sibTransId="{435BDF3C-59E7-4D21-9E6C-3CE15C0F0DBB}"/>
    <dgm:cxn modelId="{5C0986E2-272C-4FB7-A078-0147D88C54E4}" srcId="{16C8A52D-814A-4F17-A761-4411939159AC}" destId="{F8D7CA07-E465-466C-AC99-AEBF38E9810E}" srcOrd="0" destOrd="0" parTransId="{1D10DBB6-0DAA-40E6-AFB7-9083CABBE14A}" sibTransId="{384ABA90-85CC-47E7-8BB9-755E15CCC40C}"/>
    <dgm:cxn modelId="{551C1B60-1A2A-4214-823D-8E90B66729ED}" type="presOf" srcId="{16C8A52D-814A-4F17-A761-4411939159AC}" destId="{3ADF9265-2529-46E2-9E7C-DD1866B64247}" srcOrd="0" destOrd="0" presId="urn:microsoft.com/office/officeart/2005/8/layout/vList3#1"/>
    <dgm:cxn modelId="{31BF29C9-6362-469F-8E9A-E3EADF04BA60}" type="presParOf" srcId="{3ADF9265-2529-46E2-9E7C-DD1866B64247}" destId="{DC4BFDBA-9E2D-43D4-8A84-BDEE05139E43}" srcOrd="0" destOrd="0" presId="urn:microsoft.com/office/officeart/2005/8/layout/vList3#1"/>
    <dgm:cxn modelId="{FC4D49E0-0DF1-48D3-9B63-A4EB77CE70DE}" type="presParOf" srcId="{DC4BFDBA-9E2D-43D4-8A84-BDEE05139E43}" destId="{566D9033-FBDB-424E-9533-7B7EF25A21B9}" srcOrd="0" destOrd="0" presId="urn:microsoft.com/office/officeart/2005/8/layout/vList3#1"/>
    <dgm:cxn modelId="{A9ABFA6D-F775-4CAC-801D-13B12D2EA58E}" type="presParOf" srcId="{DC4BFDBA-9E2D-43D4-8A84-BDEE05139E43}" destId="{EA6CC058-F5DD-4094-B39F-42447F937D01}" srcOrd="1" destOrd="0" presId="urn:microsoft.com/office/officeart/2005/8/layout/vList3#1"/>
    <dgm:cxn modelId="{2B636D7C-5C26-4FC5-A70E-4F49808D6905}" type="presParOf" srcId="{3ADF9265-2529-46E2-9E7C-DD1866B64247}" destId="{3DF1BB63-66FD-46AC-8DA8-8379C3FCC75F}" srcOrd="1" destOrd="0" presId="urn:microsoft.com/office/officeart/2005/8/layout/vList3#1"/>
    <dgm:cxn modelId="{B70E32A0-EB32-4CA6-9BA6-5BCD7125C306}" type="presParOf" srcId="{3ADF9265-2529-46E2-9E7C-DD1866B64247}" destId="{7B1822BF-810C-4CA3-9E9E-1C6605024140}" srcOrd="2" destOrd="0" presId="urn:microsoft.com/office/officeart/2005/8/layout/vList3#1"/>
    <dgm:cxn modelId="{D039E524-5517-4599-B33C-3352DFAFFBD6}" type="presParOf" srcId="{7B1822BF-810C-4CA3-9E9E-1C6605024140}" destId="{5AE93A4A-2B42-405B-89D8-9E19F705C642}" srcOrd="0" destOrd="0" presId="urn:microsoft.com/office/officeart/2005/8/layout/vList3#1"/>
    <dgm:cxn modelId="{502AF304-B2A7-413D-86DA-C1767EBBDA96}" type="presParOf" srcId="{7B1822BF-810C-4CA3-9E9E-1C6605024140}" destId="{44CD2F0F-3B39-469C-A331-D5A8F40940F9}" srcOrd="1" destOrd="0" presId="urn:microsoft.com/office/officeart/2005/8/layout/vList3#1"/>
    <dgm:cxn modelId="{30E50A8F-8641-4ADC-BA32-04B94697EE9B}" type="presParOf" srcId="{3ADF9265-2529-46E2-9E7C-DD1866B64247}" destId="{14DB4B8C-E9B9-4523-BE50-5CB66331D3CD}" srcOrd="3" destOrd="0" presId="urn:microsoft.com/office/officeart/2005/8/layout/vList3#1"/>
    <dgm:cxn modelId="{34B1ED4A-0A9D-40A8-ACEC-FBBF3F162597}" type="presParOf" srcId="{3ADF9265-2529-46E2-9E7C-DD1866B64247}" destId="{75B08280-9651-4176-8FA1-95903112C4B3}" srcOrd="4" destOrd="0" presId="urn:microsoft.com/office/officeart/2005/8/layout/vList3#1"/>
    <dgm:cxn modelId="{8E7BEB5E-EA1C-4610-B75B-95282B67180F}" type="presParOf" srcId="{75B08280-9651-4176-8FA1-95903112C4B3}" destId="{F2D67B62-1716-4A88-A68F-DF8F794A29B3}" srcOrd="0" destOrd="0" presId="urn:microsoft.com/office/officeart/2005/8/layout/vList3#1"/>
    <dgm:cxn modelId="{A0B23353-683E-4367-BDA9-0C79CB4AC8F4}" type="presParOf" srcId="{75B08280-9651-4176-8FA1-95903112C4B3}" destId="{9DB16CAC-31B8-44A2-BBC9-9C16AD4C82BD}" srcOrd="1" destOrd="0" presId="urn:microsoft.com/office/officeart/2005/8/layout/vList3#1"/>
    <dgm:cxn modelId="{DF96B20A-5182-4883-9CE4-5C0B6021E738}" type="presParOf" srcId="{3ADF9265-2529-46E2-9E7C-DD1866B64247}" destId="{034A7667-3BDD-4EA4-896B-208C5ED47717}" srcOrd="5" destOrd="0" presId="urn:microsoft.com/office/officeart/2005/8/layout/vList3#1"/>
    <dgm:cxn modelId="{2C7F34E2-046F-496B-BA95-60182589D80C}" type="presParOf" srcId="{3ADF9265-2529-46E2-9E7C-DD1866B64247}" destId="{E5198480-B476-42B6-913F-3517B567D79E}" srcOrd="6" destOrd="0" presId="urn:microsoft.com/office/officeart/2005/8/layout/vList3#1"/>
    <dgm:cxn modelId="{9E9C1007-3DB8-48B5-AC81-E5D7E36B1E27}" type="presParOf" srcId="{E5198480-B476-42B6-913F-3517B567D79E}" destId="{E4719ADE-3C83-429C-AA68-246D70DA28F6}" srcOrd="0" destOrd="0" presId="urn:microsoft.com/office/officeart/2005/8/layout/vList3#1"/>
    <dgm:cxn modelId="{117A10A0-D278-499E-BADF-1238C556E176}" type="presParOf" srcId="{E5198480-B476-42B6-913F-3517B567D79E}" destId="{07A6BBB1-B55C-463B-AC9F-D3CCC155827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DECF47-B510-4909-AF40-8BEC44EE5B4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3D5698-18CC-4E2B-97EC-3FC69DCE90F2}">
      <dgm:prSet phldrT="[Текст]" custT="1"/>
      <dgm:spPr/>
      <dgm:t>
        <a:bodyPr/>
        <a:lstStyle/>
        <a:p>
          <a:r>
            <a:rPr lang="ru-RU" sz="2000" dirty="0" smtClean="0"/>
            <a:t>Иные межбюджетные трансферты</a:t>
          </a:r>
        </a:p>
        <a:p>
          <a:r>
            <a:rPr lang="ru-RU" sz="2000" dirty="0" smtClean="0"/>
            <a:t>в соответствии с заключенными соглашениями на 2022-2024 годы (ежегодно)</a:t>
          </a:r>
        </a:p>
      </dgm:t>
    </dgm:pt>
    <dgm:pt modelId="{EC5FB5C9-578B-42B6-A143-42D027C28C56}" type="sibTrans" cxnId="{C42B91F8-C432-4F81-8157-6CC5D0CECFA9}">
      <dgm:prSet/>
      <dgm:spPr/>
      <dgm:t>
        <a:bodyPr/>
        <a:lstStyle/>
        <a:p>
          <a:endParaRPr lang="ru-RU"/>
        </a:p>
      </dgm:t>
    </dgm:pt>
    <dgm:pt modelId="{D48AC41F-EC25-4265-BA9B-B2436F15FE3B}" type="parTrans" cxnId="{C42B91F8-C432-4F81-8157-6CC5D0CECFA9}">
      <dgm:prSet/>
      <dgm:spPr/>
      <dgm:t>
        <a:bodyPr/>
        <a:lstStyle/>
        <a:p>
          <a:endParaRPr lang="ru-RU"/>
        </a:p>
      </dgm:t>
    </dgm:pt>
    <dgm:pt modelId="{6D329031-3B48-49AD-BC6E-508B8C6872C4}">
      <dgm:prSet custT="1"/>
      <dgm:spPr/>
      <dgm:t>
        <a:bodyPr/>
        <a:lstStyle/>
        <a:p>
          <a:r>
            <a:rPr lang="ru-RU" sz="1600" dirty="0" smtClean="0"/>
            <a:t>На  содержание автомобильных дорог местного значения</a:t>
          </a:r>
        </a:p>
        <a:p>
          <a:r>
            <a:rPr lang="ru-RU" sz="1600" dirty="0" smtClean="0"/>
            <a:t> -  400,0 тыс. рублей</a:t>
          </a:r>
          <a:endParaRPr lang="ru-RU" sz="1600" dirty="0"/>
        </a:p>
      </dgm:t>
    </dgm:pt>
    <dgm:pt modelId="{2E8A08BF-4B8D-4216-A886-B60C88CF4CDC}" type="parTrans" cxnId="{F6487779-A117-4CEC-9AF8-8E4F6AD4ABF8}">
      <dgm:prSet/>
      <dgm:spPr/>
      <dgm:t>
        <a:bodyPr/>
        <a:lstStyle/>
        <a:p>
          <a:endParaRPr lang="ru-RU"/>
        </a:p>
      </dgm:t>
    </dgm:pt>
    <dgm:pt modelId="{94F08527-73FB-45CE-9789-1F4F5BA114B7}" type="sibTrans" cxnId="{F6487779-A117-4CEC-9AF8-8E4F6AD4ABF8}">
      <dgm:prSet/>
      <dgm:spPr/>
      <dgm:t>
        <a:bodyPr/>
        <a:lstStyle/>
        <a:p>
          <a:endParaRPr lang="ru-RU"/>
        </a:p>
      </dgm:t>
    </dgm:pt>
    <dgm:pt modelId="{845AFB24-4F8A-4C66-891A-A19D3F41DE92}" type="pres">
      <dgm:prSet presAssocID="{8CDECF47-B510-4909-AF40-8BEC44EE5B4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826536-F6E3-47DE-AE33-1D5C7799A39D}" type="pres">
      <dgm:prSet presAssocID="{D73D5698-18CC-4E2B-97EC-3FC69DCE90F2}" presName="root" presStyleCnt="0"/>
      <dgm:spPr/>
    </dgm:pt>
    <dgm:pt modelId="{30433936-6B3A-45B2-BF92-3304DB57A017}" type="pres">
      <dgm:prSet presAssocID="{D73D5698-18CC-4E2B-97EC-3FC69DCE90F2}" presName="rootComposite" presStyleCnt="0"/>
      <dgm:spPr/>
    </dgm:pt>
    <dgm:pt modelId="{67689B7B-5203-43C1-BEC9-8B0BA65B8746}" type="pres">
      <dgm:prSet presAssocID="{D73D5698-18CC-4E2B-97EC-3FC69DCE90F2}" presName="rootText" presStyleLbl="node1" presStyleIdx="0" presStyleCnt="1" custScaleX="289800" custScaleY="115704" custLinFactNeighborX="6686" custLinFactNeighborY="-48472"/>
      <dgm:spPr/>
      <dgm:t>
        <a:bodyPr/>
        <a:lstStyle/>
        <a:p>
          <a:endParaRPr lang="ru-RU"/>
        </a:p>
      </dgm:t>
    </dgm:pt>
    <dgm:pt modelId="{FAE27708-512C-4F4A-9917-45E6C9C81F2F}" type="pres">
      <dgm:prSet presAssocID="{D73D5698-18CC-4E2B-97EC-3FC69DCE90F2}" presName="rootConnector" presStyleLbl="node1" presStyleIdx="0" presStyleCnt="1"/>
      <dgm:spPr/>
      <dgm:t>
        <a:bodyPr/>
        <a:lstStyle/>
        <a:p>
          <a:endParaRPr lang="ru-RU"/>
        </a:p>
      </dgm:t>
    </dgm:pt>
    <dgm:pt modelId="{88B465CB-EE85-41D5-901A-14CCC7266BC3}" type="pres">
      <dgm:prSet presAssocID="{D73D5698-18CC-4E2B-97EC-3FC69DCE90F2}" presName="childShape" presStyleCnt="0"/>
      <dgm:spPr/>
    </dgm:pt>
    <dgm:pt modelId="{93A88B3B-984D-4ADC-BCE6-34DA88DE06E7}" type="pres">
      <dgm:prSet presAssocID="{2E8A08BF-4B8D-4216-A886-B60C88CF4CDC}" presName="Name13" presStyleLbl="parChTrans1D2" presStyleIdx="0" presStyleCnt="1"/>
      <dgm:spPr/>
      <dgm:t>
        <a:bodyPr/>
        <a:lstStyle/>
        <a:p>
          <a:endParaRPr lang="ru-RU"/>
        </a:p>
      </dgm:t>
    </dgm:pt>
    <dgm:pt modelId="{31947DD2-F4F0-4B87-A804-7329E2C1CADA}" type="pres">
      <dgm:prSet presAssocID="{6D329031-3B48-49AD-BC6E-508B8C6872C4}" presName="childText" presStyleLbl="bgAcc1" presStyleIdx="0" presStyleCnt="1" custScaleX="352597" custScaleY="97497" custLinFactNeighborX="-19445" custLinFactNeighborY="7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46EC94-C87B-4778-8EA7-0CBED33B105F}" type="presOf" srcId="{D73D5698-18CC-4E2B-97EC-3FC69DCE90F2}" destId="{FAE27708-512C-4F4A-9917-45E6C9C81F2F}" srcOrd="1" destOrd="0" presId="urn:microsoft.com/office/officeart/2005/8/layout/hierarchy3"/>
    <dgm:cxn modelId="{F6487779-A117-4CEC-9AF8-8E4F6AD4ABF8}" srcId="{D73D5698-18CC-4E2B-97EC-3FC69DCE90F2}" destId="{6D329031-3B48-49AD-BC6E-508B8C6872C4}" srcOrd="0" destOrd="0" parTransId="{2E8A08BF-4B8D-4216-A886-B60C88CF4CDC}" sibTransId="{94F08527-73FB-45CE-9789-1F4F5BA114B7}"/>
    <dgm:cxn modelId="{E48544B5-8514-4C5A-A250-20BEC90E9352}" type="presOf" srcId="{2E8A08BF-4B8D-4216-A886-B60C88CF4CDC}" destId="{93A88B3B-984D-4ADC-BCE6-34DA88DE06E7}" srcOrd="0" destOrd="0" presId="urn:microsoft.com/office/officeart/2005/8/layout/hierarchy3"/>
    <dgm:cxn modelId="{63C343DE-B839-4920-89F1-17655E487848}" type="presOf" srcId="{6D329031-3B48-49AD-BC6E-508B8C6872C4}" destId="{31947DD2-F4F0-4B87-A804-7329E2C1CADA}" srcOrd="0" destOrd="0" presId="urn:microsoft.com/office/officeart/2005/8/layout/hierarchy3"/>
    <dgm:cxn modelId="{C42B91F8-C432-4F81-8157-6CC5D0CECFA9}" srcId="{8CDECF47-B510-4909-AF40-8BEC44EE5B4F}" destId="{D73D5698-18CC-4E2B-97EC-3FC69DCE90F2}" srcOrd="0" destOrd="0" parTransId="{D48AC41F-EC25-4265-BA9B-B2436F15FE3B}" sibTransId="{EC5FB5C9-578B-42B6-A143-42D027C28C56}"/>
    <dgm:cxn modelId="{7000EC7D-CEB2-4FBE-942A-7095DDAD6531}" type="presOf" srcId="{D73D5698-18CC-4E2B-97EC-3FC69DCE90F2}" destId="{67689B7B-5203-43C1-BEC9-8B0BA65B8746}" srcOrd="0" destOrd="0" presId="urn:microsoft.com/office/officeart/2005/8/layout/hierarchy3"/>
    <dgm:cxn modelId="{5EC93883-5499-42F3-98BA-8EC5956BE539}" type="presOf" srcId="{8CDECF47-B510-4909-AF40-8BEC44EE5B4F}" destId="{845AFB24-4F8A-4C66-891A-A19D3F41DE92}" srcOrd="0" destOrd="0" presId="urn:microsoft.com/office/officeart/2005/8/layout/hierarchy3"/>
    <dgm:cxn modelId="{B17C32DB-CC6B-4278-AEB0-DF7998BD3742}" type="presParOf" srcId="{845AFB24-4F8A-4C66-891A-A19D3F41DE92}" destId="{AD826536-F6E3-47DE-AE33-1D5C7799A39D}" srcOrd="0" destOrd="0" presId="urn:microsoft.com/office/officeart/2005/8/layout/hierarchy3"/>
    <dgm:cxn modelId="{05274EF5-A0BB-4E56-AF10-ACA92E227ACE}" type="presParOf" srcId="{AD826536-F6E3-47DE-AE33-1D5C7799A39D}" destId="{30433936-6B3A-45B2-BF92-3304DB57A017}" srcOrd="0" destOrd="0" presId="urn:microsoft.com/office/officeart/2005/8/layout/hierarchy3"/>
    <dgm:cxn modelId="{1435804A-E603-4658-912B-C35A1F944EFE}" type="presParOf" srcId="{30433936-6B3A-45B2-BF92-3304DB57A017}" destId="{67689B7B-5203-43C1-BEC9-8B0BA65B8746}" srcOrd="0" destOrd="0" presId="urn:microsoft.com/office/officeart/2005/8/layout/hierarchy3"/>
    <dgm:cxn modelId="{75443EBA-2903-480E-971B-E30839272E46}" type="presParOf" srcId="{30433936-6B3A-45B2-BF92-3304DB57A017}" destId="{FAE27708-512C-4F4A-9917-45E6C9C81F2F}" srcOrd="1" destOrd="0" presId="urn:microsoft.com/office/officeart/2005/8/layout/hierarchy3"/>
    <dgm:cxn modelId="{AB973501-DD62-4AD6-A36B-4477A2D90163}" type="presParOf" srcId="{AD826536-F6E3-47DE-AE33-1D5C7799A39D}" destId="{88B465CB-EE85-41D5-901A-14CCC7266BC3}" srcOrd="1" destOrd="0" presId="urn:microsoft.com/office/officeart/2005/8/layout/hierarchy3"/>
    <dgm:cxn modelId="{ED8DCE60-9E8D-4AF7-B0F9-24EF763AE18C}" type="presParOf" srcId="{88B465CB-EE85-41D5-901A-14CCC7266BC3}" destId="{93A88B3B-984D-4ADC-BCE6-34DA88DE06E7}" srcOrd="0" destOrd="0" presId="urn:microsoft.com/office/officeart/2005/8/layout/hierarchy3"/>
    <dgm:cxn modelId="{DC214FCC-B5D5-4EB7-AF7F-E648C2C25E05}" type="presParOf" srcId="{88B465CB-EE85-41D5-901A-14CCC7266BC3}" destId="{31947DD2-F4F0-4B87-A804-7329E2C1CAD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2CCACD-A8A5-4772-BF26-4DF2DBAC9E2D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F5F8037-2FCA-4CD5-8C4B-87E14D257E40}">
      <dgm:prSet phldrT="[Текст]"/>
      <dgm:spPr/>
      <dgm:t>
        <a:bodyPr/>
        <a:lstStyle/>
        <a:p>
          <a:r>
            <a:rPr lang="ru-RU" dirty="0" smtClean="0"/>
            <a:t>Субвенция  на осуществление государственных полномочий по первичному воинскому учету на территориях, где отсутствуют военные комиссариаты – 105,1 тыс. рублей</a:t>
          </a:r>
          <a:endParaRPr lang="ru-RU" dirty="0"/>
        </a:p>
      </dgm:t>
    </dgm:pt>
    <dgm:pt modelId="{D4FBF85A-7B09-4D4D-8056-5D4393E68BFA}" type="parTrans" cxnId="{F9CB4ED6-4768-4524-9A3D-3A98639526B7}">
      <dgm:prSet/>
      <dgm:spPr/>
      <dgm:t>
        <a:bodyPr/>
        <a:lstStyle/>
        <a:p>
          <a:endParaRPr lang="ru-RU"/>
        </a:p>
      </dgm:t>
    </dgm:pt>
    <dgm:pt modelId="{93B63D50-9761-4672-8551-2820A0031B14}" type="sibTrans" cxnId="{F9CB4ED6-4768-4524-9A3D-3A98639526B7}">
      <dgm:prSet/>
      <dgm:spPr/>
      <dgm:t>
        <a:bodyPr/>
        <a:lstStyle/>
        <a:p>
          <a:endParaRPr lang="ru-RU"/>
        </a:p>
      </dgm:t>
    </dgm:pt>
    <dgm:pt modelId="{A7C7EF3D-26D6-4C87-8E88-7FF8768CD4A3}">
      <dgm:prSet phldrT="[Текст]"/>
      <dgm:spPr/>
      <dgm:t>
        <a:bodyPr/>
        <a:lstStyle/>
        <a:p>
          <a:r>
            <a:rPr lang="ru-RU" dirty="0" smtClean="0"/>
            <a:t>Расходы на осуществление полномочий по определению в соответствии с частью 1статьи 11.2 Областного закона от 25 октября 2002 года № 273-ЗС «Об административных правонарушениях» - 0,2 тыс. рублей</a:t>
          </a:r>
          <a:endParaRPr lang="ru-RU" dirty="0"/>
        </a:p>
      </dgm:t>
    </dgm:pt>
    <dgm:pt modelId="{1A7452BA-8371-4153-A2BD-0F4C2C7F70CA}" type="parTrans" cxnId="{A8D37039-92ED-4731-9B8C-9F8E32EB801F}">
      <dgm:prSet/>
      <dgm:spPr/>
      <dgm:t>
        <a:bodyPr/>
        <a:lstStyle/>
        <a:p>
          <a:endParaRPr lang="ru-RU"/>
        </a:p>
      </dgm:t>
    </dgm:pt>
    <dgm:pt modelId="{F8608AA0-A4BD-414E-B053-CF39CF8DB891}" type="sibTrans" cxnId="{A8D37039-92ED-4731-9B8C-9F8E32EB801F}">
      <dgm:prSet/>
      <dgm:spPr/>
      <dgm:t>
        <a:bodyPr/>
        <a:lstStyle/>
        <a:p>
          <a:endParaRPr lang="ru-RU"/>
        </a:p>
      </dgm:t>
    </dgm:pt>
    <dgm:pt modelId="{428BE228-85D8-4CF2-B18A-B0E496DC7DAC}" type="pres">
      <dgm:prSet presAssocID="{942CCACD-A8A5-4772-BF26-4DF2DBAC9E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FD4441-E0F6-4098-8BCC-C5EA05E0D2B6}" type="pres">
      <dgm:prSet presAssocID="{5F5F8037-2FCA-4CD5-8C4B-87E14D257E40}" presName="parentText" presStyleLbl="node1" presStyleIdx="0" presStyleCnt="2" custLinFactY="-20393" custLinFactNeighborX="12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54163-E13B-42B9-879C-29A315604E28}" type="pres">
      <dgm:prSet presAssocID="{93B63D50-9761-4672-8551-2820A0031B14}" presName="spacer" presStyleCnt="0"/>
      <dgm:spPr/>
    </dgm:pt>
    <dgm:pt modelId="{D8E21CD3-4DE0-47E3-A5D7-82984249EA72}" type="pres">
      <dgm:prSet presAssocID="{A7C7EF3D-26D6-4C87-8E88-7FF8768CD4A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D9E06C-A232-4B83-85C0-61BC87CCC4F2}" type="presOf" srcId="{A7C7EF3D-26D6-4C87-8E88-7FF8768CD4A3}" destId="{D8E21CD3-4DE0-47E3-A5D7-82984249EA72}" srcOrd="0" destOrd="0" presId="urn:microsoft.com/office/officeart/2005/8/layout/vList2"/>
    <dgm:cxn modelId="{A8D37039-92ED-4731-9B8C-9F8E32EB801F}" srcId="{942CCACD-A8A5-4772-BF26-4DF2DBAC9E2D}" destId="{A7C7EF3D-26D6-4C87-8E88-7FF8768CD4A3}" srcOrd="1" destOrd="0" parTransId="{1A7452BA-8371-4153-A2BD-0F4C2C7F70CA}" sibTransId="{F8608AA0-A4BD-414E-B053-CF39CF8DB891}"/>
    <dgm:cxn modelId="{F9CB4ED6-4768-4524-9A3D-3A98639526B7}" srcId="{942CCACD-A8A5-4772-BF26-4DF2DBAC9E2D}" destId="{5F5F8037-2FCA-4CD5-8C4B-87E14D257E40}" srcOrd="0" destOrd="0" parTransId="{D4FBF85A-7B09-4D4D-8056-5D4393E68BFA}" sibTransId="{93B63D50-9761-4672-8551-2820A0031B14}"/>
    <dgm:cxn modelId="{AF045222-5D6B-46F0-8D4B-01A19E300516}" type="presOf" srcId="{942CCACD-A8A5-4772-BF26-4DF2DBAC9E2D}" destId="{428BE228-85D8-4CF2-B18A-B0E496DC7DAC}" srcOrd="0" destOrd="0" presId="urn:microsoft.com/office/officeart/2005/8/layout/vList2"/>
    <dgm:cxn modelId="{519AD527-2868-4AC8-A20F-9C776FA94753}" type="presOf" srcId="{5F5F8037-2FCA-4CD5-8C4B-87E14D257E40}" destId="{CFFD4441-E0F6-4098-8BCC-C5EA05E0D2B6}" srcOrd="0" destOrd="0" presId="urn:microsoft.com/office/officeart/2005/8/layout/vList2"/>
    <dgm:cxn modelId="{CD429229-C179-4249-9A35-4B99FFFC7393}" type="presParOf" srcId="{428BE228-85D8-4CF2-B18A-B0E496DC7DAC}" destId="{CFFD4441-E0F6-4098-8BCC-C5EA05E0D2B6}" srcOrd="0" destOrd="0" presId="urn:microsoft.com/office/officeart/2005/8/layout/vList2"/>
    <dgm:cxn modelId="{E4874391-F573-4ED1-9419-F4CAE55C10B3}" type="presParOf" srcId="{428BE228-85D8-4CF2-B18A-B0E496DC7DAC}" destId="{ED554163-E13B-42B9-879C-29A315604E28}" srcOrd="1" destOrd="0" presId="urn:microsoft.com/office/officeart/2005/8/layout/vList2"/>
    <dgm:cxn modelId="{B8611079-D827-44E8-8367-8980CCBD9A7B}" type="presParOf" srcId="{428BE228-85D8-4CF2-B18A-B0E496DC7DAC}" destId="{D8E21CD3-4DE0-47E3-A5D7-82984249EA7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9ED642-AD7D-40A3-B730-E7109895F2CC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19256A-5FF8-4451-B734-815887738042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 2022 год-7418,0 тыс. руб.</a:t>
          </a:r>
          <a:endParaRPr lang="ru-RU" dirty="0"/>
        </a:p>
      </dgm:t>
    </dgm:pt>
    <dgm:pt modelId="{4B2F716C-0174-4B95-A867-DA8E07DD73BD}" type="parTrans" cxnId="{EC72BCE4-2E33-4D9B-A586-36D47F6D5089}">
      <dgm:prSet/>
      <dgm:spPr/>
      <dgm:t>
        <a:bodyPr/>
        <a:lstStyle/>
        <a:p>
          <a:endParaRPr lang="ru-RU"/>
        </a:p>
      </dgm:t>
    </dgm:pt>
    <dgm:pt modelId="{743685C7-4175-406C-960A-CA103045013F}" type="sibTrans" cxnId="{EC72BCE4-2E33-4D9B-A586-36D47F6D5089}">
      <dgm:prSet/>
      <dgm:spPr/>
      <dgm:t>
        <a:bodyPr/>
        <a:lstStyle/>
        <a:p>
          <a:endParaRPr lang="ru-RU"/>
        </a:p>
      </dgm:t>
    </dgm:pt>
    <dgm:pt modelId="{664E11BA-DBA1-49ED-9E91-F1C7FA6CA18C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 2023 год – 6513,2 тыс. руб.</a:t>
          </a:r>
          <a:endParaRPr lang="ru-RU" dirty="0"/>
        </a:p>
      </dgm:t>
    </dgm:pt>
    <dgm:pt modelId="{BB1C05AD-29BC-4163-9AEC-D85C66C9C190}" type="sibTrans" cxnId="{E8D7E6BF-33C2-40D8-80D7-23DD72CF1FEE}">
      <dgm:prSet/>
      <dgm:spPr/>
      <dgm:t>
        <a:bodyPr/>
        <a:lstStyle/>
        <a:p>
          <a:endParaRPr lang="ru-RU"/>
        </a:p>
      </dgm:t>
    </dgm:pt>
    <dgm:pt modelId="{F61F6B92-AA62-45B9-AC7E-CDD743D96CE8}" type="parTrans" cxnId="{E8D7E6BF-33C2-40D8-80D7-23DD72CF1FEE}">
      <dgm:prSet/>
      <dgm:spPr/>
      <dgm:t>
        <a:bodyPr/>
        <a:lstStyle/>
        <a:p>
          <a:endParaRPr lang="ru-RU"/>
        </a:p>
      </dgm:t>
    </dgm:pt>
    <dgm:pt modelId="{11B040E3-695D-430C-802D-F7DF2D76A22A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 2024 год -6244,5 </a:t>
          </a:r>
          <a:r>
            <a:rPr lang="ru-RU" dirty="0" err="1" smtClean="0"/>
            <a:t>тыс.руб</a:t>
          </a:r>
          <a:r>
            <a:rPr lang="ru-RU" dirty="0" smtClean="0"/>
            <a:t>.</a:t>
          </a:r>
          <a:endParaRPr lang="ru-RU" dirty="0"/>
        </a:p>
      </dgm:t>
    </dgm:pt>
    <dgm:pt modelId="{48C6EC1B-B313-4836-8548-DAE9DC01977B}" type="sibTrans" cxnId="{78097EC6-F713-4D72-B6BB-23C855199556}">
      <dgm:prSet/>
      <dgm:spPr/>
      <dgm:t>
        <a:bodyPr/>
        <a:lstStyle/>
        <a:p>
          <a:endParaRPr lang="ru-RU"/>
        </a:p>
      </dgm:t>
    </dgm:pt>
    <dgm:pt modelId="{D528E854-F89E-4DEF-B131-07674DA78E3F}" type="parTrans" cxnId="{78097EC6-F713-4D72-B6BB-23C855199556}">
      <dgm:prSet/>
      <dgm:spPr/>
      <dgm:t>
        <a:bodyPr/>
        <a:lstStyle/>
        <a:p>
          <a:endParaRPr lang="ru-RU"/>
        </a:p>
      </dgm:t>
    </dgm:pt>
    <dgm:pt modelId="{3BA97F0D-9FB9-468A-A8D6-D2FDFF58D62C}" type="pres">
      <dgm:prSet presAssocID="{F39ED642-AD7D-40A3-B730-E7109895F2C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828116-17F1-43FD-9336-7C2A25EB7F25}" type="pres">
      <dgm:prSet presAssocID="{CA19256A-5FF8-4451-B734-81588773804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3D2E7-6F5C-411E-8A31-2293233DBD0D}" type="pres">
      <dgm:prSet presAssocID="{743685C7-4175-406C-960A-CA103045013F}" presName="sibTrans" presStyleCnt="0"/>
      <dgm:spPr/>
    </dgm:pt>
    <dgm:pt modelId="{3944967A-E612-4E30-87B9-16CA092B996A}" type="pres">
      <dgm:prSet presAssocID="{664E11BA-DBA1-49ED-9E91-F1C7FA6CA18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F1835-8367-4C0B-AAE5-5296F3000FE6}" type="pres">
      <dgm:prSet presAssocID="{BB1C05AD-29BC-4163-9AEC-D85C66C9C190}" presName="sibTrans" presStyleCnt="0"/>
      <dgm:spPr/>
    </dgm:pt>
    <dgm:pt modelId="{A43592A0-BE54-45F7-8B69-321FF433731A}" type="pres">
      <dgm:prSet presAssocID="{11B040E3-695D-430C-802D-F7DF2D76A22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097EC6-F713-4D72-B6BB-23C855199556}" srcId="{F39ED642-AD7D-40A3-B730-E7109895F2CC}" destId="{11B040E3-695D-430C-802D-F7DF2D76A22A}" srcOrd="2" destOrd="0" parTransId="{D528E854-F89E-4DEF-B131-07674DA78E3F}" sibTransId="{48C6EC1B-B313-4836-8548-DAE9DC01977B}"/>
    <dgm:cxn modelId="{EC72BCE4-2E33-4D9B-A586-36D47F6D5089}" srcId="{F39ED642-AD7D-40A3-B730-E7109895F2CC}" destId="{CA19256A-5FF8-4451-B734-815887738042}" srcOrd="0" destOrd="0" parTransId="{4B2F716C-0174-4B95-A867-DA8E07DD73BD}" sibTransId="{743685C7-4175-406C-960A-CA103045013F}"/>
    <dgm:cxn modelId="{959A04BB-C0D0-40C9-B66E-F9336C4C0BA2}" type="presOf" srcId="{CA19256A-5FF8-4451-B734-815887738042}" destId="{41828116-17F1-43FD-9336-7C2A25EB7F25}" srcOrd="0" destOrd="0" presId="urn:microsoft.com/office/officeart/2005/8/layout/default"/>
    <dgm:cxn modelId="{E8D7E6BF-33C2-40D8-80D7-23DD72CF1FEE}" srcId="{F39ED642-AD7D-40A3-B730-E7109895F2CC}" destId="{664E11BA-DBA1-49ED-9E91-F1C7FA6CA18C}" srcOrd="1" destOrd="0" parTransId="{F61F6B92-AA62-45B9-AC7E-CDD743D96CE8}" sibTransId="{BB1C05AD-29BC-4163-9AEC-D85C66C9C190}"/>
    <dgm:cxn modelId="{9C4AD539-EB90-4A9A-92AB-F058A962B8D4}" type="presOf" srcId="{664E11BA-DBA1-49ED-9E91-F1C7FA6CA18C}" destId="{3944967A-E612-4E30-87B9-16CA092B996A}" srcOrd="0" destOrd="0" presId="urn:microsoft.com/office/officeart/2005/8/layout/default"/>
    <dgm:cxn modelId="{6ADDD779-6829-4D62-8F83-B708A8217A3C}" type="presOf" srcId="{F39ED642-AD7D-40A3-B730-E7109895F2CC}" destId="{3BA97F0D-9FB9-468A-A8D6-D2FDFF58D62C}" srcOrd="0" destOrd="0" presId="urn:microsoft.com/office/officeart/2005/8/layout/default"/>
    <dgm:cxn modelId="{B5597C89-84A5-40F9-AAC9-12461E4584F9}" type="presOf" srcId="{11B040E3-695D-430C-802D-F7DF2D76A22A}" destId="{A43592A0-BE54-45F7-8B69-321FF433731A}" srcOrd="0" destOrd="0" presId="urn:microsoft.com/office/officeart/2005/8/layout/default"/>
    <dgm:cxn modelId="{26D1B24D-F4FC-4D12-AE7C-4D71D469C74E}" type="presParOf" srcId="{3BA97F0D-9FB9-468A-A8D6-D2FDFF58D62C}" destId="{41828116-17F1-43FD-9336-7C2A25EB7F25}" srcOrd="0" destOrd="0" presId="urn:microsoft.com/office/officeart/2005/8/layout/default"/>
    <dgm:cxn modelId="{C7A3C584-6C40-48C0-A23B-19138F2D23CB}" type="presParOf" srcId="{3BA97F0D-9FB9-468A-A8D6-D2FDFF58D62C}" destId="{D493D2E7-6F5C-411E-8A31-2293233DBD0D}" srcOrd="1" destOrd="0" presId="urn:microsoft.com/office/officeart/2005/8/layout/default"/>
    <dgm:cxn modelId="{9B97977E-288F-4E88-A803-0BA2FBB6ED9D}" type="presParOf" srcId="{3BA97F0D-9FB9-468A-A8D6-D2FDFF58D62C}" destId="{3944967A-E612-4E30-87B9-16CA092B996A}" srcOrd="2" destOrd="0" presId="urn:microsoft.com/office/officeart/2005/8/layout/default"/>
    <dgm:cxn modelId="{86D8EBBF-1CF7-4EF3-AF76-6AA7F4D4AECF}" type="presParOf" srcId="{3BA97F0D-9FB9-468A-A8D6-D2FDFF58D62C}" destId="{AB5F1835-8367-4C0B-AAE5-5296F3000FE6}" srcOrd="3" destOrd="0" presId="urn:microsoft.com/office/officeart/2005/8/layout/default"/>
    <dgm:cxn modelId="{1DF1F421-0553-4D19-A51B-62958AE076C3}" type="presParOf" srcId="{3BA97F0D-9FB9-468A-A8D6-D2FDFF58D62C}" destId="{A43592A0-BE54-45F7-8B69-321FF433731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5E0E0-668C-493B-990C-1C70B3E8D3C0}">
      <dsp:nvSpPr>
        <dsp:cNvPr id="0" name=""/>
        <dsp:cNvSpPr/>
      </dsp:nvSpPr>
      <dsp:spPr>
        <a:xfrm>
          <a:off x="1664" y="0"/>
          <a:ext cx="2590290" cy="250033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Обеспечение наполняемости бюджета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Камышевского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сельского поселения Орловского района собственными доходами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64" y="1000132"/>
        <a:ext cx="2590290" cy="1000132"/>
      </dsp:txXfrm>
    </dsp:sp>
    <dsp:sp modelId="{AF5D9D80-BDC6-4DF3-9070-2B1DD0193AF2}">
      <dsp:nvSpPr>
        <dsp:cNvPr id="0" name=""/>
        <dsp:cNvSpPr/>
      </dsp:nvSpPr>
      <dsp:spPr>
        <a:xfrm>
          <a:off x="880505" y="150019"/>
          <a:ext cx="832609" cy="8326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0410BA-9DA5-428E-8DE4-30B5DA0D63A5}">
      <dsp:nvSpPr>
        <dsp:cNvPr id="0" name=""/>
        <dsp:cNvSpPr/>
      </dsp:nvSpPr>
      <dsp:spPr>
        <a:xfrm>
          <a:off x="2630213" y="0"/>
          <a:ext cx="2590290" cy="250033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54778"/>
            <a:satOff val="-19922"/>
            <a:lumOff val="171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Эффективное управление расходами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0213" y="1000132"/>
        <a:ext cx="2590290" cy="1000132"/>
      </dsp:txXfrm>
    </dsp:sp>
    <dsp:sp modelId="{6D04E15B-9FED-4A3A-8EBD-9028455FFFD4}">
      <dsp:nvSpPr>
        <dsp:cNvPr id="0" name=""/>
        <dsp:cNvSpPr/>
      </dsp:nvSpPr>
      <dsp:spPr>
        <a:xfrm>
          <a:off x="3548504" y="150019"/>
          <a:ext cx="832609" cy="83260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912FB-217A-41C0-9136-D2C6ABCDBAAC}">
      <dsp:nvSpPr>
        <dsp:cNvPr id="0" name=""/>
        <dsp:cNvSpPr/>
      </dsp:nvSpPr>
      <dsp:spPr>
        <a:xfrm>
          <a:off x="5286400" y="0"/>
          <a:ext cx="2590290" cy="250033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709556"/>
            <a:satOff val="-39844"/>
            <a:lumOff val="343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Стабильность налоговых и неналоговых условий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86400" y="1000132"/>
        <a:ext cx="2590290" cy="1000132"/>
      </dsp:txXfrm>
    </dsp:sp>
    <dsp:sp modelId="{680FE437-08CA-4EDD-B1D5-8D25FF989BF4}">
      <dsp:nvSpPr>
        <dsp:cNvPr id="0" name=""/>
        <dsp:cNvSpPr/>
      </dsp:nvSpPr>
      <dsp:spPr>
        <a:xfrm>
          <a:off x="6216503" y="150019"/>
          <a:ext cx="832609" cy="83260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D84110-B546-4E4A-B6B2-9BBED01A0F2A}">
      <dsp:nvSpPr>
        <dsp:cNvPr id="0" name=""/>
        <dsp:cNvSpPr/>
      </dsp:nvSpPr>
      <dsp:spPr>
        <a:xfrm flipV="1">
          <a:off x="285742" y="2018121"/>
          <a:ext cx="7295248" cy="482208"/>
        </a:xfrm>
        <a:prstGeom prst="left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CC058-F5DD-4094-B39F-42447F937D01}">
      <dsp:nvSpPr>
        <dsp:cNvPr id="0" name=""/>
        <dsp:cNvSpPr/>
      </dsp:nvSpPr>
      <dsp:spPr>
        <a:xfrm rot="10800000">
          <a:off x="431520" y="0"/>
          <a:ext cx="7561374" cy="97666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01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Проведение оценки эффективности налоговых льгот и пониженных ставок, предоставляемых органами местного самоуправления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675687" y="0"/>
        <a:ext cx="7317207" cy="976667"/>
      </dsp:txXfrm>
    </dsp:sp>
    <dsp:sp modelId="{566D9033-FBDB-424E-9533-7B7EF25A21B9}">
      <dsp:nvSpPr>
        <dsp:cNvPr id="0" name=""/>
        <dsp:cNvSpPr/>
      </dsp:nvSpPr>
      <dsp:spPr>
        <a:xfrm>
          <a:off x="445390" y="362856"/>
          <a:ext cx="403678" cy="40367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D2F0F-3B39-469C-A331-D5A8F40940F9}">
      <dsp:nvSpPr>
        <dsp:cNvPr id="0" name=""/>
        <dsp:cNvSpPr/>
      </dsp:nvSpPr>
      <dsp:spPr>
        <a:xfrm rot="10800000">
          <a:off x="57164" y="1083680"/>
          <a:ext cx="8223746" cy="126558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01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Камышевского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сельского поселения Орловского района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до 2024 года (Постановление Администрации сельского поселения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от 16.10.2018№ 116)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373561" y="1083680"/>
        <a:ext cx="7907349" cy="1265588"/>
      </dsp:txXfrm>
    </dsp:sp>
    <dsp:sp modelId="{5AE93A4A-2B42-405B-89D8-9E19F705C642}">
      <dsp:nvSpPr>
        <dsp:cNvPr id="0" name=""/>
        <dsp:cNvSpPr/>
      </dsp:nvSpPr>
      <dsp:spPr>
        <a:xfrm>
          <a:off x="393364" y="1579167"/>
          <a:ext cx="403678" cy="40367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16CAC-31B8-44A2-BBC9-9C16AD4C82BD}">
      <dsp:nvSpPr>
        <dsp:cNvPr id="0" name=""/>
        <dsp:cNvSpPr/>
      </dsp:nvSpPr>
      <dsp:spPr>
        <a:xfrm rot="10800000">
          <a:off x="249760" y="2624290"/>
          <a:ext cx="7959153" cy="136152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01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 лан мероприятий направленный на выявление и отмену установленных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Камышевским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сельским поселением расходных обязательств, не связанных с решением вопросов, отнесенных Конституцией РФ и федеральными  законами, областными законами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590140" y="2624290"/>
        <a:ext cx="7618773" cy="1361522"/>
      </dsp:txXfrm>
    </dsp:sp>
    <dsp:sp modelId="{F2D67B62-1716-4A88-A68F-DF8F794A29B3}">
      <dsp:nvSpPr>
        <dsp:cNvPr id="0" name=""/>
        <dsp:cNvSpPr/>
      </dsp:nvSpPr>
      <dsp:spPr>
        <a:xfrm>
          <a:off x="445390" y="2968823"/>
          <a:ext cx="403678" cy="40367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6BBB1-B55C-463B-AC9F-D3CCC1558277}">
      <dsp:nvSpPr>
        <dsp:cNvPr id="0" name=""/>
        <dsp:cNvSpPr/>
      </dsp:nvSpPr>
      <dsp:spPr>
        <a:xfrm rot="10800000">
          <a:off x="360040" y="3967402"/>
          <a:ext cx="8026580" cy="89038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01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План мероприятий по росту доходного потенциала  муниципального образования «</a:t>
          </a:r>
          <a:r>
            <a:rPr lang="ru-RU" sz="1600" b="1" kern="1200" dirty="0" err="1" smtClean="0"/>
            <a:t>Камышевское</a:t>
          </a:r>
          <a:r>
            <a:rPr lang="ru-RU" sz="1600" b="1" kern="1200" dirty="0" smtClean="0"/>
            <a:t> сельское поселение до 2024 года (постановление Администрации сельского поселения от 24.09.2018 №104)</a:t>
          </a:r>
          <a:endParaRPr lang="ru-RU" sz="1600" b="1" kern="1200" dirty="0"/>
        </a:p>
      </dsp:txBody>
      <dsp:txXfrm rot="10800000">
        <a:off x="582635" y="3967402"/>
        <a:ext cx="7803985" cy="890381"/>
      </dsp:txXfrm>
    </dsp:sp>
    <dsp:sp modelId="{E4719ADE-3C83-429C-AA68-246D70DA28F6}">
      <dsp:nvSpPr>
        <dsp:cNvPr id="0" name=""/>
        <dsp:cNvSpPr/>
      </dsp:nvSpPr>
      <dsp:spPr>
        <a:xfrm>
          <a:off x="422029" y="4171316"/>
          <a:ext cx="403678" cy="40367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89B7B-5203-43C1-BEC9-8B0BA65B8746}">
      <dsp:nvSpPr>
        <dsp:cNvPr id="0" name=""/>
        <dsp:cNvSpPr/>
      </dsp:nvSpPr>
      <dsp:spPr>
        <a:xfrm>
          <a:off x="163703" y="327657"/>
          <a:ext cx="7010800" cy="1399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Иные межбюджетные трансферты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соответствии с заключенными соглашениями на 2022-2024 годы (ежегодно)</a:t>
          </a:r>
        </a:p>
      </dsp:txBody>
      <dsp:txXfrm>
        <a:off x="204694" y="368648"/>
        <a:ext cx="6928818" cy="1317565"/>
      </dsp:txXfrm>
    </dsp:sp>
    <dsp:sp modelId="{93A88B3B-984D-4ADC-BCE6-34DA88DE06E7}">
      <dsp:nvSpPr>
        <dsp:cNvPr id="0" name=""/>
        <dsp:cNvSpPr/>
      </dsp:nvSpPr>
      <dsp:spPr>
        <a:xfrm>
          <a:off x="864783" y="1727204"/>
          <a:ext cx="163004" cy="1566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380"/>
              </a:lnTo>
              <a:lnTo>
                <a:pt x="163004" y="15663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47DD2-F4F0-4B87-A804-7329E2C1CADA}">
      <dsp:nvSpPr>
        <dsp:cNvPr id="0" name=""/>
        <dsp:cNvSpPr/>
      </dsp:nvSpPr>
      <dsp:spPr>
        <a:xfrm>
          <a:off x="1027787" y="2703926"/>
          <a:ext cx="6823981" cy="1179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  содержание автомобильных дорог местного значения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-  400,0 тыс. рублей</a:t>
          </a:r>
          <a:endParaRPr lang="ru-RU" sz="1600" kern="1200" dirty="0"/>
        </a:p>
      </dsp:txBody>
      <dsp:txXfrm>
        <a:off x="1062328" y="2738467"/>
        <a:ext cx="6754899" cy="11102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D4441-E0F6-4098-8BCC-C5EA05E0D2B6}">
      <dsp:nvSpPr>
        <dsp:cNvPr id="0" name=""/>
        <dsp:cNvSpPr/>
      </dsp:nvSpPr>
      <dsp:spPr>
        <a:xfrm>
          <a:off x="0" y="0"/>
          <a:ext cx="8230054" cy="1712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Субвенция  на осуществление государственных полномочий по первичному воинскому учету на территориях, где отсутствуют военные комиссариаты – 105,1 тыс. рублей</a:t>
          </a:r>
          <a:endParaRPr lang="ru-RU" sz="2400" kern="1200" dirty="0"/>
        </a:p>
      </dsp:txBody>
      <dsp:txXfrm>
        <a:off x="83616" y="83616"/>
        <a:ext cx="8062822" cy="1545648"/>
      </dsp:txXfrm>
    </dsp:sp>
    <dsp:sp modelId="{D8E21CD3-4DE0-47E3-A5D7-82984249EA72}">
      <dsp:nvSpPr>
        <dsp:cNvPr id="0" name=""/>
        <dsp:cNvSpPr/>
      </dsp:nvSpPr>
      <dsp:spPr>
        <a:xfrm>
          <a:off x="0" y="2189029"/>
          <a:ext cx="8230054" cy="1712880"/>
        </a:xfrm>
        <a:prstGeom prst="roundRect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Расходы на осуществление полномочий по определению в соответствии с частью 1статьи 11.2 Областного закона от 25 октября 2002 года № 273-ЗС «Об административных правонарушениях» - 0,2 тыс. рублей</a:t>
          </a:r>
          <a:endParaRPr lang="ru-RU" sz="2400" kern="1200" dirty="0"/>
        </a:p>
      </dsp:txBody>
      <dsp:txXfrm>
        <a:off x="83616" y="2272645"/>
        <a:ext cx="8062822" cy="15456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28116-17F1-43FD-9336-7C2A25EB7F25}">
      <dsp:nvSpPr>
        <dsp:cNvPr id="0" name=""/>
        <dsp:cNvSpPr/>
      </dsp:nvSpPr>
      <dsp:spPr>
        <a:xfrm>
          <a:off x="734" y="924737"/>
          <a:ext cx="2863606" cy="1718163"/>
        </a:xfrm>
        <a:prstGeom prst="rect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На 2022 год-7418,0 тыс. руб.</a:t>
          </a:r>
          <a:endParaRPr lang="ru-RU" sz="3400" kern="1200" dirty="0"/>
        </a:p>
      </dsp:txBody>
      <dsp:txXfrm>
        <a:off x="734" y="924737"/>
        <a:ext cx="2863606" cy="1718163"/>
      </dsp:txXfrm>
    </dsp:sp>
    <dsp:sp modelId="{3944967A-E612-4E30-87B9-16CA092B996A}">
      <dsp:nvSpPr>
        <dsp:cNvPr id="0" name=""/>
        <dsp:cNvSpPr/>
      </dsp:nvSpPr>
      <dsp:spPr>
        <a:xfrm>
          <a:off x="3150701" y="924737"/>
          <a:ext cx="2863606" cy="1718163"/>
        </a:xfrm>
        <a:prstGeom prst="rect">
          <a:avLst/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На 2023 год – 6513,2 тыс. руб.</a:t>
          </a:r>
          <a:endParaRPr lang="ru-RU" sz="3400" kern="1200" dirty="0"/>
        </a:p>
      </dsp:txBody>
      <dsp:txXfrm>
        <a:off x="3150701" y="924737"/>
        <a:ext cx="2863606" cy="1718163"/>
      </dsp:txXfrm>
    </dsp:sp>
    <dsp:sp modelId="{A43592A0-BE54-45F7-8B69-321FF433731A}">
      <dsp:nvSpPr>
        <dsp:cNvPr id="0" name=""/>
        <dsp:cNvSpPr/>
      </dsp:nvSpPr>
      <dsp:spPr>
        <a:xfrm>
          <a:off x="1575717" y="2929262"/>
          <a:ext cx="2863606" cy="1718163"/>
        </a:xfrm>
        <a:prstGeom prst="rect">
          <a:avLst/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На 2024 год -6244,5 </a:t>
          </a:r>
          <a:r>
            <a:rPr lang="ru-RU" sz="3400" kern="1200" dirty="0" err="1" smtClean="0"/>
            <a:t>тыс.руб</a:t>
          </a:r>
          <a:r>
            <a:rPr lang="ru-RU" sz="3400" kern="1200" dirty="0" smtClean="0"/>
            <a:t>.</a:t>
          </a:r>
          <a:endParaRPr lang="ru-RU" sz="3400" kern="1200" dirty="0"/>
        </a:p>
      </dsp:txBody>
      <dsp:txXfrm>
        <a:off x="1575717" y="2929262"/>
        <a:ext cx="2863606" cy="1718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C4B869B-4F84-4AC5-8399-6C0BE5ECABC5}" type="datetimeFigureOut">
              <a:rPr lang="ru-RU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3045BB0-01DD-4830-82FD-9B32B3CDB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664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57FE46-7EB8-462C-8F25-23CA8E0B69AD}" type="datetimeFigureOut">
              <a:rPr lang="ru-RU" smtClean="0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0A024-A2E9-4BAF-9BB1-C25BC23921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5BEE2C-C457-4EBD-9C5F-1D1F3FE568B7}" type="datetimeFigureOut">
              <a:rPr lang="ru-RU" smtClean="0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B1E9C-347F-41A1-91DD-7FC8906CE0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5770B-A818-4AF5-8CD9-F19DD8CB8B0A}" type="datetimeFigureOut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24.11.2021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F9323F-A522-42BE-938F-7B28F867A252}" type="slidenum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84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8550A3-2BE6-4EE9-BD4B-879929354504}" type="datetimeFigureOut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24.11.2021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BAABB7-C734-49C5-85A0-41E64B26057C}" type="slidenum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53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C46621-C929-4DFE-8083-A1AAD9E35773}" type="datetimeFigureOut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24.11.2021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38CFCEF5-0FF5-4155-BEF9-0A97376DF7E3}" type="slidenum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52745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CE2DDAFE-8E2E-4CA5-BDD1-5E566AB903BB}" type="datetimeFigureOut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24.11.2021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9D887-5170-4924-A10B-B8513D6BC460}" type="slidenum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468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5BEE2C-C457-4EBD-9C5F-1D1F3FE568B7}" type="datetimeFigureOut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24.11.2021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B1E9C-347F-41A1-91DD-7FC8906CE0C8}" type="slidenum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584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0F5FA9-E82B-4FBF-BA56-910997CB2B7E}" type="datetimeFigureOut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24.11.2021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C6148-AB49-4A87-BDB8-99E37877C68F}" type="slidenum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7412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2DCF5-BB98-4460-95E1-AC7465EFAFD3}" type="datetimeFigureOut">
              <a:rPr lang="ru-RU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24.11.2021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BBEE2-DAD7-4F79-B64D-179E5605FA49}" type="slidenum">
              <a:rPr lang="ru-RU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98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0F5FA9-E82B-4FBF-BA56-910997CB2B7E}" type="datetimeFigureOut">
              <a:rPr lang="ru-RU" smtClean="0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C6148-AB49-4A87-BDB8-99E37877C6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2DCF5-BB98-4460-95E1-AC7465EFAFD3}" type="datetimeFigureOut">
              <a:rPr lang="ru-RU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BBEE2-DAD7-4F79-B64D-179E5605F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9428A-387E-475B-B696-4880C0F1B9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DE058-0199-4F0F-AF79-9CA7A3DD90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568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139EA-468E-400F-A7B9-545FC66374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DB31B-C4E3-4FA7-BFF1-6C1B812B93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20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3AFE-D507-47C6-987E-E8F786188F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4DD69-2D1E-4C1C-97A0-6BC6889A8B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958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3601-53FA-4772-A9C7-6AFDF59770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AFF7-819D-41D5-945F-E0CAFD0A83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81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0EBD6-D285-494A-84D9-B7995BC2A1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B3718-716F-49B3-99C5-0DC0AECBF9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39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847FC-CC55-451B-95DF-11F42373CF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019C-87F9-46E5-BB3B-F44A10F12A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01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4C1F7-FC9B-4EFB-92B8-A2E87B9025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01A4A-1C2C-453C-908E-959B468990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5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A12E34-D052-4FA4-9999-A767413AA171}" type="datetimeFigureOut">
              <a:rPr lang="ru-RU" smtClean="0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EDFE7-A21A-4904-BDC4-6253BBE28B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54C4-1DA9-413D-8D61-72EBB5A9A4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43D0-5F32-4E18-8B3A-040B7B12CF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321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C9036-996A-470C-9CB1-FF1410BE79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CA388-98C2-4AA6-8F87-4B49AB431C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04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6BF91-7A70-4AD7-B31A-D44FD2B6E1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28A82-1E9D-4CEB-9A3F-A15502A205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425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F584-BF40-4ED5-9A09-7649BE051D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2A5F5-19D7-4668-B549-A9CB56B65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46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31B9D-B896-41BC-B44D-DB08472509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E8925-2D8E-466C-995A-D6E47786FE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35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9428A-387E-475B-B696-4880C0F1B9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DE058-0199-4F0F-AF79-9CA7A3DD90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46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139EA-468E-400F-A7B9-545FC66374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DB31B-C4E3-4FA7-BFF1-6C1B812B93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20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3AFE-D507-47C6-987E-E8F786188F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4DD69-2D1E-4C1C-97A0-6BC6889A8B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85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3601-53FA-4772-A9C7-6AFDF59770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AFF7-819D-41D5-945F-E0CAFD0A83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1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0EBD6-D285-494A-84D9-B7995BC2A1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B3718-716F-49B3-99C5-0DC0AECBF9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EC18F-B946-40BC-B13B-B3222D25087F}" type="datetimeFigureOut">
              <a:rPr lang="ru-RU" smtClean="0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DB4EE-9C2E-4447-B286-41FABDEF8F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847FC-CC55-451B-95DF-11F42373CF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019C-87F9-46E5-BB3B-F44A10F12A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70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4C1F7-FC9B-4EFB-92B8-A2E87B9025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01A4A-1C2C-453C-908E-959B468990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277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54C4-1DA9-413D-8D61-72EBB5A9A4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43D0-5F32-4E18-8B3A-040B7B12CF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2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C9036-996A-470C-9CB1-FF1410BE79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CA388-98C2-4AA6-8F87-4B49AB431C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6BF91-7A70-4AD7-B31A-D44FD2B6E1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28A82-1E9D-4CEB-9A3F-A15502A205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071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F584-BF40-4ED5-9A09-7649BE051D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2A5F5-19D7-4668-B549-A9CB56B65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415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31B9D-B896-41BC-B44D-DB08472509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E8925-2D8E-466C-995A-D6E47786FE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3806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9428A-387E-475B-B696-4880C0F1B9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DE058-0199-4F0F-AF79-9CA7A3DD90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510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139EA-468E-400F-A7B9-545FC66374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DB31B-C4E3-4FA7-BFF1-6C1B812B93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93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3AFE-D507-47C6-987E-E8F786188F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4DD69-2D1E-4C1C-97A0-6BC6889A8B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D9A9C-94B2-4A82-BFD1-9BA11D81EA84}" type="datetimeFigureOut">
              <a:rPr lang="ru-RU" smtClean="0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22580-CE96-41C6-BA4C-9B53B4E1E4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3601-53FA-4772-A9C7-6AFDF59770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AFF7-819D-41D5-945F-E0CAFD0A83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726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0EBD6-D285-494A-84D9-B7995BC2A1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B3718-716F-49B3-99C5-0DC0AECBF9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084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847FC-CC55-451B-95DF-11F42373CF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019C-87F9-46E5-BB3B-F44A10F12A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288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4C1F7-FC9B-4EFB-92B8-A2E87B9025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01A4A-1C2C-453C-908E-959B468990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167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54C4-1DA9-413D-8D61-72EBB5A9A4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43D0-5F32-4E18-8B3A-040B7B12CF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319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C9036-996A-470C-9CB1-FF1410BE79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CA388-98C2-4AA6-8F87-4B49AB431C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618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6BF91-7A70-4AD7-B31A-D44FD2B6E1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28A82-1E9D-4CEB-9A3F-A15502A205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120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F584-BF40-4ED5-9A09-7649BE051D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2A5F5-19D7-4668-B549-A9CB56B65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07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31B9D-B896-41BC-B44D-DB08472509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E8925-2D8E-466C-995A-D6E47786FE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788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9428A-387E-475B-B696-4880C0F1B9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DE058-0199-4F0F-AF79-9CA7A3DD90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5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BB994A-5755-483D-9606-92E0D49337DD}" type="datetimeFigureOut">
              <a:rPr lang="ru-RU" smtClean="0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19385-1F9D-48D5-A23E-CBD201B332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139EA-468E-400F-A7B9-545FC66374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DB31B-C4E3-4FA7-BFF1-6C1B812B93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933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3AFE-D507-47C6-987E-E8F786188F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4DD69-2D1E-4C1C-97A0-6BC6889A8B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7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3601-53FA-4772-A9C7-6AFDF59770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AFF7-819D-41D5-945F-E0CAFD0A83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726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0EBD6-D285-494A-84D9-B7995BC2A1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B3718-716F-49B3-99C5-0DC0AECBF9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084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847FC-CC55-451B-95DF-11F42373CF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019C-87F9-46E5-BB3B-F44A10F12A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288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4C1F7-FC9B-4EFB-92B8-A2E87B9025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01A4A-1C2C-453C-908E-959B468990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167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54C4-1DA9-413D-8D61-72EBB5A9A4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43D0-5F32-4E18-8B3A-040B7B12CF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319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C9036-996A-470C-9CB1-FF1410BE79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CA388-98C2-4AA6-8F87-4B49AB431C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618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6BF91-7A70-4AD7-B31A-D44FD2B6E1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28A82-1E9D-4CEB-9A3F-A15502A205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120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F584-BF40-4ED5-9A09-7649BE051D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2A5F5-19D7-4668-B549-A9CB56B65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5770B-A818-4AF5-8CD9-F19DD8CB8B0A}" type="datetimeFigureOut">
              <a:rPr lang="ru-RU" smtClean="0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9323F-A522-42BE-938F-7B28F867A2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31B9D-B896-41BC-B44D-DB08472509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E8925-2D8E-466C-995A-D6E47786FE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788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ECBC1-A18A-4B7E-BC68-E58AEC5080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65278-F730-4019-BEAC-F740CAD2EE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271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E6E8CB-9545-4BFD-BDC9-A81EEA1611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CBD1FA-041B-4175-8CFF-6DA506BEAF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054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50F99A-75DE-4AA4-AE6F-2B5874D74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D21D9-2FBE-451B-B38E-C2E8F662D7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968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9F1A4B-00AC-4A78-BF1D-84B8B1746E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6FE9A-62BE-4550-AAD3-11F377052B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726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C2A5D-EBA9-4374-A00C-3D3B7D585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6DEEF-865F-433F-ADF0-137CBB3104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736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B4EF93-7470-4E70-AB5A-3AB2D23C49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E2556-E957-4939-87E7-6C6F54827B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0275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E78004-ED0A-4241-A707-5C79A8532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6E53B-1389-4C4A-9EBA-214D32488A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7978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06EE5D-5200-4AB1-A70D-3EFA14AF26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37D47-B353-46EB-BC2E-84B6DD945E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8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F953DF-D77B-47B8-BE69-678B4A2AA9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8908A-F6C4-4CD9-B44F-C0E210C18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3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8550A3-2BE6-4EE9-BD4B-879929354504}" type="datetimeFigureOut">
              <a:rPr lang="ru-RU" smtClean="0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BAABB7-C734-49C5-85A0-41E64B2605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C5D282-27E3-4C07-BC66-9F53C91327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85C8F-A651-4355-8574-C4510AC582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8328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8DE458-85FE-478B-9645-3B8B27AF37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FD9E9-7227-41C3-8FE8-32F583197C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781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ECBC1-A18A-4B7E-BC68-E58AEC5080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65278-F730-4019-BEAC-F740CAD2EE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359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E6E8CB-9545-4BFD-BDC9-A81EEA1611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CBD1FA-041B-4175-8CFF-6DA506BEAF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013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50F99A-75DE-4AA4-AE6F-2B5874D74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D21D9-2FBE-451B-B38E-C2E8F662D7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784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9F1A4B-00AC-4A78-BF1D-84B8B1746E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6FE9A-62BE-4550-AAD3-11F377052B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403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C2A5D-EBA9-4374-A00C-3D3B7D585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6DEEF-865F-433F-ADF0-137CBB3104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820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B4EF93-7470-4E70-AB5A-3AB2D23C49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E2556-E957-4939-87E7-6C6F54827B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769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E78004-ED0A-4241-A707-5C79A8532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6E53B-1389-4C4A-9EBA-214D32488A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156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06EE5D-5200-4AB1-A70D-3EFA14AF26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37D47-B353-46EB-BC2E-84B6DD945E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7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C46621-C929-4DFE-8083-A1AAD9E35773}" type="datetimeFigureOut">
              <a:rPr lang="ru-RU" smtClean="0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FCEF5-0FF5-4155-BEF9-0A97376DF7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F953DF-D77B-47B8-BE69-678B4A2AA9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8908A-F6C4-4CD9-B44F-C0E210C18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477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C5D282-27E3-4C07-BC66-9F53C91327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85C8F-A651-4355-8574-C4510AC582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254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8DE458-85FE-478B-9645-3B8B27AF37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FD9E9-7227-41C3-8FE8-32F583197C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044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57FE46-7EB8-462C-8F25-23CA8E0B69A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0A024-A2E9-4BAF-9BB1-C25BC23921A5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59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A12E34-D052-4FA4-9999-A767413AA17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EDFE7-A21A-4904-BDC4-6253BBE28B9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265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EC18F-B946-40BC-B13B-B3222D25087F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DB4EE-9C2E-4447-B286-41FABDEF8F05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3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D9A9C-94B2-4A82-BFD1-9BA11D81EA8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22580-CE96-41C6-BA4C-9B53B4E1E42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157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BB994A-5755-483D-9606-92E0D49337D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19385-1F9D-48D5-A23E-CBD201B3326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255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5770B-A818-4AF5-8CD9-F19DD8CB8B0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9323F-A522-42BE-938F-7B28F867A25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3185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8550A3-2BE6-4EE9-BD4B-87992935450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BAABB7-C734-49C5-85A0-41E64B2605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0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DDAFE-8E2E-4CA5-BDD1-5E566AB903BB}" type="datetimeFigureOut">
              <a:rPr lang="ru-RU" smtClean="0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039D887-5170-4924-A10B-B8513D6BC4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C46621-C929-4DFE-8083-A1AAD9E3577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FCEF5-0FF5-4155-BEF9-0A97376DF7E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292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DDAFE-8E2E-4CA5-BDD1-5E566AB903BB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039D887-5170-4924-A10B-B8513D6BC46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5583935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5BEE2C-C457-4EBD-9C5F-1D1F3FE568B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B1E9C-347F-41A1-91DD-7FC8906CE0C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192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0F5FA9-E82B-4FBF-BA56-910997CB2B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C6148-AB49-4A87-BDB8-99E37877C68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1524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2DCF5-BB98-4460-95E1-AC7465EFAFD3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BBEE2-DAD7-4F79-B64D-179E5605FA4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400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57FE46-7EB8-462C-8F25-23CA8E0B69AD}" type="datetimeFigureOut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24.11.2021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0A024-A2E9-4BAF-9BB1-C25BC23921A5}" type="slidenum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1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A12E34-D052-4FA4-9999-A767413AA171}" type="datetimeFigureOut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24.11.2021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EDFE7-A21A-4904-BDC4-6253BBE28B92}" type="slidenum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698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EC18F-B946-40BC-B13B-B3222D25087F}" type="datetimeFigureOut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24.11.2021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DB4EE-9C2E-4447-B286-41FABDEF8F05}" type="slidenum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10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D9A9C-94B2-4A82-BFD1-9BA11D81EA84}" type="datetimeFigureOut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24.11.2021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22580-CE96-41C6-BA4C-9B53B4E1E421}" type="slidenum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456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BB994A-5755-483D-9606-92E0D49337DD}" type="datetimeFigureOut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24.11.2021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19385-1F9D-48D5-A23E-CBD201B33265}" type="slidenum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4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1726143-5C2F-4CFA-85F2-404228279763}" type="datetimeFigureOut">
              <a:rPr lang="ru-RU" smtClean="0"/>
              <a:pPr>
                <a:defRPr/>
              </a:pPr>
              <a:t>24.11.2021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65928DC-46A5-4265-AC5A-118E9D8065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2F47FC-12A6-4AC9-A468-517F3A1D3F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3F03DE-C268-4F75-AAC8-911DF7886D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2F47FC-12A6-4AC9-A468-517F3A1D3F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3F03DE-C268-4F75-AAC8-911DF7886D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6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  <p:sldLayoutId id="214748415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2F47FC-12A6-4AC9-A468-517F3A1D3F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3F03DE-C268-4F75-AAC8-911DF7886D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  <p:sldLayoutId id="214748416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2F47FC-12A6-4AC9-A468-517F3A1D3F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3F03DE-C268-4F75-AAC8-911DF7886D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  <p:sldLayoutId id="21474841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E965E5-BD32-451E-9992-FAD2DA9DC2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AA1B88-AC35-4767-A4B6-9DA86B037B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4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E965E5-BD32-451E-9992-FAD2DA9DC2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AA1B88-AC35-4767-A4B6-9DA86B037B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2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1726143-5C2F-4CFA-85F2-40422827976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65928DC-46A5-4265-AC5A-118E9D8065A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389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  <p:sldLayoutId id="2147484241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1726143-5C2F-4CFA-85F2-404228279763}" type="datetimeFigureOut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24.11.2021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65928DC-46A5-4265-AC5A-118E9D8065A2}" type="slidenum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241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  <p:sldLayoutId id="2147484254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7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8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6.jpeg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1.xls"/><Relationship Id="rId2" Type="http://schemas.openxmlformats.org/officeDocument/2006/relationships/slideLayout" Target="../slideLayouts/slideLayout8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0.jpeg"/><Relationship Id="rId4" Type="http://schemas.openxmlformats.org/officeDocument/2006/relationships/image" Target="../media/image2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sp29308@donpac.ru" TargetMode="External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722313" y="1500175"/>
            <a:ext cx="7772400" cy="50006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Камышевского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,</a:t>
            </a:r>
            <a:endParaRPr lang="ru-RU" sz="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7143776"/>
            <a:ext cx="8501122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84322" name="AutoShape 2" descr="Картинки по запросу администрация орловского района ростов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571613"/>
            <a:ext cx="8429684" cy="581697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anchor="ctr" anchorCtr="0">
            <a:spAutoFit/>
          </a:bodyPr>
          <a:lstStyle/>
          <a:p>
            <a:pPr algn="ctr"/>
            <a:endParaRPr lang="en-US" b="1" dirty="0" smtClean="0">
              <a:solidFill>
                <a:srgbClr val="7030A0"/>
              </a:solidFill>
            </a:endParaRPr>
          </a:p>
          <a:p>
            <a:pPr algn="ctr"/>
            <a:endParaRPr lang="en-US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Проект бюджета </a:t>
            </a:r>
          </a:p>
          <a:p>
            <a:pPr algn="ctr"/>
            <a:r>
              <a:rPr lang="ru-RU" sz="4800" b="1" dirty="0" err="1" smtClean="0">
                <a:solidFill>
                  <a:srgbClr val="7030A0"/>
                </a:solidFill>
              </a:rPr>
              <a:t>Камышевского</a:t>
            </a:r>
            <a:r>
              <a:rPr lang="ru-RU" sz="4800" b="1" dirty="0" smtClean="0">
                <a:solidFill>
                  <a:srgbClr val="7030A0"/>
                </a:solidFill>
              </a:rPr>
              <a:t> сельского поселения Орловского района  </a:t>
            </a:r>
          </a:p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на 2022 год и на плановый период 2023 и 20</a:t>
            </a:r>
            <a:r>
              <a:rPr lang="en-US" sz="4800" b="1" dirty="0" smtClean="0">
                <a:solidFill>
                  <a:srgbClr val="7030A0"/>
                </a:solidFill>
              </a:rPr>
              <a:t>2</a:t>
            </a:r>
            <a:r>
              <a:rPr lang="ru-RU" sz="4800" b="1" dirty="0">
                <a:solidFill>
                  <a:srgbClr val="7030A0"/>
                </a:solidFill>
              </a:rPr>
              <a:t>4</a:t>
            </a:r>
            <a:r>
              <a:rPr lang="ru-RU" sz="4800" b="1" dirty="0" smtClean="0">
                <a:solidFill>
                  <a:srgbClr val="7030A0"/>
                </a:solidFill>
              </a:rPr>
              <a:t> годов</a:t>
            </a:r>
            <a:endParaRPr lang="ru-RU" sz="6000" b="1" dirty="0" smtClean="0">
              <a:solidFill>
                <a:srgbClr val="7030A0"/>
              </a:solidFill>
            </a:endParaRPr>
          </a:p>
          <a:p>
            <a:pPr algn="ctr"/>
            <a:endParaRPr lang="en-US" sz="48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C00000"/>
                </a:solidFill>
              </a:rPr>
              <a:t>Динамика поступлений земельного налога в бюджет </a:t>
            </a:r>
            <a:r>
              <a:rPr lang="ru-RU" sz="2400" b="1" dirty="0" err="1" smtClean="0">
                <a:solidFill>
                  <a:srgbClr val="C00000"/>
                </a:solidFill>
              </a:rPr>
              <a:t>Камышевского</a:t>
            </a:r>
            <a:r>
              <a:rPr lang="ru-RU" sz="2400" b="1" dirty="0" smtClean="0">
                <a:solidFill>
                  <a:srgbClr val="C00000"/>
                </a:solidFill>
              </a:rPr>
              <a:t> сельского поселения</a:t>
            </a: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                                        Орловского района</a:t>
            </a:r>
            <a:r>
              <a:rPr lang="en-US" sz="2400" b="1" dirty="0" smtClean="0">
                <a:solidFill>
                  <a:srgbClr val="C00000"/>
                </a:solidFill>
              </a:rPr>
              <a:t>							</a:t>
            </a:r>
            <a:r>
              <a:rPr lang="ru-RU" sz="1600" b="1" dirty="0" smtClean="0">
                <a:solidFill>
                  <a:srgbClr val="254061"/>
                </a:solidFill>
              </a:rPr>
              <a:t>(тыс. рублей)</a:t>
            </a:r>
          </a:p>
        </p:txBody>
      </p:sp>
      <p:graphicFrame>
        <p:nvGraphicFramePr>
          <p:cNvPr id="4098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102132"/>
              </p:ext>
            </p:extLst>
          </p:nvPr>
        </p:nvGraphicFramePr>
        <p:xfrm>
          <a:off x="1592263" y="2532063"/>
          <a:ext cx="4572000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81" name="Лист" r:id="rId3" imgW="10048959" imgH="6172327" progId="Excel.Sheet.8">
                  <p:embed/>
                </p:oleObj>
              </mc:Choice>
              <mc:Fallback>
                <p:oleObj name="Лист" r:id="rId3" imgW="10048959" imgH="6172327" progId="Excel.Sheet.8">
                  <p:embed/>
                  <p:pic>
                    <p:nvPicPr>
                      <p:cNvPr id="0" name="Объект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263" y="2532063"/>
                        <a:ext cx="4572000" cy="2808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НЕНАЛОГОВЫЕ ДОХОДЫ</a:t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Доходы от сдачи в аренду имущества,           находящегося в собственности сельского поселения</a:t>
            </a:r>
            <a:r>
              <a:rPr lang="en-US" altLang="ru-RU" sz="2400" b="1" dirty="0" smtClean="0">
                <a:solidFill>
                  <a:srgbClr val="C00000"/>
                </a:solidFill>
              </a:rPr>
              <a:t>					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             </a:t>
            </a:r>
            <a:r>
              <a:rPr lang="en-US" altLang="ru-RU" sz="2400" b="1" dirty="0" smtClean="0">
                <a:solidFill>
                  <a:srgbClr val="C00000"/>
                </a:solidFill>
              </a:rPr>
              <a:t>	</a:t>
            </a:r>
            <a:r>
              <a:rPr lang="ru-RU" altLang="ru-RU" sz="1600" b="1" dirty="0" smtClean="0">
                <a:solidFill>
                  <a:srgbClr val="254061"/>
                </a:solidFill>
              </a:rPr>
              <a:t>(тыс. рублей)</a:t>
            </a:r>
          </a:p>
        </p:txBody>
      </p:sp>
      <p:sp>
        <p:nvSpPr>
          <p:cNvPr id="245765" name="Содержимое 13"/>
          <p:cNvSpPr>
            <a:spLocks noGrp="1"/>
          </p:cNvSpPr>
          <p:nvPr>
            <p:ph idx="1"/>
          </p:nvPr>
        </p:nvSpPr>
        <p:spPr>
          <a:xfrm>
            <a:off x="307975" y="1700808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dirty="0" smtClean="0"/>
              <a:t>          </a:t>
            </a:r>
          </a:p>
          <a:p>
            <a:pPr>
              <a:buFont typeface="Arial" charset="0"/>
              <a:buNone/>
            </a:pPr>
            <a:endParaRPr lang="ru-RU" altLang="ru-RU" dirty="0" smtClean="0"/>
          </a:p>
        </p:txBody>
      </p:sp>
      <p:graphicFrame>
        <p:nvGraphicFramePr>
          <p:cNvPr id="245762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218480"/>
              </p:ext>
            </p:extLst>
          </p:nvPr>
        </p:nvGraphicFramePr>
        <p:xfrm>
          <a:off x="571500" y="1930400"/>
          <a:ext cx="7470775" cy="464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77" name="Лист" r:id="rId3" imgW="3238433" imgH="2028803" progId="Excel.Sheet.8">
                  <p:embed/>
                </p:oleObj>
              </mc:Choice>
              <mc:Fallback>
                <p:oleObj name="Лист" r:id="rId3" imgW="3238433" imgH="2028803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930400"/>
                        <a:ext cx="7470775" cy="464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66" name="AutoShape 8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7" name="AutoShape 10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8" name="AutoShape 12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9" name="AutoShape 14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0" name="AutoShape 16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1" name="AutoShape 18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2" name="AutoShape 20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3" name="AutoShape 22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4" name="AutoShape 24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5" name="AutoShape 26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НЕНАЛОГОВЫЕ ДОХОДЫ</a:t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Доходы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 от сдачи в аренду земельных участков,  находящихся в собственности сельского поселения</a:t>
            </a:r>
            <a:r>
              <a:rPr lang="en-US" altLang="ru-RU" sz="2400" b="1" dirty="0" smtClean="0">
                <a:solidFill>
                  <a:srgbClr val="C00000"/>
                </a:solidFill>
              </a:rPr>
              <a:t>							</a:t>
            </a:r>
            <a:r>
              <a:rPr lang="ru-RU" altLang="ru-RU" sz="1600" b="1" dirty="0" smtClean="0">
                <a:solidFill>
                  <a:srgbClr val="254061"/>
                </a:solidFill>
              </a:rPr>
              <a:t>(тыс. рублей)</a:t>
            </a:r>
          </a:p>
        </p:txBody>
      </p:sp>
      <p:sp>
        <p:nvSpPr>
          <p:cNvPr id="245765" name="Содержимое 13"/>
          <p:cNvSpPr>
            <a:spLocks noGrp="1"/>
          </p:cNvSpPr>
          <p:nvPr>
            <p:ph idx="1"/>
          </p:nvPr>
        </p:nvSpPr>
        <p:spPr>
          <a:xfrm>
            <a:off x="492826" y="1588324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altLang="ru-RU" dirty="0" smtClean="0"/>
          </a:p>
          <a:p>
            <a:pPr>
              <a:buFont typeface="Arial" charset="0"/>
              <a:buNone/>
            </a:pPr>
            <a:endParaRPr lang="ru-RU" altLang="ru-RU" dirty="0" smtClean="0"/>
          </a:p>
        </p:txBody>
      </p:sp>
      <p:graphicFrame>
        <p:nvGraphicFramePr>
          <p:cNvPr id="245762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6500228"/>
              </p:ext>
            </p:extLst>
          </p:nvPr>
        </p:nvGraphicFramePr>
        <p:xfrm>
          <a:off x="571500" y="1930400"/>
          <a:ext cx="7470775" cy="464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97" name="Лист" r:id="rId3" imgW="3238433" imgH="2028803" progId="Excel.Sheet.8">
                  <p:embed/>
                </p:oleObj>
              </mc:Choice>
              <mc:Fallback>
                <p:oleObj name="Лист" r:id="rId3" imgW="3238433" imgH="2028803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930400"/>
                        <a:ext cx="7470775" cy="464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66" name="AutoShape 8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7" name="AutoShape 10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8" name="AutoShape 12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9" name="AutoShape 14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0" name="AutoShape 16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1" name="AutoShape 18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2" name="AutoShape 20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3" name="AutoShape 22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4" name="AutoShape 24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5" name="AutoShape 26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Заголовок 1"/>
          <p:cNvSpPr>
            <a:spLocks noGrp="1"/>
          </p:cNvSpPr>
          <p:nvPr>
            <p:ph type="title"/>
          </p:nvPr>
        </p:nvSpPr>
        <p:spPr>
          <a:xfrm>
            <a:off x="155574" y="160338"/>
            <a:ext cx="9189641" cy="1683047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НЕНАЛОГОВЫЕ ДОХОДЫ</a:t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Штрафы, санкции, возмещение ущерба,         поступающие в бюджет сельского поселения </a:t>
            </a:r>
            <a:r>
              <a:rPr lang="en-US" altLang="ru-RU" sz="2400" b="1" dirty="0" smtClean="0">
                <a:solidFill>
                  <a:srgbClr val="C00000"/>
                </a:solidFill>
              </a:rPr>
              <a:t>							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/>
            </a:r>
            <a:br>
              <a:rPr lang="ru-RU" altLang="ru-RU" sz="2400" b="1" dirty="0" smtClean="0">
                <a:solidFill>
                  <a:srgbClr val="C00000"/>
                </a:solidFill>
              </a:rPr>
            </a:br>
            <a:r>
              <a:rPr lang="ru-RU" altLang="ru-RU" sz="2400" b="1" dirty="0">
                <a:solidFill>
                  <a:srgbClr val="C00000"/>
                </a:solidFill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                      </a:t>
            </a:r>
            <a:br>
              <a:rPr lang="ru-RU" altLang="ru-RU" sz="2400" b="1" dirty="0" smtClean="0">
                <a:solidFill>
                  <a:srgbClr val="C00000"/>
                </a:solidFill>
              </a:rPr>
            </a:br>
            <a:r>
              <a:rPr lang="ru-RU" altLang="ru-RU" sz="2400" b="1" dirty="0">
                <a:solidFill>
                  <a:srgbClr val="C00000"/>
                </a:solidFill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                                                                    </a:t>
            </a:r>
            <a:r>
              <a:rPr lang="ru-RU" altLang="ru-RU" sz="1600" b="1" dirty="0" smtClean="0">
                <a:solidFill>
                  <a:srgbClr val="254061"/>
                </a:solidFill>
              </a:rPr>
              <a:t>(тыс. рублей)</a:t>
            </a:r>
          </a:p>
        </p:txBody>
      </p:sp>
      <p:sp>
        <p:nvSpPr>
          <p:cNvPr id="245765" name="Содержимое 13"/>
          <p:cNvSpPr>
            <a:spLocks noGrp="1"/>
          </p:cNvSpPr>
          <p:nvPr>
            <p:ph idx="1"/>
          </p:nvPr>
        </p:nvSpPr>
        <p:spPr>
          <a:xfrm>
            <a:off x="492826" y="1588324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dirty="0" smtClean="0"/>
              <a:t>     </a:t>
            </a:r>
          </a:p>
          <a:p>
            <a:pPr>
              <a:buFont typeface="Arial" charset="0"/>
              <a:buNone/>
            </a:pPr>
            <a:endParaRPr lang="ru-RU" altLang="ru-RU" dirty="0" smtClean="0"/>
          </a:p>
        </p:txBody>
      </p:sp>
      <p:graphicFrame>
        <p:nvGraphicFramePr>
          <p:cNvPr id="245762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7529085"/>
              </p:ext>
            </p:extLst>
          </p:nvPr>
        </p:nvGraphicFramePr>
        <p:xfrm>
          <a:off x="460375" y="1628775"/>
          <a:ext cx="7469188" cy="464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93" name="Лист" r:id="rId3" imgW="3238433" imgH="2028803" progId="Excel.Sheet.8">
                  <p:embed/>
                </p:oleObj>
              </mc:Choice>
              <mc:Fallback>
                <p:oleObj name="Лист" r:id="rId3" imgW="3238433" imgH="2028803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1628775"/>
                        <a:ext cx="7469188" cy="464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66" name="AutoShape 8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7" name="AutoShape 10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8" name="AutoShape 12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9" name="AutoShape 14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0" name="AutoShape 16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1" name="AutoShape 18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2" name="AutoShape 20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3" name="AutoShape 22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4" name="AutoShape 24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5" name="AutoShape 26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80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Заголовок 1"/>
          <p:cNvSpPr>
            <a:spLocks noGrp="1"/>
          </p:cNvSpPr>
          <p:nvPr>
            <p:ph type="title"/>
          </p:nvPr>
        </p:nvSpPr>
        <p:spPr>
          <a:xfrm>
            <a:off x="-108520" y="160338"/>
            <a:ext cx="9883647" cy="1699071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НЕНАЛОГОВЫЕ ДОХОДЫ</a:t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Доходы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, поступающие в порядке возмещения расходов по эксплуатации имущества </a:t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                  сельского поселения                         </a:t>
            </a:r>
            <a:r>
              <a:rPr lang="en-US" altLang="ru-RU" sz="2400" b="1" dirty="0" smtClean="0">
                <a:solidFill>
                  <a:srgbClr val="C00000"/>
                </a:solidFill>
              </a:rPr>
              <a:t>							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/>
            </a:r>
            <a:br>
              <a:rPr lang="ru-RU" altLang="ru-RU" sz="2400" b="1" dirty="0" smtClean="0">
                <a:solidFill>
                  <a:srgbClr val="C00000"/>
                </a:solidFill>
              </a:rPr>
            </a:br>
            <a:r>
              <a:rPr lang="ru-RU" altLang="ru-RU" sz="2400" b="1" dirty="0">
                <a:solidFill>
                  <a:srgbClr val="C00000"/>
                </a:solidFill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                      </a:t>
            </a:r>
            <a:br>
              <a:rPr lang="ru-RU" altLang="ru-RU" sz="2400" b="1" dirty="0" smtClean="0">
                <a:solidFill>
                  <a:srgbClr val="C00000"/>
                </a:solidFill>
              </a:rPr>
            </a:br>
            <a:r>
              <a:rPr lang="ru-RU" altLang="ru-RU" sz="2400" b="1" dirty="0">
                <a:solidFill>
                  <a:srgbClr val="C00000"/>
                </a:solidFill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                                                                    </a:t>
            </a:r>
            <a:r>
              <a:rPr lang="ru-RU" altLang="ru-RU" sz="1600" b="1" dirty="0" smtClean="0">
                <a:solidFill>
                  <a:srgbClr val="254061"/>
                </a:solidFill>
              </a:rPr>
              <a:t>(тыс. рублей)</a:t>
            </a:r>
          </a:p>
        </p:txBody>
      </p:sp>
      <p:sp>
        <p:nvSpPr>
          <p:cNvPr id="245765" name="Содержимое 13"/>
          <p:cNvSpPr>
            <a:spLocks noGrp="1"/>
          </p:cNvSpPr>
          <p:nvPr>
            <p:ph idx="1"/>
          </p:nvPr>
        </p:nvSpPr>
        <p:spPr>
          <a:xfrm>
            <a:off x="454548" y="16288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dirty="0" smtClean="0"/>
              <a:t>     </a:t>
            </a:r>
          </a:p>
          <a:p>
            <a:pPr>
              <a:buFont typeface="Arial" charset="0"/>
              <a:buNone/>
            </a:pPr>
            <a:endParaRPr lang="ru-RU" altLang="ru-RU" dirty="0" smtClean="0"/>
          </a:p>
        </p:txBody>
      </p:sp>
      <p:graphicFrame>
        <p:nvGraphicFramePr>
          <p:cNvPr id="245762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1558633"/>
              </p:ext>
            </p:extLst>
          </p:nvPr>
        </p:nvGraphicFramePr>
        <p:xfrm>
          <a:off x="182563" y="2349500"/>
          <a:ext cx="7426325" cy="462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46" name="Лист" r:id="rId3" imgW="3219551" imgH="2019346" progId="Excel.Sheet.8">
                  <p:embed/>
                </p:oleObj>
              </mc:Choice>
              <mc:Fallback>
                <p:oleObj name="Лист" r:id="rId3" imgW="3219551" imgH="201934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2349500"/>
                        <a:ext cx="7426325" cy="462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66" name="AutoShape 8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7" name="AutoShape 10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8" name="AutoShape 12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9" name="AutoShape 14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0" name="AutoShape 16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1" name="AutoShape 18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2" name="AutoShape 20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3" name="AutoShape 22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4" name="AutoShape 24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5" name="AutoShape 26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4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714356"/>
            <a:ext cx="5500726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Крупнейшие налогоплательщики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Камышевского</a:t>
            </a:r>
            <a:r>
              <a:rPr lang="ru-RU" sz="2800" b="1" dirty="0" smtClean="0">
                <a:solidFill>
                  <a:srgbClr val="FF0000"/>
                </a:solidFill>
              </a:rPr>
              <a:t> сельского поселения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1670" y="2214554"/>
            <a:ext cx="4857784" cy="4286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КФХ «</a:t>
            </a:r>
            <a:r>
              <a:rPr lang="ru-RU" sz="2400" b="1" dirty="0" err="1" smtClean="0">
                <a:solidFill>
                  <a:schemeClr val="tx1"/>
                </a:solidFill>
              </a:rPr>
              <a:t>Должиков</a:t>
            </a:r>
            <a:r>
              <a:rPr lang="ru-RU" sz="2400" b="1" dirty="0" smtClean="0">
                <a:solidFill>
                  <a:schemeClr val="tx1"/>
                </a:solidFill>
              </a:rPr>
              <a:t> А.Г.»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71670" y="3214686"/>
            <a:ext cx="5000660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ООО СПК «</a:t>
            </a:r>
            <a:r>
              <a:rPr lang="ru-RU" sz="2400" b="1" dirty="0" err="1" smtClean="0">
                <a:solidFill>
                  <a:schemeClr val="tx1"/>
                </a:solidFill>
              </a:rPr>
              <a:t>Партнер-Агро</a:t>
            </a:r>
            <a:r>
              <a:rPr lang="ru-RU" sz="2400" b="1" dirty="0" smtClean="0">
                <a:solidFill>
                  <a:schemeClr val="tx1"/>
                </a:solidFill>
              </a:rPr>
              <a:t>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28794" y="4572008"/>
            <a:ext cx="5143536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СПК «</a:t>
            </a:r>
            <a:r>
              <a:rPr lang="ru-RU" sz="2400" b="1" dirty="0" err="1" smtClean="0">
                <a:solidFill>
                  <a:schemeClr val="tx1"/>
                </a:solidFill>
              </a:rPr>
              <a:t>Новоселовский</a:t>
            </a:r>
            <a:r>
              <a:rPr lang="ru-RU" sz="2400" b="1" dirty="0" smtClean="0">
                <a:solidFill>
                  <a:schemeClr val="tx1"/>
                </a:solidFill>
              </a:rPr>
              <a:t>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546"/>
            <a:ext cx="1785950" cy="145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500306"/>
            <a:ext cx="17604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214818"/>
            <a:ext cx="171451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74" y="1000108"/>
            <a:ext cx="192882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2428868"/>
            <a:ext cx="17145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1" y="4500571"/>
            <a:ext cx="150019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 descr="C:\Users\user\Pictures\d5b70da9f2ebdd76c8f34c43813d897f543fb94b.jpg"/>
          <p:cNvPicPr>
            <a:picLocks noChangeAspect="1" noChangeArrowheads="1"/>
          </p:cNvPicPr>
          <p:nvPr/>
        </p:nvPicPr>
        <p:blipFill>
          <a:blip r:embed="rId2">
            <a:lum bright="45000" contrast="-4000"/>
          </a:blip>
          <a:srcRect/>
          <a:stretch>
            <a:fillRect/>
          </a:stretch>
        </p:blipFill>
        <p:spPr bwMode="auto">
          <a:xfrm>
            <a:off x="-27418" y="1437199"/>
            <a:ext cx="9152352" cy="5420801"/>
          </a:xfrm>
          <a:prstGeom prst="rect">
            <a:avLst/>
          </a:prstGeom>
          <a:noFill/>
        </p:spPr>
      </p:pic>
      <p:graphicFrame>
        <p:nvGraphicFramePr>
          <p:cNvPr id="135237" name="Group 6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581478993"/>
              </p:ext>
            </p:extLst>
          </p:nvPr>
        </p:nvGraphicFramePr>
        <p:xfrm>
          <a:off x="1403648" y="1412776"/>
          <a:ext cx="6740816" cy="5202925"/>
        </p:xfrm>
        <a:graphic>
          <a:graphicData uri="http://schemas.openxmlformats.org/drawingml/2006/table">
            <a:tbl>
              <a:tblPr/>
              <a:tblGrid>
                <a:gridCol w="2162329"/>
                <a:gridCol w="1574428"/>
                <a:gridCol w="1538663"/>
                <a:gridCol w="1465396"/>
              </a:tblGrid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2022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(проект)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(проект)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(проект)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БЕЗВОЗМЕЗДНЫЕ ВСЕГО: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3354,4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2788,6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2451,6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из них: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1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2849,1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2279,3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2051,4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Субвенции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105,3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109,3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0,2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1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Иные межбюджетные трансферты из бюджета муниципального района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400,0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400,0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400,0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145" name="Rectangle 2"/>
          <p:cNvSpPr>
            <a:spLocks noGrp="1"/>
          </p:cNvSpPr>
          <p:nvPr>
            <p:ph type="title" idx="4294967295"/>
          </p:nvPr>
        </p:nvSpPr>
        <p:spPr>
          <a:xfrm>
            <a:off x="714375" y="274638"/>
            <a:ext cx="778671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>
                <a:solidFill>
                  <a:srgbClr val="002060"/>
                </a:solidFill>
              </a:rPr>
              <a:t>Безвозмездные поступления 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                                                                                                            </a:t>
            </a:r>
            <a:r>
              <a:rPr lang="ru-RU" sz="2000" dirty="0" err="1" smtClean="0"/>
              <a:t>тыс</a:t>
            </a:r>
            <a:r>
              <a:rPr lang="ru-RU" sz="2000" dirty="0" err="1" smtClean="0">
                <a:solidFill>
                  <a:schemeClr val="tx2"/>
                </a:solidFill>
              </a:rPr>
              <a:t>.рублей</a:t>
            </a:r>
            <a:endParaRPr lang="ru-RU" sz="20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048"/>
            <a:ext cx="8229600" cy="1623548"/>
          </a:xfrm>
        </p:spPr>
        <p:txBody>
          <a:bodyPr tIns="32653">
            <a:normAutofit/>
          </a:bodyPr>
          <a:lstStyle/>
          <a:p>
            <a:pPr algn="ctr">
              <a:defRPr/>
            </a:pPr>
            <a:r>
              <a:rPr lang="ru-RU" sz="1700" dirty="0" smtClean="0">
                <a:solidFill>
                  <a:srgbClr val="C00000"/>
                </a:solidFill>
              </a:rPr>
              <a:t> Иные межбюджетные трансферты, передаваемые бюджету </a:t>
            </a:r>
            <a:r>
              <a:rPr lang="ru-RU" sz="1700" dirty="0" err="1" smtClean="0">
                <a:solidFill>
                  <a:srgbClr val="C00000"/>
                </a:solidFill>
              </a:rPr>
              <a:t>Камышевского</a:t>
            </a:r>
            <a:r>
              <a:rPr lang="ru-RU" sz="1700" dirty="0" smtClean="0">
                <a:solidFill>
                  <a:srgbClr val="C00000"/>
                </a:solidFill>
              </a:rPr>
              <a:t> сельского поселения из бюджета Орловского района</a:t>
            </a:r>
            <a:br>
              <a:rPr lang="ru-RU" sz="1700" dirty="0" smtClean="0">
                <a:solidFill>
                  <a:srgbClr val="C00000"/>
                </a:solidFill>
              </a:rPr>
            </a:br>
            <a:r>
              <a:rPr lang="ru-RU" sz="1700" dirty="0" smtClean="0">
                <a:solidFill>
                  <a:srgbClr val="C00000"/>
                </a:solidFill>
              </a:rPr>
              <a:t> на осуществление части полномочий по  решению </a:t>
            </a:r>
            <a:br>
              <a:rPr lang="ru-RU" sz="1700" dirty="0" smtClean="0">
                <a:solidFill>
                  <a:srgbClr val="C00000"/>
                </a:solidFill>
              </a:rPr>
            </a:br>
            <a:r>
              <a:rPr lang="ru-RU" sz="1700" dirty="0" smtClean="0">
                <a:solidFill>
                  <a:srgbClr val="C00000"/>
                </a:solidFill>
              </a:rPr>
              <a:t>вопросам местного значения на 2022 - 2024 годы </a:t>
            </a:r>
            <a:endParaRPr lang="ru-RU" sz="1700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4964264"/>
              </p:ext>
            </p:extLst>
          </p:nvPr>
        </p:nvGraphicFramePr>
        <p:xfrm>
          <a:off x="591883" y="1949213"/>
          <a:ext cx="8230054" cy="4709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 tIns="32653">
            <a:norm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Распределение субвенций бюджету  </a:t>
            </a:r>
            <a:r>
              <a:rPr lang="ru-RU" sz="2000" dirty="0" err="1" smtClean="0">
                <a:solidFill>
                  <a:srgbClr val="C00000"/>
                </a:solidFill>
              </a:rPr>
              <a:t>Камышевского</a:t>
            </a:r>
            <a:r>
              <a:rPr lang="ru-RU" sz="2000" dirty="0" smtClean="0">
                <a:solidFill>
                  <a:srgbClr val="C00000"/>
                </a:solidFill>
              </a:rPr>
              <a:t> сельского поселения Орловского района из Областного бюджета на 2022 год</a:t>
            </a:r>
            <a:br>
              <a:rPr lang="ru-RU" sz="2000" dirty="0" smtClean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156124"/>
              </p:ext>
            </p:extLst>
          </p:nvPr>
        </p:nvGraphicFramePr>
        <p:xfrm>
          <a:off x="456974" y="2000240"/>
          <a:ext cx="8230054" cy="4308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48872" cy="144016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ДОТАЦИЯ ИЗ ОБЛАСТНОГО БЮДЖЕТА  на 2022-2024 годы</a:t>
            </a:r>
            <a:endParaRPr lang="ru-RU" b="1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049286"/>
              </p:ext>
            </p:extLst>
          </p:nvPr>
        </p:nvGraphicFramePr>
        <p:xfrm>
          <a:off x="609600" y="1397000"/>
          <a:ext cx="8013700" cy="486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28622" y="174554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857364"/>
            <a:ext cx="864399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6300192" y="714767"/>
            <a:ext cx="2232248" cy="4714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Прогноз социально-экономического развития </a:t>
            </a:r>
            <a:r>
              <a:rPr lang="ru-RU" dirty="0" err="1" smtClean="0"/>
              <a:t>Камышевского</a:t>
            </a:r>
            <a:r>
              <a:rPr lang="ru-RU" dirty="0" smtClean="0"/>
              <a:t> сельского поселения на 2022-2024 годы</a:t>
            </a:r>
          </a:p>
          <a:p>
            <a:pPr algn="ctr"/>
            <a:r>
              <a:rPr lang="ru-RU" dirty="0" smtClean="0"/>
              <a:t>(Распоряжение Администрации </a:t>
            </a:r>
            <a:r>
              <a:rPr lang="ru-RU" dirty="0" err="1" smtClean="0"/>
              <a:t>Камышевского</a:t>
            </a:r>
            <a:r>
              <a:rPr lang="ru-RU" dirty="0" smtClean="0"/>
              <a:t> сельского поселения №37 от 22.10.2021)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714767"/>
            <a:ext cx="2428892" cy="48577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Основные </a:t>
            </a:r>
            <a:r>
              <a:rPr lang="ru-RU" b="1" dirty="0" smtClean="0"/>
              <a:t>направления бюджетной и налоговой политики на 2022-2024 годы (Постановление Администрации </a:t>
            </a:r>
            <a:r>
              <a:rPr lang="ru-RU" b="1" dirty="0" err="1" smtClean="0"/>
              <a:t>Камышевского</a:t>
            </a:r>
            <a:r>
              <a:rPr lang="ru-RU" b="1" dirty="0" smtClean="0"/>
              <a:t> сельского поселения №92</a:t>
            </a:r>
            <a:r>
              <a:rPr lang="en-US" b="1" dirty="0" smtClean="0"/>
              <a:t> </a:t>
            </a:r>
            <a:r>
              <a:rPr lang="ru-RU" b="1" dirty="0" smtClean="0"/>
              <a:t>от 21.10.2021)  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28992" y="705231"/>
            <a:ext cx="2286016" cy="48673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Муниципальные программы </a:t>
            </a:r>
            <a:r>
              <a:rPr lang="ru-RU" b="1" dirty="0" err="1" smtClean="0"/>
              <a:t>Камышевского</a:t>
            </a:r>
            <a:r>
              <a:rPr lang="ru-RU" b="1" dirty="0" smtClean="0"/>
              <a:t> сельского поселения Орловского района на период 2019-2030 годы</a:t>
            </a:r>
            <a:endParaRPr lang="ru-RU" b="1" dirty="0"/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214282" y="5589240"/>
            <a:ext cx="8858280" cy="171790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Основы формирования проекта бюджета </a:t>
            </a:r>
            <a:r>
              <a:rPr lang="ru-RU" b="1" dirty="0" err="1" smtClean="0">
                <a:solidFill>
                  <a:schemeClr val="tx1"/>
                </a:solidFill>
              </a:rPr>
              <a:t>Камышевского</a:t>
            </a:r>
            <a:r>
              <a:rPr lang="ru-RU" b="1" dirty="0" smtClean="0">
                <a:solidFill>
                  <a:schemeClr val="tx1"/>
                </a:solidFill>
              </a:rPr>
              <a:t> сельского поселения Орловского района на 2022 год и плановый период 2023 и 20</a:t>
            </a:r>
            <a:r>
              <a:rPr lang="en-US" b="1" dirty="0" smtClean="0">
                <a:solidFill>
                  <a:schemeClr val="tx1"/>
                </a:solidFill>
              </a:rPr>
              <a:t>2</a:t>
            </a:r>
            <a:r>
              <a:rPr lang="ru-RU" b="1" dirty="0">
                <a:solidFill>
                  <a:schemeClr val="tx1"/>
                </a:solidFill>
              </a:rPr>
              <a:t>4</a:t>
            </a:r>
            <a:r>
              <a:rPr lang="ru-RU" b="1" dirty="0" smtClean="0">
                <a:solidFill>
                  <a:schemeClr val="tx1"/>
                </a:solidFill>
              </a:rPr>
              <a:t> годов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7042" name="AutoShape 2" descr="Картинки по запросу бюдж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81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6757987" cy="1714500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rgbClr val="002060"/>
                </a:solidFill>
              </a:rPr>
              <a:t>Исполнение Указа Президента №597 от 07.05.2012                       </a:t>
            </a:r>
            <a:r>
              <a:rPr lang="ru-RU" altLang="ru-RU" sz="3600" b="1" dirty="0" smtClean="0">
                <a:solidFill>
                  <a:srgbClr val="002060"/>
                </a:solidFill>
              </a:rPr>
              <a:t/>
            </a:r>
            <a:br>
              <a:rPr lang="ru-RU" altLang="ru-RU" sz="3600" b="1" dirty="0" smtClean="0">
                <a:solidFill>
                  <a:srgbClr val="002060"/>
                </a:solidFill>
              </a:rPr>
            </a:br>
            <a:r>
              <a:rPr lang="ru-RU" altLang="ru-RU" sz="3600" b="1" dirty="0" smtClean="0">
                <a:solidFill>
                  <a:srgbClr val="002060"/>
                </a:solidFill>
              </a:rPr>
              <a:t>                                                                     </a:t>
            </a:r>
            <a:r>
              <a:rPr lang="ru-RU" altLang="ru-RU" sz="1000" b="1" dirty="0" smtClean="0">
                <a:solidFill>
                  <a:srgbClr val="002060"/>
                </a:solidFill>
              </a:rPr>
              <a:t>(тыс. рублей)</a:t>
            </a:r>
          </a:p>
        </p:txBody>
      </p:sp>
      <p:graphicFrame>
        <p:nvGraphicFramePr>
          <p:cNvPr id="297987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4475982"/>
              </p:ext>
            </p:extLst>
          </p:nvPr>
        </p:nvGraphicFramePr>
        <p:xfrm>
          <a:off x="-541338" y="1643063"/>
          <a:ext cx="9410701" cy="550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60" name="Лист" r:id="rId3" imgW="9429649" imgH="5514972" progId="Excel.Sheet.8">
                  <p:embed/>
                </p:oleObj>
              </mc:Choice>
              <mc:Fallback>
                <p:oleObj name="Лист" r:id="rId3" imgW="9429649" imgH="5514972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41338" y="1643063"/>
                        <a:ext cx="9410701" cy="550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988" name="AutoShape 4" descr="Картинки по запросу исполнение указов президента р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97989" name="AutoShape 6" descr="Картинки по запросу исполнение указов президента р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97990" name="AutoShape 8" descr="Картинки по запросу исполнение указов президента р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97991" name="AutoShape 10" descr="Картинки по запросу исполнение указов президента р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pic>
        <p:nvPicPr>
          <p:cNvPr id="29799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192881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494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C00000"/>
                </a:solidFill>
              </a:rPr>
              <a:t>Динамика расходов бюджета </a:t>
            </a:r>
            <a:r>
              <a:rPr lang="ru-RU" sz="2800" b="1" dirty="0" err="1" smtClean="0">
                <a:solidFill>
                  <a:srgbClr val="C00000"/>
                </a:solidFill>
              </a:rPr>
              <a:t>Камышевского</a:t>
            </a:r>
            <a:r>
              <a:rPr lang="ru-RU" sz="2800" b="1" dirty="0" smtClean="0">
                <a:solidFill>
                  <a:srgbClr val="C00000"/>
                </a:solidFill>
              </a:rPr>
              <a:t> сельского поселения на 2022-2024 годы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en-US" sz="1600" dirty="0" smtClean="0"/>
              <a:t>							</a:t>
            </a:r>
            <a:r>
              <a:rPr lang="ru-RU" sz="1600" b="1" dirty="0" smtClean="0">
                <a:solidFill>
                  <a:srgbClr val="002060"/>
                </a:solidFill>
              </a:rPr>
              <a:t>(тыс. рублей)</a:t>
            </a:r>
            <a:endParaRPr lang="ru-RU" sz="16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2969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814376"/>
              </p:ext>
            </p:extLst>
          </p:nvPr>
        </p:nvGraphicFramePr>
        <p:xfrm>
          <a:off x="769938" y="1851025"/>
          <a:ext cx="7718425" cy="457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38" name="Лист" r:id="rId3" imgW="7591408" imgH="4495842" progId="Excel.Sheet.8">
                  <p:embed/>
                </p:oleObj>
              </mc:Choice>
              <mc:Fallback>
                <p:oleObj name="Лист" r:id="rId3" imgW="7591408" imgH="4495842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1851025"/>
                        <a:ext cx="7718425" cy="457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eaLnBrk="1" hangingPunct="1"/>
            <a:r>
              <a:rPr lang="ru-RU" sz="2100" b="1" dirty="0" smtClean="0">
                <a:solidFill>
                  <a:srgbClr val="C00000"/>
                </a:solidFill>
              </a:rPr>
              <a:t>Расходы бюджета </a:t>
            </a:r>
            <a:r>
              <a:rPr lang="ru-RU" sz="2100" b="1" dirty="0" err="1" smtClean="0">
                <a:solidFill>
                  <a:srgbClr val="C00000"/>
                </a:solidFill>
              </a:rPr>
              <a:t>Камышевского</a:t>
            </a:r>
            <a:r>
              <a:rPr lang="ru-RU" sz="2100" b="1" dirty="0" smtClean="0">
                <a:solidFill>
                  <a:srgbClr val="C00000"/>
                </a:solidFill>
              </a:rPr>
              <a:t> сельского поселения в 2022 году</a:t>
            </a:r>
            <a:r>
              <a:rPr lang="ru-RU" sz="2100" dirty="0" smtClean="0">
                <a:solidFill>
                  <a:srgbClr val="C00000"/>
                </a:solidFill>
              </a:rPr>
              <a:t/>
            </a:r>
            <a:br>
              <a:rPr lang="ru-RU" sz="2100" dirty="0" smtClean="0">
                <a:solidFill>
                  <a:srgbClr val="C00000"/>
                </a:solidFill>
              </a:rPr>
            </a:br>
            <a:r>
              <a:rPr lang="ru-RU" sz="2100" dirty="0" smtClean="0">
                <a:solidFill>
                  <a:srgbClr val="C00000"/>
                </a:solidFill>
              </a:rPr>
              <a:t>                                               </a:t>
            </a:r>
            <a:r>
              <a:rPr lang="ru-RU" sz="2100" b="1" dirty="0" smtClean="0">
                <a:solidFill>
                  <a:srgbClr val="C00000"/>
                </a:solidFill>
                <a:latin typeface="Arial" charset="0"/>
              </a:rPr>
              <a:t>7586,3</a:t>
            </a:r>
            <a:r>
              <a:rPr lang="ru-RU" sz="2100" b="1" dirty="0" smtClean="0">
                <a:solidFill>
                  <a:srgbClr val="C00000"/>
                </a:solidFill>
              </a:rPr>
              <a:t>  тыс. рублей</a:t>
            </a:r>
            <a:endParaRPr lang="ru-RU" sz="21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3174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069498"/>
              </p:ext>
            </p:extLst>
          </p:nvPr>
        </p:nvGraphicFramePr>
        <p:xfrm>
          <a:off x="1436688" y="2212975"/>
          <a:ext cx="5708650" cy="364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15" name="Лист" r:id="rId3" imgW="9315551" imgH="5943482" progId="Excel.Sheet.8">
                  <p:embed/>
                </p:oleObj>
              </mc:Choice>
              <mc:Fallback>
                <p:oleObj name="Лист" r:id="rId3" imgW="9315551" imgH="5943482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8" y="2212975"/>
                        <a:ext cx="5708650" cy="364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761288" cy="792163"/>
          </a:xfrm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just" eaLnBrk="1" hangingPunct="1"/>
            <a:r>
              <a:rPr lang="ru-RU" sz="2800" dirty="0" smtClean="0">
                <a:solidFill>
                  <a:schemeClr val="accent1"/>
                </a:solidFill>
              </a:rPr>
              <a:t>Структура муниципальных программ </a:t>
            </a:r>
            <a:r>
              <a:rPr lang="ru-RU" sz="2800" dirty="0" err="1" smtClean="0">
                <a:solidFill>
                  <a:schemeClr val="accent1"/>
                </a:solidFill>
              </a:rPr>
              <a:t>Камышевского</a:t>
            </a:r>
            <a:r>
              <a:rPr lang="ru-RU" sz="2800" dirty="0" smtClean="0">
                <a:solidFill>
                  <a:schemeClr val="accent1"/>
                </a:solidFill>
              </a:rPr>
              <a:t> сельского поселения на 2022 год</a:t>
            </a:r>
          </a:p>
        </p:txBody>
      </p:sp>
      <p:graphicFrame>
        <p:nvGraphicFramePr>
          <p:cNvPr id="60481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915791"/>
              </p:ext>
            </p:extLst>
          </p:nvPr>
        </p:nvGraphicFramePr>
        <p:xfrm>
          <a:off x="539554" y="1628800"/>
          <a:ext cx="8577825" cy="5173353"/>
        </p:xfrm>
        <a:graphic>
          <a:graphicData uri="http://schemas.openxmlformats.org/drawingml/2006/table">
            <a:tbl>
              <a:tblPr/>
              <a:tblGrid>
                <a:gridCol w="6586468"/>
                <a:gridCol w="1054360"/>
                <a:gridCol w="936997"/>
              </a:tblGrid>
              <a:tr h="6854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Камышевского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тыс.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07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общественного порядка и противодействие преступности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9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Защита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населения и территории от чрезвычайных ситуаций, обеспечение пожарной безопасности  и безопасности людей на водных объектах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9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и туризма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1466,9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9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 и рациональное природопользование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9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Развитие транспортной системы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8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Эффективное управление муниципальными финансами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4638,4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4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качественными жилищно-коммунальными услугами населения и благоустройства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806,3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6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9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Формирование современной городской среды на территории </a:t>
                      </a:r>
                      <a:r>
                        <a:rPr kumimoji="0" lang="ru-RU" sz="129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Камышевского</a:t>
                      </a:r>
                      <a:r>
                        <a:rPr kumimoji="0" lang="ru-RU" sz="129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сельского поселения на 2018-2022 годы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6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7418,0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65377043"/>
              </p:ext>
            </p:extLst>
          </p:nvPr>
        </p:nvGraphicFramePr>
        <p:xfrm>
          <a:off x="2771800" y="785794"/>
          <a:ext cx="601504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Выноска со стрелкой вправо 3"/>
          <p:cNvSpPr/>
          <p:nvPr/>
        </p:nvSpPr>
        <p:spPr>
          <a:xfrm>
            <a:off x="300933" y="928670"/>
            <a:ext cx="3000396" cy="5500726"/>
          </a:xfrm>
          <a:prstGeom prst="right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 муниципальных программ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525" y="296797"/>
            <a:ext cx="8305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Расходы бюджета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Камышевского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сельского поселения, формируемые в рамках муниципальных программ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Камышевского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сельского поселения Орловского района и непрограммные расходы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03237" y="1944000"/>
            <a:ext cx="2520950" cy="244792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7418,0 </a:t>
            </a:r>
            <a:r>
              <a:rPr lang="ru-RU" dirty="0"/>
              <a:t>тыс.рублей</a:t>
            </a:r>
          </a:p>
        </p:txBody>
      </p:sp>
      <p:sp>
        <p:nvSpPr>
          <p:cNvPr id="4" name="Овал 3"/>
          <p:cNvSpPr/>
          <p:nvPr/>
        </p:nvSpPr>
        <p:spPr>
          <a:xfrm>
            <a:off x="3635375" y="1844675"/>
            <a:ext cx="2520950" cy="244792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6513,2 </a:t>
            </a:r>
            <a:r>
              <a:rPr lang="ru-RU" dirty="0"/>
              <a:t>тыс.рублей</a:t>
            </a:r>
          </a:p>
        </p:txBody>
      </p:sp>
      <p:sp>
        <p:nvSpPr>
          <p:cNvPr id="5" name="Овал 4"/>
          <p:cNvSpPr/>
          <p:nvPr/>
        </p:nvSpPr>
        <p:spPr>
          <a:xfrm>
            <a:off x="6516688" y="1844675"/>
            <a:ext cx="2376487" cy="244792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6244,5 </a:t>
            </a:r>
            <a:r>
              <a:rPr lang="ru-RU" dirty="0"/>
              <a:t>тыс.рублей</a:t>
            </a:r>
          </a:p>
        </p:txBody>
      </p:sp>
      <p:sp>
        <p:nvSpPr>
          <p:cNvPr id="7" name="Овал 6"/>
          <p:cNvSpPr/>
          <p:nvPr/>
        </p:nvSpPr>
        <p:spPr>
          <a:xfrm>
            <a:off x="1835150" y="3716338"/>
            <a:ext cx="1512888" cy="86518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/>
              <a:t>168,3 </a:t>
            </a:r>
            <a:r>
              <a:rPr lang="ru-RU" sz="1600" dirty="0" err="1"/>
              <a:t>тыс.руб</a:t>
            </a:r>
            <a:r>
              <a:rPr lang="en-US" sz="1600" dirty="0"/>
              <a:t>.</a:t>
            </a:r>
            <a:endParaRPr lang="ru-RU" sz="1600" dirty="0"/>
          </a:p>
        </p:txBody>
      </p:sp>
      <p:sp>
        <p:nvSpPr>
          <p:cNvPr id="8" name="Овал 7"/>
          <p:cNvSpPr/>
          <p:nvPr/>
        </p:nvSpPr>
        <p:spPr>
          <a:xfrm>
            <a:off x="4956413" y="3960125"/>
            <a:ext cx="1584325" cy="863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/>
              <a:t>266,1тыс</a:t>
            </a:r>
            <a:r>
              <a:rPr lang="ru-RU" sz="1600" dirty="0" smtClean="0"/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 smtClean="0"/>
              <a:t>руб</a:t>
            </a:r>
            <a:r>
              <a:rPr lang="en-US" sz="1600" dirty="0"/>
              <a:t>.</a:t>
            </a:r>
            <a:endParaRPr lang="ru-RU" sz="1600" dirty="0"/>
          </a:p>
        </p:txBody>
      </p:sp>
      <p:sp>
        <p:nvSpPr>
          <p:cNvPr id="9" name="Овал 8"/>
          <p:cNvSpPr/>
          <p:nvPr/>
        </p:nvSpPr>
        <p:spPr>
          <a:xfrm>
            <a:off x="7596188" y="3789363"/>
            <a:ext cx="1439862" cy="79216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/>
              <a:t>307,8</a:t>
            </a:r>
            <a:endParaRPr lang="ru-RU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/>
              <a:t>тыс.руб</a:t>
            </a:r>
            <a:r>
              <a:rPr lang="en-US" sz="1600" dirty="0"/>
              <a:t>.</a:t>
            </a:r>
            <a:endParaRPr lang="ru-RU" sz="1600" dirty="0"/>
          </a:p>
        </p:txBody>
      </p:sp>
      <p:sp>
        <p:nvSpPr>
          <p:cNvPr id="10" name="Овал 9"/>
          <p:cNvSpPr/>
          <p:nvPr/>
        </p:nvSpPr>
        <p:spPr>
          <a:xfrm>
            <a:off x="395288" y="5035837"/>
            <a:ext cx="504825" cy="431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03237" y="6050807"/>
            <a:ext cx="431800" cy="431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3963" name="TextBox 11"/>
          <p:cNvSpPr txBox="1">
            <a:spLocks noChangeArrowheads="1"/>
          </p:cNvSpPr>
          <p:nvPr/>
        </p:nvSpPr>
        <p:spPr bwMode="auto">
          <a:xfrm>
            <a:off x="1403350" y="1507599"/>
            <a:ext cx="72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b="1" dirty="0" smtClean="0">
                <a:latin typeface="Calibri" pitchFamily="34" charset="0"/>
              </a:rPr>
              <a:t>20</a:t>
            </a:r>
            <a:r>
              <a:rPr lang="ru-RU" altLang="ru-RU" b="1" dirty="0" smtClean="0">
                <a:latin typeface="Calibri" pitchFamily="34" charset="0"/>
              </a:rPr>
              <a:t>22</a:t>
            </a:r>
            <a:endParaRPr lang="ru-RU" altLang="ru-RU" b="1" dirty="0">
              <a:latin typeface="Calibri" pitchFamily="34" charset="0"/>
            </a:endParaRPr>
          </a:p>
        </p:txBody>
      </p:sp>
      <p:sp>
        <p:nvSpPr>
          <p:cNvPr id="253964" name="TextBox 12"/>
          <p:cNvSpPr txBox="1">
            <a:spLocks noChangeArrowheads="1"/>
          </p:cNvSpPr>
          <p:nvPr/>
        </p:nvSpPr>
        <p:spPr bwMode="auto">
          <a:xfrm>
            <a:off x="4500562" y="1516938"/>
            <a:ext cx="719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b="1" dirty="0" smtClean="0">
                <a:latin typeface="Calibri" pitchFamily="34" charset="0"/>
              </a:rPr>
              <a:t>20</a:t>
            </a:r>
            <a:r>
              <a:rPr lang="ru-RU" altLang="ru-RU" b="1" dirty="0" smtClean="0">
                <a:latin typeface="Calibri" pitchFamily="34" charset="0"/>
              </a:rPr>
              <a:t>23</a:t>
            </a:r>
            <a:endParaRPr lang="ru-RU" altLang="ru-RU" b="1" dirty="0">
              <a:latin typeface="Calibri" pitchFamily="34" charset="0"/>
            </a:endParaRPr>
          </a:p>
        </p:txBody>
      </p:sp>
      <p:sp>
        <p:nvSpPr>
          <p:cNvPr id="253965" name="TextBox 13"/>
          <p:cNvSpPr txBox="1">
            <a:spLocks noChangeArrowheads="1"/>
          </p:cNvSpPr>
          <p:nvPr/>
        </p:nvSpPr>
        <p:spPr bwMode="auto">
          <a:xfrm>
            <a:off x="7290625" y="1516938"/>
            <a:ext cx="719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b="1" dirty="0" smtClean="0">
                <a:latin typeface="Calibri" pitchFamily="34" charset="0"/>
              </a:rPr>
              <a:t>20</a:t>
            </a:r>
            <a:r>
              <a:rPr lang="ru-RU" altLang="ru-RU" b="1" dirty="0" smtClean="0">
                <a:latin typeface="Calibri" pitchFamily="34" charset="0"/>
              </a:rPr>
              <a:t>24</a:t>
            </a:r>
            <a:endParaRPr lang="ru-RU" altLang="ru-RU" b="1" dirty="0">
              <a:latin typeface="Calibri" pitchFamily="34" charset="0"/>
            </a:endParaRPr>
          </a:p>
        </p:txBody>
      </p:sp>
      <p:sp>
        <p:nvSpPr>
          <p:cNvPr id="253966" name="TextBox 16"/>
          <p:cNvSpPr txBox="1">
            <a:spLocks noChangeArrowheads="1"/>
          </p:cNvSpPr>
          <p:nvPr/>
        </p:nvSpPr>
        <p:spPr bwMode="auto">
          <a:xfrm>
            <a:off x="1403350" y="6094012"/>
            <a:ext cx="7777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dirty="0" smtClean="0">
                <a:latin typeface="Calibri" pitchFamily="34" charset="0"/>
              </a:rPr>
              <a:t>Непрограммные расходы бюджета </a:t>
            </a:r>
            <a:r>
              <a:rPr lang="ru-RU" altLang="ru-RU" dirty="0" err="1" smtClean="0">
                <a:latin typeface="Calibri" pitchFamily="34" charset="0"/>
              </a:rPr>
              <a:t>Камышевского</a:t>
            </a:r>
            <a:r>
              <a:rPr lang="ru-RU" altLang="ru-RU" dirty="0" smtClean="0">
                <a:latin typeface="Calibri" pitchFamily="34" charset="0"/>
              </a:rPr>
              <a:t> сельского поселения </a:t>
            </a:r>
            <a:endParaRPr lang="ru-RU" altLang="ru-RU" dirty="0">
              <a:latin typeface="Calibri" pitchFamily="34" charset="0"/>
            </a:endParaRPr>
          </a:p>
        </p:txBody>
      </p:sp>
      <p:sp>
        <p:nvSpPr>
          <p:cNvPr id="253967" name="TextBox 17"/>
          <p:cNvSpPr txBox="1">
            <a:spLocks noChangeArrowheads="1"/>
          </p:cNvSpPr>
          <p:nvPr/>
        </p:nvSpPr>
        <p:spPr bwMode="auto">
          <a:xfrm>
            <a:off x="1290203" y="4850478"/>
            <a:ext cx="73810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dirty="0" smtClean="0">
                <a:latin typeface="Calibri" pitchFamily="34" charset="0"/>
              </a:rPr>
              <a:t>- </a:t>
            </a:r>
            <a:r>
              <a:rPr lang="ru-RU" altLang="ru-RU" dirty="0" smtClean="0">
                <a:latin typeface="Calibri" pitchFamily="34" charset="0"/>
              </a:rPr>
              <a:t>расходы </a:t>
            </a:r>
            <a:r>
              <a:rPr lang="ru-RU" altLang="ru-RU" dirty="0">
                <a:latin typeface="Calibri" pitchFamily="34" charset="0"/>
              </a:rPr>
              <a:t>бюджета </a:t>
            </a:r>
            <a:r>
              <a:rPr lang="ru-RU" altLang="ru-RU" dirty="0" err="1" smtClean="0">
                <a:latin typeface="Calibri" pitchFamily="34" charset="0"/>
              </a:rPr>
              <a:t>Камышевского</a:t>
            </a:r>
            <a:r>
              <a:rPr lang="ru-RU" altLang="ru-RU" dirty="0" smtClean="0">
                <a:latin typeface="Calibri" pitchFamily="34" charset="0"/>
              </a:rPr>
              <a:t> сельского поселения Орловского </a:t>
            </a:r>
            <a:r>
              <a:rPr lang="ru-RU" altLang="ru-RU" dirty="0">
                <a:latin typeface="Calibri" pitchFamily="34" charset="0"/>
              </a:rPr>
              <a:t>района, формируемые в рамках муниципальных программ </a:t>
            </a:r>
            <a:r>
              <a:rPr lang="ru-RU" altLang="ru-RU" dirty="0" err="1" smtClean="0">
                <a:latin typeface="Calibri" pitchFamily="34" charset="0"/>
              </a:rPr>
              <a:t>Камышевского</a:t>
            </a:r>
            <a:r>
              <a:rPr lang="ru-RU" altLang="ru-RU" dirty="0" smtClean="0">
                <a:latin typeface="Calibri" pitchFamily="34" charset="0"/>
              </a:rPr>
              <a:t> сельского поселения</a:t>
            </a:r>
          </a:p>
          <a:p>
            <a:endParaRPr lang="ru-RU" altLang="ru-RU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35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6995120" cy="125963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220B6B"/>
                </a:solidFill>
                <a:latin typeface="Times New Roman" pitchFamily="18" charset="0"/>
                <a:cs typeface="Times New Roman" pitchFamily="18" charset="0"/>
              </a:rPr>
              <a:t>Расходы по муниципальной программе «Эффективное управление муниципальными финансами»</a:t>
            </a:r>
            <a:endParaRPr lang="ru-RU" sz="2800" b="1" dirty="0">
              <a:solidFill>
                <a:srgbClr val="220B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00340468"/>
              </p:ext>
            </p:extLst>
          </p:nvPr>
        </p:nvGraphicFramePr>
        <p:xfrm>
          <a:off x="1115616" y="1628800"/>
          <a:ext cx="756084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628238"/>
              </p:ext>
            </p:extLst>
          </p:nvPr>
        </p:nvGraphicFramePr>
        <p:xfrm>
          <a:off x="7524328" y="1556792"/>
          <a:ext cx="969640" cy="222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9640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тыс</a:t>
                      </a:r>
                      <a:r>
                        <a:rPr lang="ru-RU" sz="1400" u="none" strike="noStrike" dirty="0" smtClean="0">
                          <a:effectLst/>
                        </a:rPr>
                        <a:t>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25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2699792" y="692696"/>
            <a:ext cx="5987008" cy="115439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C00000"/>
                </a:solidFill>
              </a:rPr>
              <a:t>Расходы по муниципальной программе «Развитие культуры и туризма»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en-US" sz="1600" dirty="0" smtClean="0"/>
              <a:t>							</a:t>
            </a:r>
            <a:r>
              <a:rPr lang="ru-RU" sz="1600" b="1" dirty="0" smtClean="0">
                <a:solidFill>
                  <a:srgbClr val="002060"/>
                </a:solidFill>
              </a:rPr>
              <a:t>(тыс. рублей)</a:t>
            </a:r>
            <a:endParaRPr lang="ru-RU" sz="16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2969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695422"/>
              </p:ext>
            </p:extLst>
          </p:nvPr>
        </p:nvGraphicFramePr>
        <p:xfrm>
          <a:off x="841375" y="1903413"/>
          <a:ext cx="7575550" cy="446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6" name="Лист" r:id="rId3" imgW="7772400" imgH="4581490" progId="Excel.Sheet.8">
                  <p:embed/>
                </p:oleObj>
              </mc:Choice>
              <mc:Fallback>
                <p:oleObj name="Лист" r:id="rId3" imgW="7772400" imgH="458149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1903413"/>
                        <a:ext cx="7575550" cy="4465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94" descr="http://i47.fastpic.ru/big/2013/0701/36/5f204b4edd31238755274109517be3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66263"/>
            <a:ext cx="2322790" cy="154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256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благоустройство территории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Камышевского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сельского  поселения на 2022 год составляют 902,2 тыс. рублей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3462731"/>
            <a:ext cx="4608512" cy="8686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Содержание и обслуживание уличного освещения – 766,4 тыс. руб.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79912" y="5157192"/>
            <a:ext cx="4804184" cy="122413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Организация общественных работ по Центру занятости населения – 27,4 тыс. руб.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39952" y="1347031"/>
            <a:ext cx="4788644" cy="123011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Содержание общественной территории –108,4 тыс. руб.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599" y="2780928"/>
            <a:ext cx="3351645" cy="22322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0" y="4474864"/>
            <a:ext cx="2829984" cy="2122488"/>
          </a:xfrm>
          <a:prstGeom prst="rect">
            <a:avLst/>
          </a:prstGeom>
        </p:spPr>
      </p:pic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57" y="1196752"/>
            <a:ext cx="3514655" cy="187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14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 descr="C:\Users\User\Documents\ИСХОДЯЩАЯ АПРЫШКИНА\IMG-20200602-WA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565" y="-4481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272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5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00198"/>
          </a:xfr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Особенности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</a:rPr>
              <a:t>составления проекта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Решения О бюджете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Камышевского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сельского поселения Орловского района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</a:rPr>
              <a:t>на 2022 год и на плановый период 2023 и 2024 годов</a:t>
            </a:r>
            <a:endParaRPr lang="ru-RU" sz="2200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3971" name="Oval 5"/>
          <p:cNvSpPr>
            <a:spLocks noChangeArrowheads="1"/>
          </p:cNvSpPr>
          <p:nvPr/>
        </p:nvSpPr>
        <p:spPr bwMode="auto">
          <a:xfrm>
            <a:off x="357158" y="2143116"/>
            <a:ext cx="8358246" cy="142876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Сохранен достигнутый </a:t>
            </a:r>
            <a:r>
              <a:rPr lang="ru-RU" dirty="0">
                <a:solidFill>
                  <a:prstClr val="black"/>
                </a:solidFill>
              </a:rPr>
              <a:t>уровень оплаты труда работников, установленный </a:t>
            </a:r>
            <a:endParaRPr lang="ru-RU" dirty="0" smtClean="0">
              <a:solidFill>
                <a:prstClr val="black"/>
              </a:solidFill>
            </a:endParaRPr>
          </a:p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Указами Президента  </a:t>
            </a:r>
            <a:r>
              <a:rPr lang="ru-RU" dirty="0">
                <a:solidFill>
                  <a:prstClr val="black"/>
                </a:solidFill>
              </a:rPr>
              <a:t>РФ.  Учтены расходы </a:t>
            </a:r>
            <a:r>
              <a:rPr lang="ru-RU" dirty="0" smtClean="0">
                <a:solidFill>
                  <a:prstClr val="black"/>
                </a:solidFill>
              </a:rPr>
              <a:t>на  </a:t>
            </a:r>
            <a:r>
              <a:rPr lang="ru-RU" dirty="0">
                <a:solidFill>
                  <a:prstClr val="black"/>
                </a:solidFill>
              </a:rPr>
              <a:t>МРОТ.  </a:t>
            </a:r>
          </a:p>
        </p:txBody>
      </p:sp>
      <p:sp>
        <p:nvSpPr>
          <p:cNvPr id="83972" name="Oval 5"/>
          <p:cNvSpPr>
            <a:spLocks noChangeArrowheads="1"/>
          </p:cNvSpPr>
          <p:nvPr/>
        </p:nvSpPr>
        <p:spPr bwMode="auto">
          <a:xfrm flipV="1">
            <a:off x="428596" y="3714752"/>
            <a:ext cx="8286808" cy="135732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Предусматривается увеличение МРОТ с 1 января 2022 года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и установление  его в сумме 13617 рублей  в месяц.</a:t>
            </a:r>
          </a:p>
        </p:txBody>
      </p:sp>
      <p:sp>
        <p:nvSpPr>
          <p:cNvPr id="83973" name="Oval 5"/>
          <p:cNvSpPr>
            <a:spLocks noChangeArrowheads="1"/>
          </p:cNvSpPr>
          <p:nvPr/>
        </p:nvSpPr>
        <p:spPr bwMode="auto">
          <a:xfrm flipV="1">
            <a:off x="411942" y="5072074"/>
            <a:ext cx="8320115" cy="121444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Экономное расходование средств на содержание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аппарата управления органов местного самоуправления.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071678"/>
            <a:ext cx="75009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Предложенный	 на рассмотрение Собранию депутатов </a:t>
            </a:r>
            <a:r>
              <a:rPr lang="ru-RU" dirty="0" err="1" smtClean="0"/>
              <a:t>Камышевского</a:t>
            </a:r>
            <a:r>
              <a:rPr lang="ru-RU" dirty="0" smtClean="0"/>
              <a:t> сельского поселения проект бюджета </a:t>
            </a:r>
            <a:r>
              <a:rPr lang="ru-RU" dirty="0" err="1" smtClean="0"/>
              <a:t>Камышевского</a:t>
            </a:r>
            <a:r>
              <a:rPr lang="ru-RU" dirty="0" smtClean="0"/>
              <a:t> сельского поселения Орловского района на 2022 год и на плановый период 2023 и 2024 годов создаст дополнительные условия для выполнения поставленных Президентом России, Губернатором области, Главой Администрации </a:t>
            </a:r>
            <a:r>
              <a:rPr lang="ru-RU" dirty="0" err="1" smtClean="0"/>
              <a:t>Камышевского</a:t>
            </a:r>
            <a:r>
              <a:rPr lang="ru-RU" dirty="0" smtClean="0"/>
              <a:t> сельского поселения  приоритетных задач.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405" y="619452"/>
            <a:ext cx="8496944" cy="59093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FF"/>
                </a:solidFill>
              </a:rPr>
              <a:t>Контактная </a:t>
            </a:r>
            <a:r>
              <a:rPr lang="ru-RU" sz="3600" b="1" dirty="0" smtClean="0">
                <a:solidFill>
                  <a:srgbClr val="0000FF"/>
                </a:solidFill>
              </a:rPr>
              <a:t>информация:</a:t>
            </a:r>
            <a:endParaRPr lang="en-US" sz="3600" b="1" dirty="0" smtClean="0">
              <a:solidFill>
                <a:srgbClr val="0000FF"/>
              </a:solidFill>
            </a:endParaRPr>
          </a:p>
          <a:p>
            <a:pPr algn="ctr"/>
            <a:endParaRPr lang="ru-RU" b="1" dirty="0">
              <a:solidFill>
                <a:srgbClr val="0000FF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Администрация </a:t>
            </a:r>
            <a:r>
              <a:rPr lang="ru-RU" sz="2400" b="1" dirty="0" err="1" smtClean="0">
                <a:solidFill>
                  <a:srgbClr val="0000FF"/>
                </a:solidFill>
              </a:rPr>
              <a:t>Камышевского</a:t>
            </a:r>
            <a:r>
              <a:rPr lang="ru-RU" sz="2400" b="1" dirty="0" smtClean="0">
                <a:solidFill>
                  <a:srgbClr val="0000FF"/>
                </a:solidFill>
              </a:rPr>
              <a:t> сельского поселения Орловского района Ростовской области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ru-RU" sz="2400" b="1" dirty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0000FF"/>
                </a:solidFill>
              </a:rPr>
              <a:t>347525, х. Камышевка, ул. Школьная, 63</a:t>
            </a:r>
            <a:endParaRPr lang="en-US" b="1" dirty="0" smtClean="0">
              <a:solidFill>
                <a:srgbClr val="0000FF"/>
              </a:solidFill>
            </a:endParaRPr>
          </a:p>
          <a:p>
            <a:endParaRPr lang="ru-RU" b="1" dirty="0" smtClean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0000FF"/>
                </a:solidFill>
              </a:rPr>
              <a:t>Руководитель</a:t>
            </a:r>
            <a:r>
              <a:rPr lang="ru-RU" b="1" dirty="0">
                <a:solidFill>
                  <a:srgbClr val="0000FF"/>
                </a:solidFill>
              </a:rPr>
              <a:t>: </a:t>
            </a:r>
            <a:r>
              <a:rPr lang="ru-RU" b="1" dirty="0" smtClean="0">
                <a:solidFill>
                  <a:srgbClr val="0000FF"/>
                </a:solidFill>
              </a:rPr>
              <a:t>Глава Администрации </a:t>
            </a:r>
            <a:r>
              <a:rPr lang="ru-RU" b="1" dirty="0" err="1" smtClean="0">
                <a:solidFill>
                  <a:srgbClr val="0000FF"/>
                </a:solidFill>
              </a:rPr>
              <a:t>Камышевского</a:t>
            </a:r>
            <a:r>
              <a:rPr lang="ru-RU" b="1" dirty="0" smtClean="0">
                <a:solidFill>
                  <a:srgbClr val="0000FF"/>
                </a:solidFill>
              </a:rPr>
              <a:t> сельского поселения </a:t>
            </a:r>
            <a:r>
              <a:rPr lang="en-US" b="1" dirty="0" smtClean="0">
                <a:solidFill>
                  <a:srgbClr val="0000FF"/>
                </a:solidFill>
              </a:rPr>
              <a:t>–</a:t>
            </a:r>
            <a:r>
              <a:rPr lang="ru-RU" b="1" dirty="0" smtClean="0">
                <a:solidFill>
                  <a:srgbClr val="0000FF"/>
                </a:solidFill>
              </a:rPr>
              <a:t> КАНАТОВА ВАЛЕНТИНА ЕГОРОВНА</a:t>
            </a:r>
            <a:endParaRPr lang="en-US" b="1" dirty="0" smtClean="0">
              <a:solidFill>
                <a:srgbClr val="0000FF"/>
              </a:solidFill>
            </a:endParaRPr>
          </a:p>
          <a:p>
            <a:endParaRPr lang="ru-RU" dirty="0">
              <a:solidFill>
                <a:srgbClr val="0000FF"/>
              </a:solidFill>
            </a:endParaRPr>
          </a:p>
          <a:p>
            <a:endParaRPr lang="ru-RU" b="1" dirty="0" smtClean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0000FF"/>
                </a:solidFill>
              </a:rPr>
              <a:t>Тел</a:t>
            </a:r>
            <a:r>
              <a:rPr lang="ru-RU" b="1" dirty="0">
                <a:solidFill>
                  <a:srgbClr val="0000FF"/>
                </a:solidFill>
              </a:rPr>
              <a:t>. : </a:t>
            </a:r>
            <a:r>
              <a:rPr lang="ru-RU" b="1" dirty="0" smtClean="0">
                <a:solidFill>
                  <a:srgbClr val="0000FF"/>
                </a:solidFill>
              </a:rPr>
              <a:t>8(86375) 43-5-24,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           8(86375)</a:t>
            </a:r>
            <a:r>
              <a:rPr lang="ru-RU" b="1" dirty="0" smtClean="0">
                <a:solidFill>
                  <a:srgbClr val="0000FF"/>
                </a:solidFill>
              </a:rPr>
              <a:t> 43-5-71</a:t>
            </a:r>
            <a:r>
              <a:rPr lang="en-US" b="1" dirty="0" smtClean="0">
                <a:solidFill>
                  <a:srgbClr val="0000FF"/>
                </a:solidFill>
              </a:rPr>
              <a:t>,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.</a:t>
            </a:r>
            <a:endParaRPr lang="ru-RU" b="1" dirty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0000FF"/>
                </a:solidFill>
              </a:rPr>
              <a:t>E-</a:t>
            </a:r>
            <a:r>
              <a:rPr lang="ru-RU" b="1" dirty="0" err="1" smtClean="0">
                <a:solidFill>
                  <a:srgbClr val="0000FF"/>
                </a:solidFill>
              </a:rPr>
              <a:t>mail</a:t>
            </a:r>
            <a:r>
              <a:rPr lang="ru-RU" b="1" dirty="0">
                <a:solidFill>
                  <a:srgbClr val="0000FF"/>
                </a:solidFill>
              </a:rPr>
              <a:t>: </a:t>
            </a:r>
            <a:r>
              <a:rPr lang="en-US" b="1" dirty="0" smtClean="0">
                <a:solidFill>
                  <a:srgbClr val="0000FF"/>
                </a:solidFill>
                <a:hlinkClick r:id="rId2"/>
              </a:rPr>
              <a:t>sp2930</a:t>
            </a:r>
            <a:r>
              <a:rPr lang="ru-RU" b="1" dirty="0" smtClean="0">
                <a:solidFill>
                  <a:srgbClr val="0000FF"/>
                </a:solidFill>
                <a:hlinkClick r:id="rId2"/>
              </a:rPr>
              <a:t>8@don</a:t>
            </a:r>
            <a:r>
              <a:rPr lang="en-US" b="1" dirty="0" err="1" smtClean="0">
                <a:solidFill>
                  <a:srgbClr val="0000FF"/>
                </a:solidFill>
                <a:hlinkClick r:id="rId2"/>
              </a:rPr>
              <a:t>pac</a:t>
            </a:r>
            <a:r>
              <a:rPr lang="ru-RU" b="1" dirty="0" smtClean="0">
                <a:solidFill>
                  <a:srgbClr val="0000FF"/>
                </a:solidFill>
                <a:hlinkClick r:id="rId2"/>
              </a:rPr>
              <a:t>.</a:t>
            </a:r>
            <a:r>
              <a:rPr lang="ru-RU" b="1" dirty="0" err="1" smtClean="0">
                <a:solidFill>
                  <a:srgbClr val="0000FF"/>
                </a:solidFill>
                <a:hlinkClick r:id="rId2"/>
              </a:rPr>
              <a:t>ru</a:t>
            </a:r>
            <a:endParaRPr lang="en-US" b="1" dirty="0" smtClean="0">
              <a:solidFill>
                <a:srgbClr val="0000FF"/>
              </a:solidFill>
            </a:endParaRPr>
          </a:p>
          <a:p>
            <a:endParaRPr lang="ru-RU" dirty="0">
              <a:solidFill>
                <a:srgbClr val="0000FF"/>
              </a:solidFill>
            </a:endParaRPr>
          </a:p>
          <a:p>
            <a:pPr algn="ctr"/>
            <a:r>
              <a:rPr lang="ru-RU" b="1" dirty="0">
                <a:solidFill>
                  <a:srgbClr val="0000FF"/>
                </a:solidFill>
              </a:rPr>
              <a:t>График (режим) работы:</a:t>
            </a:r>
          </a:p>
          <a:p>
            <a:pPr algn="ctr"/>
            <a:r>
              <a:rPr lang="ru-RU" b="1" dirty="0">
                <a:solidFill>
                  <a:srgbClr val="0000FF"/>
                </a:solidFill>
              </a:rPr>
              <a:t>понедельник </a:t>
            </a:r>
            <a:r>
              <a:rPr lang="ru-RU" b="1" dirty="0" smtClean="0">
                <a:solidFill>
                  <a:srgbClr val="0000FF"/>
                </a:solidFill>
              </a:rPr>
              <a:t>–пятница </a:t>
            </a:r>
            <a:r>
              <a:rPr lang="ru-RU" b="1" dirty="0">
                <a:solidFill>
                  <a:srgbClr val="0000FF"/>
                </a:solidFill>
              </a:rPr>
              <a:t>– </a:t>
            </a:r>
            <a:r>
              <a:rPr lang="en-US" b="1" dirty="0" smtClean="0">
                <a:solidFill>
                  <a:srgbClr val="0000FF"/>
                </a:solidFill>
              </a:rPr>
              <a:t>8</a:t>
            </a:r>
            <a:r>
              <a:rPr lang="ru-RU" b="1" dirty="0" smtClean="0">
                <a:solidFill>
                  <a:srgbClr val="0000FF"/>
                </a:solidFill>
              </a:rPr>
              <a:t>.00 </a:t>
            </a:r>
            <a:r>
              <a:rPr lang="ru-RU" b="1" dirty="0">
                <a:solidFill>
                  <a:srgbClr val="0000FF"/>
                </a:solidFill>
              </a:rPr>
              <a:t>– </a:t>
            </a:r>
            <a:r>
              <a:rPr lang="ru-RU" b="1" dirty="0" smtClean="0">
                <a:solidFill>
                  <a:srgbClr val="0000FF"/>
                </a:solidFill>
              </a:rPr>
              <a:t>16.</a:t>
            </a:r>
            <a:r>
              <a:rPr lang="en-US" b="1" dirty="0" smtClean="0">
                <a:solidFill>
                  <a:srgbClr val="0000FF"/>
                </a:solidFill>
              </a:rPr>
              <a:t>00</a:t>
            </a:r>
            <a:r>
              <a:rPr lang="ru-RU" b="1" dirty="0" smtClean="0">
                <a:solidFill>
                  <a:srgbClr val="0000FF"/>
                </a:solidFill>
              </a:rPr>
              <a:t>;</a:t>
            </a:r>
            <a:endParaRPr lang="ru-RU" b="1" dirty="0">
              <a:solidFill>
                <a:srgbClr val="0000FF"/>
              </a:solidFill>
            </a:endParaRP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перерыв </a:t>
            </a:r>
            <a:r>
              <a:rPr lang="ru-RU" b="1" dirty="0">
                <a:solidFill>
                  <a:srgbClr val="0000FF"/>
                </a:solidFill>
              </a:rPr>
              <a:t>– </a:t>
            </a:r>
            <a:r>
              <a:rPr lang="ru-RU" b="1" dirty="0" smtClean="0">
                <a:solidFill>
                  <a:srgbClr val="0000FF"/>
                </a:solidFill>
              </a:rPr>
              <a:t>1</a:t>
            </a:r>
            <a:r>
              <a:rPr lang="en-US" b="1" dirty="0" smtClean="0">
                <a:solidFill>
                  <a:srgbClr val="0000FF"/>
                </a:solidFill>
              </a:rPr>
              <a:t>2</a:t>
            </a:r>
            <a:r>
              <a:rPr lang="ru-RU" b="1" dirty="0" smtClean="0">
                <a:solidFill>
                  <a:srgbClr val="0000FF"/>
                </a:solidFill>
              </a:rPr>
              <a:t>.00 </a:t>
            </a:r>
            <a:r>
              <a:rPr lang="ru-RU" b="1" dirty="0">
                <a:solidFill>
                  <a:srgbClr val="0000FF"/>
                </a:solidFill>
              </a:rPr>
              <a:t>– </a:t>
            </a:r>
            <a:r>
              <a:rPr lang="ru-RU" b="1" dirty="0" smtClean="0">
                <a:solidFill>
                  <a:srgbClr val="0000FF"/>
                </a:solidFill>
              </a:rPr>
              <a:t>1</a:t>
            </a:r>
            <a:r>
              <a:rPr lang="en-US" b="1" dirty="0">
                <a:solidFill>
                  <a:srgbClr val="0000FF"/>
                </a:solidFill>
              </a:rPr>
              <a:t>3</a:t>
            </a:r>
            <a:r>
              <a:rPr lang="ru-RU" b="1" dirty="0" smtClean="0">
                <a:solidFill>
                  <a:srgbClr val="0000FF"/>
                </a:solidFill>
              </a:rPr>
              <a:t>.</a:t>
            </a:r>
            <a:r>
              <a:rPr lang="en-US" b="1" dirty="0" smtClean="0">
                <a:solidFill>
                  <a:srgbClr val="0000FF"/>
                </a:solidFill>
              </a:rPr>
              <a:t>00</a:t>
            </a:r>
            <a:r>
              <a:rPr lang="ru-RU" b="1" dirty="0" smtClean="0">
                <a:solidFill>
                  <a:srgbClr val="0000FF"/>
                </a:solidFill>
              </a:rPr>
              <a:t>.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5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785950"/>
          </a:xfr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Проект бюджета на 2022 год и на плановый период 2023 и 2024 годов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Основные приоритеты бюджетной политики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ru-RU" sz="22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42910" y="4071942"/>
          <a:ext cx="7929618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642910" y="2214554"/>
            <a:ext cx="3714776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Наращивание темпов экономического роста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2" y="2214554"/>
            <a:ext cx="357190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Повышение качества жизни населения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71736" y="3357562"/>
            <a:ext cx="4143404" cy="5715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пути реализации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5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  <a:noFill/>
          <a:effectLst>
            <a:outerShdw blurRad="95000" rotWithShape="0">
              <a:schemeClr val="accent2">
                <a:lumMod val="50000"/>
                <a:alpha val="50000"/>
              </a:schemeClr>
            </a:outerShdw>
            <a:softEdge rad="127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Меры, принимаемые для обеспечения сбалансированности бюджета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Камышевского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сельского поселения Орловского района</a:t>
            </a:r>
            <a:endParaRPr lang="ru-RU" sz="2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33445901"/>
              </p:ext>
            </p:extLst>
          </p:nvPr>
        </p:nvGraphicFramePr>
        <p:xfrm>
          <a:off x="251520" y="1556792"/>
          <a:ext cx="864399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15716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Основные характеристики проекта бюджета </a:t>
            </a:r>
            <a:r>
              <a:rPr lang="ru-RU" sz="2700" b="1" dirty="0" err="1" smtClean="0">
                <a:solidFill>
                  <a:schemeClr val="accent2">
                    <a:lumMod val="75000"/>
                  </a:schemeClr>
                </a:solidFill>
              </a:rPr>
              <a:t>Камышевского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 сельского поселения Орловского района на 2022 год</a:t>
            </a:r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 и плановый период 2023 и 2024 годов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тыс.рублей</a:t>
            </a:r>
            <a:b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876399"/>
              </p:ext>
            </p:extLst>
          </p:nvPr>
        </p:nvGraphicFramePr>
        <p:xfrm>
          <a:off x="214283" y="1643050"/>
          <a:ext cx="8786872" cy="4834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718"/>
                <a:gridCol w="1716764"/>
                <a:gridCol w="1505090"/>
                <a:gridCol w="1684150"/>
                <a:gridCol w="1684150"/>
              </a:tblGrid>
              <a:tr h="128588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Первоначально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принятый бюджет на 2021 год от 28.12.2020 №157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Плановые бюджетные назначения на 2022 год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Плановые бюджетные назначения на 2023 год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Плановые бюджетные назначения на 2024 год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0412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I</a:t>
                      </a:r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.Доходы, всего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8292,3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7201,7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6779,3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6552,3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73780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II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.Расходы, расходы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8412,3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7586,3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6779,3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6552,3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72153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III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.Дефицит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и источники его покрытия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-120,0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-384,6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и по запросу доходы бюдж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14438"/>
            <a:ext cx="8643938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69" name="Rectangle 5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ДОХОДЫ БЮДЖЕТА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</a:rPr>
              <a:t>поступающие в бюджет денежные средства</a:t>
            </a:r>
          </a:p>
        </p:txBody>
      </p:sp>
      <p:sp>
        <p:nvSpPr>
          <p:cNvPr id="24580" name="Oval 5"/>
          <p:cNvSpPr>
            <a:spLocks noChangeArrowheads="1"/>
          </p:cNvSpPr>
          <p:nvPr/>
        </p:nvSpPr>
        <p:spPr bwMode="auto">
          <a:xfrm>
            <a:off x="357188" y="2000250"/>
            <a:ext cx="7929562" cy="10080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mtClean="0">
                <a:solidFill>
                  <a:prstClr val="black"/>
                </a:solidFill>
              </a:rPr>
              <a:t>НАЛОГОВЫЕ ДОХОДЫ</a:t>
            </a:r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 flipV="1">
            <a:off x="428625" y="3286125"/>
            <a:ext cx="7858125" cy="865188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mtClean="0">
                <a:solidFill>
                  <a:prstClr val="black"/>
                </a:solidFill>
              </a:rPr>
              <a:t>НЕНАЛОГОВЫЕ ДОХОДЫ</a:t>
            </a:r>
          </a:p>
        </p:txBody>
      </p:sp>
      <p:sp>
        <p:nvSpPr>
          <p:cNvPr id="24582" name="Oval 5"/>
          <p:cNvSpPr>
            <a:spLocks noChangeArrowheads="1"/>
          </p:cNvSpPr>
          <p:nvPr/>
        </p:nvSpPr>
        <p:spPr bwMode="auto">
          <a:xfrm flipV="1">
            <a:off x="323850" y="4437063"/>
            <a:ext cx="8105775" cy="1081087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mtClean="0">
                <a:solidFill>
                  <a:prstClr val="black"/>
                </a:solidFill>
              </a:rPr>
              <a:t>БЕЗВОЗМЕЗДНЫЕ ПОСТУПЛЕНИЯ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356434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86766" cy="15716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НАЛОГОВЫЕ И НЕНАЛОГОВЫЕ ДОХОДЫ БЮДЖЕТА </a:t>
            </a:r>
            <a:r>
              <a:rPr lang="ru-RU" sz="2800" b="1" dirty="0" smtClean="0">
                <a:solidFill>
                  <a:srgbClr val="0070C0"/>
                </a:solidFill>
              </a:rPr>
              <a:t>КАМЫШЕВСКОГО СЕЛЬСКОГО ПОСЕЛЕНИЯ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ОРЛОВСКОГО РАЙОНА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</a:rPr>
              <a:t>                                                                                                  тыс. рублей</a:t>
            </a:r>
            <a:endParaRPr lang="ru-RU" sz="2000" dirty="0" smtClean="0"/>
          </a:p>
        </p:txBody>
      </p:sp>
      <p:graphicFrame>
        <p:nvGraphicFramePr>
          <p:cNvPr id="130051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201384"/>
              </p:ext>
            </p:extLst>
          </p:nvPr>
        </p:nvGraphicFramePr>
        <p:xfrm>
          <a:off x="1547813" y="1844675"/>
          <a:ext cx="5651500" cy="440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86" name="Лист" r:id="rId3" imgW="7105616" imgH="5534155" progId="Excel.Sheet.8">
                  <p:embed/>
                </p:oleObj>
              </mc:Choice>
              <mc:Fallback>
                <p:oleObj name="Лист" r:id="rId3" imgW="7105616" imgH="5534155" progId="Excel.Shee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844675"/>
                        <a:ext cx="5651500" cy="440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7" name="Rectang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Структура налоговых и неналоговых доходов бюджета</a:t>
            </a:r>
            <a:b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7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Камышевского</a:t>
            </a: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сельского поселения</a:t>
            </a:r>
            <a:b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в 2022  году</a:t>
            </a:r>
            <a:r>
              <a:rPr lang="ru-RU" sz="2000" b="1" dirty="0" smtClean="0">
                <a:latin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600" b="1" dirty="0" smtClean="0"/>
              <a:t>							</a:t>
            </a:r>
            <a:r>
              <a:rPr lang="ru-RU" sz="2000" dirty="0" smtClean="0">
                <a:solidFill>
                  <a:srgbClr val="17375E"/>
                </a:solidFill>
              </a:rPr>
              <a:t>(тыс.рублей)</a:t>
            </a:r>
          </a:p>
        </p:txBody>
      </p:sp>
      <p:graphicFrame>
        <p:nvGraphicFramePr>
          <p:cNvPr id="13107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030461"/>
              </p:ext>
            </p:extLst>
          </p:nvPr>
        </p:nvGraphicFramePr>
        <p:xfrm>
          <a:off x="539750" y="2116138"/>
          <a:ext cx="81026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09" name="Лист" r:id="rId3" imgW="5962751" imgH="3000380" progId="Excel.Sheet.8">
                  <p:embed/>
                </p:oleObj>
              </mc:Choice>
              <mc:Fallback>
                <p:oleObj name="Лист" r:id="rId3" imgW="5962751" imgH="3000380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116138"/>
                        <a:ext cx="8102600" cy="407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хничес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6629</TotalTime>
  <Words>932</Words>
  <Application>Microsoft Office PowerPoint</Application>
  <PresentationFormat>Экран (4:3)</PresentationFormat>
  <Paragraphs>191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Поток</vt:lpstr>
      <vt:lpstr>Тема Office</vt:lpstr>
      <vt:lpstr>1_Тема Office</vt:lpstr>
      <vt:lpstr>2_Тема Office</vt:lpstr>
      <vt:lpstr>4_Тема Office</vt:lpstr>
      <vt:lpstr>3_Тема Office</vt:lpstr>
      <vt:lpstr>5_Тема Office</vt:lpstr>
      <vt:lpstr>1_Поток</vt:lpstr>
      <vt:lpstr>Техническая</vt:lpstr>
      <vt:lpstr>Лист</vt:lpstr>
      <vt:lpstr>Администрация Камышевского сельского поселения</vt:lpstr>
      <vt:lpstr> </vt:lpstr>
      <vt:lpstr>Особенности составления проекта Решения О бюджете Камышевского сельского поселения Орловского района на 2022 год и на плановый период 2023 и 2024 годов</vt:lpstr>
      <vt:lpstr>                                                                                                                 Проект бюджета на 2022 год и на плановый период 2023 и 2024 годов Основные приоритеты бюджетной политики </vt:lpstr>
      <vt:lpstr>Меры, принимаемые для обеспечения сбалансированности бюджета Камышевского сельского поселения Орловского района</vt:lpstr>
      <vt:lpstr>                 Основные характеристики проекта бюджета Камышевского сельского поселения Орловского района на 2022 год  и плановый период 2023 и 2024 годов                                                               тыс.рублей </vt:lpstr>
      <vt:lpstr>ДОХОДЫ БЮДЖЕТА поступающие в бюджет денежные средства</vt:lpstr>
      <vt:lpstr>            НАЛОГОВЫЕ И НЕНАЛОГОВЫЕ ДОХОДЫ БЮДЖЕТА КАМЫШЕВСКОГО СЕЛЬСКОГО ПОСЕЛЕНИЯ ОРЛОВСКОГО РАЙОНА                                                                                                    тыс. рублей</vt:lpstr>
      <vt:lpstr>Структура налоговых и неналоговых доходов бюджета Камышевского сельского поселения  в 2022  году        (тыс.рублей)</vt:lpstr>
      <vt:lpstr>Динамика поступлений земельного налога в бюджет Камышевского сельского поселения                                          Орловского района       (тыс. рублей)</vt:lpstr>
      <vt:lpstr> НЕНАЛОГОВЫЕ ДОХОДЫ Доходы от сдачи в аренду имущества,           находящегося в собственности сельского поселения                    (тыс. рублей)</vt:lpstr>
      <vt:lpstr> НЕНАЛОГОВЫЕ ДОХОДЫ Доходы от сдачи в аренду земельных участков,  находящихся в собственности сельского поселения       (тыс. рублей)</vt:lpstr>
      <vt:lpstr>  НЕНАЛОГОВЫЕ ДОХОДЫ Штрафы, санкции, возмещение ущерба,         поступающие в бюджет сельского поселения                                                                                                        (тыс. рублей)</vt:lpstr>
      <vt:lpstr>   НЕНАЛОГОВЫЕ ДОХОДЫ Доходы, поступающие в порядке возмещения расходов по эксплуатации имущества                     сельского поселения                                                                                                                                (тыс. рублей)</vt:lpstr>
      <vt:lpstr>Крупнейшие налогоплательщики  Камышевского сельского поселения</vt:lpstr>
      <vt:lpstr>Безвозмездные поступления                                                                                                              тыс.рублей</vt:lpstr>
      <vt:lpstr> Иные межбюджетные трансферты, передаваемые бюджету Камышевского сельского поселения из бюджета Орловского района  на осуществление части полномочий по  решению  вопросам местного значения на 2022 - 2024 годы </vt:lpstr>
      <vt:lpstr>Распределение субвенций бюджету  Камышевского сельского поселения Орловского района из Областного бюджета на 2022 год </vt:lpstr>
      <vt:lpstr>ДОТАЦИЯ ИЗ ОБЛАСТНОГО БЮДЖЕТА  на 2022-2024 годы</vt:lpstr>
      <vt:lpstr>Исполнение Указа Президента №597 от 07.05.2012                                                                                             (тыс. рублей)</vt:lpstr>
      <vt:lpstr>Динамика расходов бюджета Камышевского сельского поселения на 2022-2024 годы        (тыс. рублей)</vt:lpstr>
      <vt:lpstr>Расходы бюджета Камышевского сельского поселения в 2022 году                                                7586,3  тыс. рублей</vt:lpstr>
      <vt:lpstr>Структура муниципальных программ Камышевского сельского поселения на 2022 год</vt:lpstr>
      <vt:lpstr>Презентация PowerPoint</vt:lpstr>
      <vt:lpstr>Расходы бюджета  Камышевского сельского поселения, формируемые в рамках муниципальных программ Камышевского сельского поселения Орловского района и непрограммные расходы</vt:lpstr>
      <vt:lpstr>Расходы по муниципальной программе «Эффективное управление муниципальными финансами»</vt:lpstr>
      <vt:lpstr>Расходы по муниципальной программе «Развитие культуры и туризма»        (тыс. рублей)</vt:lpstr>
      <vt:lpstr>Расходы на благоустройство территории Камышевского сельского  поселения на 2022 год составляют 902,2 тыс. рублей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принципы формирования бюджета Орловского района на 2013 год и на плановый период 2014 и 2015 годов</dc:title>
  <dc:creator>User</dc:creator>
  <cp:lastModifiedBy>User</cp:lastModifiedBy>
  <cp:revision>746</cp:revision>
  <dcterms:created xsi:type="dcterms:W3CDTF">2012-10-21T15:40:11Z</dcterms:created>
  <dcterms:modified xsi:type="dcterms:W3CDTF">2021-11-24T08:24:59Z</dcterms:modified>
</cp:coreProperties>
</file>