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package" ContentType="application/vnd.openxmlformats-officedocument.package"/>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57" r:id="rId4"/>
    <p:sldId id="287" r:id="rId5"/>
    <p:sldId id="294" r:id="rId6"/>
    <p:sldId id="288" r:id="rId7"/>
    <p:sldId id="296" r:id="rId8"/>
    <p:sldId id="290" r:id="rId9"/>
    <p:sldId id="298" r:id="rId10"/>
    <p:sldId id="265" r:id="rId11"/>
    <p:sldId id="300" r:id="rId12"/>
    <p:sldId id="302" r:id="rId13"/>
    <p:sldId id="293" r:id="rId14"/>
    <p:sldId id="289" r:id="rId15"/>
    <p:sldId id="263" r:id="rId16"/>
    <p:sldId id="272" r:id="rId17"/>
    <p:sldId id="274" r:id="rId18"/>
    <p:sldId id="275" r:id="rId19"/>
    <p:sldId id="277" r:id="rId20"/>
    <p:sldId id="305" r:id="rId21"/>
  </p:sldIdLst>
  <p:sldSz cx="9144000" cy="6858000" type="screen4x3"/>
  <p:notesSz cx="6797675" cy="987425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812" autoAdjust="0"/>
    <p:restoredTop sz="88408" autoAdjust="0"/>
  </p:normalViewPr>
  <p:slideViewPr>
    <p:cSldViewPr>
      <p:cViewPr>
        <p:scale>
          <a:sx n="89" d="100"/>
          <a:sy n="89" d="100"/>
        </p:scale>
        <p:origin x="-840" y="-198"/>
      </p:cViewPr>
      <p:guideLst>
        <p:guide orient="horz" pos="2160"/>
        <p:guide pos="2880"/>
      </p:guideLst>
    </p:cSldViewPr>
  </p:slideViewPr>
  <p:outlineViewPr>
    <p:cViewPr>
      <p:scale>
        <a:sx n="33" d="100"/>
        <a:sy n="33" d="100"/>
      </p:scale>
      <p:origin x="42" y="18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package1.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2619502868068808"/>
          <c:y val="6.8027210884353873E-2"/>
          <c:w val="0.85468451242830024"/>
          <c:h val="0.73129251700680364"/>
        </c:manualLayout>
      </c:layout>
      <c:barChart>
        <c:barDir val="col"/>
        <c:grouping val="clustered"/>
        <c:ser>
          <c:idx val="1"/>
          <c:order val="0"/>
          <c:spPr>
            <a:solidFill>
              <a:srgbClr val="993366"/>
            </a:solidFill>
            <a:ln w="12700">
              <a:solidFill>
                <a:srgbClr val="000000"/>
              </a:solidFill>
              <a:prstDash val="solid"/>
            </a:ln>
          </c:spPr>
          <c:dLbls>
            <c:dLbl>
              <c:idx val="0"/>
              <c:layout/>
              <c:tx>
                <c:rich>
                  <a:bodyPr/>
                  <a:lstStyle/>
                  <a:p>
                    <a:r>
                      <a:rPr lang="ru-RU"/>
                      <a:t>4680.0</a:t>
                    </a:r>
                  </a:p>
                </c:rich>
              </c:tx>
            </c:dLbl>
            <c:dLbl>
              <c:idx val="1"/>
              <c:layout/>
              <c:tx>
                <c:rich>
                  <a:bodyPr/>
                  <a:lstStyle/>
                  <a:p>
                    <a:r>
                      <a:rPr lang="ru-RU"/>
                      <a:t>3318.7</a:t>
                    </a:r>
                  </a:p>
                </c:rich>
              </c:tx>
            </c:dLbl>
            <c:dLbl>
              <c:idx val="2"/>
              <c:layout/>
              <c:tx>
                <c:rich>
                  <a:bodyPr/>
                  <a:lstStyle/>
                  <a:p>
                    <a:r>
                      <a:rPr lang="ru-RU"/>
                      <a:t>3401.8</a:t>
                    </a:r>
                  </a:p>
                </c:rich>
              </c:tx>
            </c:dLbl>
            <c:dLbl>
              <c:idx val="3"/>
              <c:layout/>
              <c:tx>
                <c:rich>
                  <a:bodyPr/>
                  <a:lstStyle/>
                  <a:p>
                    <a:r>
                      <a:rPr lang="ru-RU"/>
                      <a:t>3481.6</a:t>
                    </a:r>
                  </a:p>
                </c:rich>
              </c:tx>
            </c:dLbl>
            <c:spPr>
              <a:noFill/>
              <a:ln w="25400">
                <a:noFill/>
              </a:ln>
            </c:spPr>
            <c:txPr>
              <a:bodyPr/>
              <a:lstStyle/>
              <a:p>
                <a:pPr>
                  <a:defRPr sz="800" b="0" i="0" u="none" strike="noStrike" baseline="0">
                    <a:solidFill>
                      <a:srgbClr val="000000"/>
                    </a:solidFill>
                    <a:latin typeface="Arial Cyr"/>
                    <a:ea typeface="Arial Cyr"/>
                    <a:cs typeface="Arial Cyr"/>
                  </a:defRPr>
                </a:pPr>
                <a:endParaRPr lang="ru-RU"/>
              </a:p>
            </c:txPr>
            <c:showVal val="1"/>
          </c:dLbls>
          <c:val>
            <c:numRef>
              <c:f>Лист2!$A$7:$D$7</c:f>
              <c:numCache>
                <c:formatCode>General</c:formatCode>
                <c:ptCount val="4"/>
                <c:pt idx="0">
                  <c:v>6094.9</c:v>
                </c:pt>
                <c:pt idx="1">
                  <c:v>4277.1000000000004</c:v>
                </c:pt>
                <c:pt idx="2">
                  <c:v>4518.8</c:v>
                </c:pt>
                <c:pt idx="3">
                  <c:v>4586</c:v>
                </c:pt>
              </c:numCache>
            </c:numRef>
          </c:val>
        </c:ser>
        <c:dLbls>
          <c:showVal val="1"/>
        </c:dLbls>
        <c:axId val="110443136"/>
        <c:axId val="110469888"/>
      </c:barChart>
      <c:catAx>
        <c:axId val="110443136"/>
        <c:scaling>
          <c:orientation val="minMax"/>
        </c:scaling>
        <c:axPos val="b"/>
        <c:title>
          <c:tx>
            <c:rich>
              <a:bodyPr/>
              <a:lstStyle/>
              <a:p>
                <a:pPr>
                  <a:defRPr sz="800" b="1" i="0" u="none" strike="noStrike" baseline="0">
                    <a:solidFill>
                      <a:srgbClr val="000000"/>
                    </a:solidFill>
                    <a:latin typeface="Arial Cyr"/>
                    <a:ea typeface="Arial Cyr"/>
                    <a:cs typeface="Arial Cyr"/>
                  </a:defRPr>
                </a:pPr>
                <a:r>
                  <a:rPr lang="ru-RU"/>
                  <a:t>годы</a:t>
                </a:r>
              </a:p>
            </c:rich>
          </c:tx>
          <c:layout>
            <c:manualLayout>
              <c:xMode val="edge"/>
              <c:yMode val="edge"/>
              <c:x val="0.52198852772466442"/>
              <c:y val="0.891156462585035"/>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Cyr"/>
                <a:ea typeface="Arial Cyr"/>
                <a:cs typeface="Arial Cyr"/>
              </a:defRPr>
            </a:pPr>
            <a:endParaRPr lang="ru-RU"/>
          </a:p>
        </c:txPr>
        <c:crossAx val="110469888"/>
        <c:crosses val="autoZero"/>
        <c:auto val="1"/>
        <c:lblAlgn val="ctr"/>
        <c:lblOffset val="100"/>
        <c:tickLblSkip val="1"/>
        <c:tickMarkSkip val="1"/>
      </c:catAx>
      <c:valAx>
        <c:axId val="110469888"/>
        <c:scaling>
          <c:orientation val="minMax"/>
        </c:scaling>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Arial Cyr"/>
                    <a:ea typeface="Arial Cyr"/>
                    <a:cs typeface="Arial Cyr"/>
                  </a:defRPr>
                </a:pPr>
                <a:r>
                  <a:rPr lang="ru-RU"/>
                  <a:t>тыс. руб.</a:t>
                </a:r>
              </a:p>
            </c:rich>
          </c:tx>
          <c:layout>
            <c:manualLayout>
              <c:xMode val="edge"/>
              <c:yMode val="edge"/>
              <c:x val="2.1032504780114796E-2"/>
              <c:y val="0.34353741496598683"/>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Cyr"/>
                <a:ea typeface="Arial Cyr"/>
                <a:cs typeface="Arial Cyr"/>
              </a:defRPr>
            </a:pPr>
            <a:endParaRPr lang="ru-RU"/>
          </a:p>
        </c:txPr>
        <c:crossAx val="110443136"/>
        <c:crosses val="autoZero"/>
        <c:crossBetween val="between"/>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Cyr"/>
          <a:ea typeface="Arial Cyr"/>
          <a:cs typeface="Arial Cyr"/>
        </a:defRPr>
      </a:pPr>
      <a:endParaRPr lang="ru-RU"/>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C5F140F-EE77-40E0-8739-70762AD2DD51}"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12144E2-F86C-4A57-830A-84D2CBAABC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B52269E-43FA-402E-9A8F-A57A5FBAC2CD}"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54EA7CF-7E4B-4E7A-89D4-B20DB515288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9C64596-38A2-4DBC-AC3C-4FCBAE13DE18}"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97BD1AA-5AE8-488F-9FD2-DA5E0AB1654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Диаграмма 2"/>
          <p:cNvSpPr>
            <a:spLocks noGrp="1"/>
          </p:cNvSpPr>
          <p:nvPr>
            <p:ph type="chart"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8A7EB5C1-2DFC-400B-8666-1796E2B3CF37}"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2F17825-60D5-4BFC-9D7A-561D0E1F311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FCABAC4-E19E-4BA8-AA11-B1EF020B2553}"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BF8026F-1765-4CEC-998B-99F89B0A7A8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41D0D2C-1C24-4E4C-88F8-CDBB9BF7A08A}" type="datetimeFigureOut">
              <a:rPr lang="ru-RU"/>
              <a:pPr>
                <a:defRPr/>
              </a:pPr>
              <a:t>15.02.2017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3502AB3-5C61-4CED-B0AA-2E30E8783FA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C0637D5-0BD6-4636-B353-B4D456ACC11D}" type="datetimeFigureOut">
              <a:rPr lang="ru-RU"/>
              <a:pPr>
                <a:defRPr/>
              </a:pPr>
              <a:t>15.02.2017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F5595CD-CC5E-469F-A682-754F213CA28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D0E9F2E-9821-4774-8174-5660F11C8728}" type="datetimeFigureOut">
              <a:rPr lang="ru-RU"/>
              <a:pPr>
                <a:defRPr/>
              </a:pPr>
              <a:t>15.02.2017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060E21C-BCC3-4129-9BDD-CCF88526348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4A9BC44-1951-4DB1-B89B-796AE295FEDE}" type="datetimeFigureOut">
              <a:rPr lang="ru-RU"/>
              <a:pPr>
                <a:defRPr/>
              </a:pPr>
              <a:t>15.02.2017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C894896-C99A-4DD4-AE04-0409539D407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05DC7E0-F0C3-41AF-8C17-43EF3B9A1D18}" type="datetimeFigureOut">
              <a:rPr lang="ru-RU"/>
              <a:pPr>
                <a:defRPr/>
              </a:pPr>
              <a:t>15.02.2017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F4AD0D3-3AB4-46FB-8397-F0CD2E49376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D00921D-D7DB-4C27-BCAD-73CF025279D0}" type="datetimeFigureOut">
              <a:rPr lang="ru-RU"/>
              <a:pPr>
                <a:defRPr/>
              </a:pPr>
              <a:t>15.02.2017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F175A91-3C98-4C6A-916F-7C4893E07C9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6AD0C93-FAC6-41C5-AC62-F441DE2FFA7B}" type="datetimeFigureOut">
              <a:rPr lang="ru-RU"/>
              <a:pPr>
                <a:defRPr/>
              </a:pPr>
              <a:t>15.02.2017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31FA3F7-C6E1-4026-9368-8B6D58BBCE0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017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B58F46E-1FDA-4F72-8FBC-18A78B400384}" type="datetimeFigureOut">
              <a:rPr lang="ru-RU"/>
              <a:pPr>
                <a:defRPr/>
              </a:pPr>
              <a:t>15.02.2017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DC8BF20-018C-41FE-891B-6BFBA9DACF7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1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250825" y="260350"/>
            <a:ext cx="8569325" cy="792163"/>
          </a:xfrm>
        </p:spPr>
        <p:txBody>
          <a:bodyPr/>
          <a:lstStyle/>
          <a:p>
            <a:pPr eaLnBrk="1" hangingPunct="1"/>
            <a:r>
              <a:rPr lang="ru-RU" sz="2400" b="1" dirty="0" smtClean="0">
                <a:solidFill>
                  <a:srgbClr val="558ED5"/>
                </a:solidFill>
              </a:rPr>
              <a:t> Бюджет </a:t>
            </a:r>
            <a:br>
              <a:rPr lang="ru-RU" sz="2400" b="1" dirty="0" smtClean="0">
                <a:solidFill>
                  <a:srgbClr val="558ED5"/>
                </a:solidFill>
              </a:rPr>
            </a:br>
            <a:r>
              <a:rPr lang="ru-RU" sz="2400" b="1" dirty="0" err="1" smtClean="0">
                <a:solidFill>
                  <a:srgbClr val="558ED5"/>
                </a:solidFill>
              </a:rPr>
              <a:t>Камышевского</a:t>
            </a:r>
            <a:r>
              <a:rPr lang="ru-RU" sz="2400" b="1" dirty="0" smtClean="0">
                <a:solidFill>
                  <a:srgbClr val="558ED5"/>
                </a:solidFill>
              </a:rPr>
              <a:t> сельского поселения Орловского района на 2017 год и плановый период 2018 и 2019 годов направлен на решение следующих ключевых задач:</a:t>
            </a:r>
          </a:p>
        </p:txBody>
      </p:sp>
      <p:sp>
        <p:nvSpPr>
          <p:cNvPr id="14338" name="Подзаголовок 2"/>
          <p:cNvSpPr>
            <a:spLocks noGrp="1"/>
          </p:cNvSpPr>
          <p:nvPr>
            <p:ph type="subTitle" idx="1"/>
          </p:nvPr>
        </p:nvSpPr>
        <p:spPr>
          <a:xfrm>
            <a:off x="395288" y="1484313"/>
            <a:ext cx="8569325" cy="5041900"/>
          </a:xfrm>
        </p:spPr>
        <p:txBody>
          <a:bodyPr/>
          <a:lstStyle/>
          <a:p>
            <a:r>
              <a:rPr lang="ru-RU" sz="2600" dirty="0" smtClean="0">
                <a:solidFill>
                  <a:schemeClr val="tx1"/>
                </a:solidFill>
                <a:latin typeface="Times New Roman" pitchFamily="18" charset="0"/>
              </a:rPr>
              <a:t>1)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a:t>
            </a:r>
          </a:p>
          <a:p>
            <a:r>
              <a:rPr lang="ru-RU" sz="2600" dirty="0" smtClean="0">
                <a:solidFill>
                  <a:schemeClr val="tx1"/>
                </a:solidFill>
                <a:latin typeface="Times New Roman" pitchFamily="18" charset="0"/>
              </a:rPr>
              <a:t>2) повышение эффективности бюджетной политики, в том числе за счет роста эффективности бюджетных расходов;</a:t>
            </a:r>
          </a:p>
          <a:p>
            <a:r>
              <a:rPr lang="ru-RU" sz="2600" dirty="0" smtClean="0">
                <a:solidFill>
                  <a:schemeClr val="tx1"/>
                </a:solidFill>
                <a:latin typeface="Times New Roman" pitchFamily="18" charset="0"/>
              </a:rPr>
              <a:t>3) соответствие финансовых возможностей </a:t>
            </a:r>
            <a:r>
              <a:rPr lang="ru-RU" sz="2600" dirty="0" err="1" smtClean="0">
                <a:solidFill>
                  <a:schemeClr val="tx1"/>
                </a:solidFill>
                <a:latin typeface="Times New Roman" pitchFamily="18" charset="0"/>
              </a:rPr>
              <a:t>Камышевского</a:t>
            </a:r>
            <a:r>
              <a:rPr lang="ru-RU" sz="2600" dirty="0" smtClean="0">
                <a:solidFill>
                  <a:schemeClr val="tx1"/>
                </a:solidFill>
                <a:latin typeface="Times New Roman" pitchFamily="18" charset="0"/>
              </a:rPr>
              <a:t> сельского поселения ключевым направлениям развития;</a:t>
            </a:r>
          </a:p>
          <a:p>
            <a:r>
              <a:rPr lang="ru-RU" sz="2600" dirty="0" smtClean="0">
                <a:solidFill>
                  <a:schemeClr val="tx1"/>
                </a:solidFill>
                <a:latin typeface="Times New Roman" pitchFamily="18" charset="0"/>
              </a:rPr>
              <a:t>4) повышение роли бюджетной политики для поддержки экономического роста;</a:t>
            </a:r>
          </a:p>
          <a:p>
            <a:r>
              <a:rPr lang="ru-RU" sz="2600" dirty="0" smtClean="0">
                <a:solidFill>
                  <a:schemeClr val="tx1"/>
                </a:solidFill>
                <a:latin typeface="Times New Roman" pitchFamily="18" charset="0"/>
              </a:rPr>
              <a:t>5) повышение прозрачности и открытости бюджетного процесса.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Заголовок 1"/>
          <p:cNvSpPr>
            <a:spLocks noGrp="1"/>
          </p:cNvSpPr>
          <p:nvPr>
            <p:ph type="title"/>
          </p:nvPr>
        </p:nvSpPr>
        <p:spPr/>
        <p:txBody>
          <a:bodyPr/>
          <a:lstStyle/>
          <a:p>
            <a:pPr eaLnBrk="1" hangingPunct="1"/>
            <a:r>
              <a:rPr lang="ru-RU" sz="2100" b="1" dirty="0" smtClean="0">
                <a:solidFill>
                  <a:srgbClr val="C00000"/>
                </a:solidFill>
              </a:rPr>
              <a:t>Расходы бюджета </a:t>
            </a:r>
            <a:r>
              <a:rPr lang="ru-RU" sz="2100" b="1" dirty="0" err="1" smtClean="0">
                <a:solidFill>
                  <a:srgbClr val="C00000"/>
                </a:solidFill>
              </a:rPr>
              <a:t>Камышевского</a:t>
            </a:r>
            <a:r>
              <a:rPr lang="ru-RU" sz="2100" b="1" dirty="0" smtClean="0">
                <a:solidFill>
                  <a:srgbClr val="C00000"/>
                </a:solidFill>
              </a:rPr>
              <a:t> сельского поселения в 2017 году</a:t>
            </a:r>
            <a:r>
              <a:rPr lang="ru-RU" sz="2100" dirty="0" smtClean="0">
                <a:solidFill>
                  <a:srgbClr val="C00000"/>
                </a:solidFill>
              </a:rPr>
              <a:t/>
            </a:r>
            <a:br>
              <a:rPr lang="ru-RU" sz="2100" dirty="0" smtClean="0">
                <a:solidFill>
                  <a:srgbClr val="C00000"/>
                </a:solidFill>
              </a:rPr>
            </a:br>
            <a:r>
              <a:rPr lang="ru-RU" sz="2100" b="1" dirty="0" smtClean="0">
                <a:solidFill>
                  <a:srgbClr val="C00000"/>
                </a:solidFill>
                <a:latin typeface="Arial" charset="0"/>
              </a:rPr>
              <a:t>6912,2</a:t>
            </a:r>
            <a:r>
              <a:rPr lang="ru-RU" sz="2100" b="1" dirty="0" smtClean="0">
                <a:solidFill>
                  <a:srgbClr val="C00000"/>
                </a:solidFill>
              </a:rPr>
              <a:t> тыс.рублей</a:t>
            </a:r>
            <a:endParaRPr lang="ru-RU" sz="2100" dirty="0" smtClean="0">
              <a:solidFill>
                <a:srgbClr val="C00000"/>
              </a:solidFill>
            </a:endParaRPr>
          </a:p>
        </p:txBody>
      </p:sp>
      <p:graphicFrame>
        <p:nvGraphicFramePr>
          <p:cNvPr id="31746" name="Содержимое 3"/>
          <p:cNvGraphicFramePr>
            <a:graphicFrameLocks noGrp="1"/>
          </p:cNvGraphicFramePr>
          <p:nvPr>
            <p:ph idx="1"/>
          </p:nvPr>
        </p:nvGraphicFramePr>
        <p:xfrm>
          <a:off x="442913" y="1193800"/>
          <a:ext cx="8194675" cy="4948238"/>
        </p:xfrm>
        <a:graphic>
          <a:graphicData uri="http://schemas.openxmlformats.org/presentationml/2006/ole">
            <p:oleObj spid="_x0000_s31746" name="Лист" r:id="rId3" imgW="8343900" imgH="5038725" progId="Excel.Shee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Заголовок 1"/>
          <p:cNvSpPr>
            <a:spLocks noGrp="1"/>
          </p:cNvSpPr>
          <p:nvPr>
            <p:ph type="title"/>
          </p:nvPr>
        </p:nvSpPr>
        <p:spPr/>
        <p:txBody>
          <a:bodyPr/>
          <a:lstStyle/>
          <a:p>
            <a:pPr eaLnBrk="1" hangingPunct="1"/>
            <a:r>
              <a:rPr lang="ru-RU" sz="2100" b="1" dirty="0" smtClean="0">
                <a:solidFill>
                  <a:srgbClr val="C00000"/>
                </a:solidFill>
              </a:rPr>
              <a:t>Расходы бюджета </a:t>
            </a:r>
            <a:r>
              <a:rPr lang="ru-RU" sz="2100" b="1" dirty="0" err="1" smtClean="0">
                <a:solidFill>
                  <a:srgbClr val="C00000"/>
                </a:solidFill>
              </a:rPr>
              <a:t>Камышевского</a:t>
            </a:r>
            <a:r>
              <a:rPr lang="ru-RU" sz="2100" b="1" dirty="0" smtClean="0">
                <a:solidFill>
                  <a:srgbClr val="C00000"/>
                </a:solidFill>
              </a:rPr>
              <a:t> сельского поселения в 2018 году</a:t>
            </a:r>
            <a:r>
              <a:rPr lang="ru-RU" sz="2100" dirty="0" smtClean="0">
                <a:solidFill>
                  <a:srgbClr val="C00000"/>
                </a:solidFill>
              </a:rPr>
              <a:t/>
            </a:r>
            <a:br>
              <a:rPr lang="ru-RU" sz="2100" dirty="0" smtClean="0">
                <a:solidFill>
                  <a:srgbClr val="C00000"/>
                </a:solidFill>
              </a:rPr>
            </a:br>
            <a:r>
              <a:rPr lang="ru-RU" sz="2100" b="1" dirty="0" smtClean="0">
                <a:solidFill>
                  <a:srgbClr val="C00000"/>
                </a:solidFill>
                <a:latin typeface="Arial" charset="0"/>
              </a:rPr>
              <a:t>6260,2</a:t>
            </a:r>
            <a:r>
              <a:rPr lang="ru-RU" sz="2100" b="1" dirty="0" smtClean="0">
                <a:solidFill>
                  <a:srgbClr val="C00000"/>
                </a:solidFill>
              </a:rPr>
              <a:t> тыс.рублей</a:t>
            </a:r>
            <a:endParaRPr lang="ru-RU" sz="2100" dirty="0" smtClean="0">
              <a:solidFill>
                <a:srgbClr val="C00000"/>
              </a:solidFill>
            </a:endParaRPr>
          </a:p>
        </p:txBody>
      </p:sp>
      <p:graphicFrame>
        <p:nvGraphicFramePr>
          <p:cNvPr id="31746" name="Содержимое 3"/>
          <p:cNvGraphicFramePr>
            <a:graphicFrameLocks noGrp="1"/>
          </p:cNvGraphicFramePr>
          <p:nvPr>
            <p:ph idx="1"/>
          </p:nvPr>
        </p:nvGraphicFramePr>
        <p:xfrm>
          <a:off x="500034" y="1142984"/>
          <a:ext cx="8194675" cy="4948238"/>
        </p:xfrm>
        <a:graphic>
          <a:graphicData uri="http://schemas.openxmlformats.org/presentationml/2006/ole">
            <p:oleObj spid="_x0000_s71682" name="Лист" r:id="rId3" imgW="8343900" imgH="5038725" progId="Excel.Sheet.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Заголовок 1"/>
          <p:cNvSpPr>
            <a:spLocks noGrp="1"/>
          </p:cNvSpPr>
          <p:nvPr>
            <p:ph type="title"/>
          </p:nvPr>
        </p:nvSpPr>
        <p:spPr/>
        <p:txBody>
          <a:bodyPr/>
          <a:lstStyle/>
          <a:p>
            <a:pPr eaLnBrk="1" hangingPunct="1"/>
            <a:r>
              <a:rPr lang="ru-RU" sz="2100" b="1" dirty="0" smtClean="0">
                <a:solidFill>
                  <a:srgbClr val="C00000"/>
                </a:solidFill>
              </a:rPr>
              <a:t>Расходы бюджета </a:t>
            </a:r>
            <a:r>
              <a:rPr lang="ru-RU" sz="2100" b="1" dirty="0" err="1" smtClean="0">
                <a:solidFill>
                  <a:srgbClr val="C00000"/>
                </a:solidFill>
              </a:rPr>
              <a:t>Камышевского</a:t>
            </a:r>
            <a:r>
              <a:rPr lang="ru-RU" sz="2100" b="1" dirty="0" smtClean="0">
                <a:solidFill>
                  <a:srgbClr val="C00000"/>
                </a:solidFill>
              </a:rPr>
              <a:t> сельского поселения в 2019 году</a:t>
            </a:r>
            <a:r>
              <a:rPr lang="ru-RU" sz="2100" dirty="0" smtClean="0">
                <a:solidFill>
                  <a:srgbClr val="C00000"/>
                </a:solidFill>
              </a:rPr>
              <a:t/>
            </a:r>
            <a:br>
              <a:rPr lang="ru-RU" sz="2100" dirty="0" smtClean="0">
                <a:solidFill>
                  <a:srgbClr val="C00000"/>
                </a:solidFill>
              </a:rPr>
            </a:br>
            <a:r>
              <a:rPr lang="ru-RU" sz="2100" b="1" dirty="0" smtClean="0">
                <a:solidFill>
                  <a:srgbClr val="C00000"/>
                </a:solidFill>
                <a:latin typeface="Arial" charset="0"/>
              </a:rPr>
              <a:t>12081,8</a:t>
            </a:r>
            <a:r>
              <a:rPr lang="ru-RU" sz="2100" b="1" dirty="0" smtClean="0">
                <a:solidFill>
                  <a:srgbClr val="C00000"/>
                </a:solidFill>
              </a:rPr>
              <a:t> тыс.рублей</a:t>
            </a:r>
            <a:endParaRPr lang="ru-RU" sz="2100" dirty="0" smtClean="0">
              <a:solidFill>
                <a:srgbClr val="C00000"/>
              </a:solidFill>
            </a:endParaRPr>
          </a:p>
        </p:txBody>
      </p:sp>
      <p:graphicFrame>
        <p:nvGraphicFramePr>
          <p:cNvPr id="31746" name="Содержимое 3"/>
          <p:cNvGraphicFramePr>
            <a:graphicFrameLocks noGrp="1"/>
          </p:cNvGraphicFramePr>
          <p:nvPr>
            <p:ph idx="1"/>
          </p:nvPr>
        </p:nvGraphicFramePr>
        <p:xfrm>
          <a:off x="500034" y="1142984"/>
          <a:ext cx="8194675" cy="4948238"/>
        </p:xfrm>
        <a:graphic>
          <a:graphicData uri="http://schemas.openxmlformats.org/presentationml/2006/ole">
            <p:oleObj spid="_x0000_s72706" name="Лист" r:id="rId3" imgW="8343900" imgH="5038725" progId="Excel.Shee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Заголовок 1"/>
          <p:cNvSpPr>
            <a:spLocks noGrp="1"/>
          </p:cNvSpPr>
          <p:nvPr>
            <p:ph type="title"/>
          </p:nvPr>
        </p:nvSpPr>
        <p:spPr>
          <a:xfrm>
            <a:off x="539750" y="620713"/>
            <a:ext cx="8229600" cy="561975"/>
          </a:xfrm>
        </p:spPr>
        <p:txBody>
          <a:bodyPr/>
          <a:lstStyle/>
          <a:p>
            <a:pPr eaLnBrk="1" hangingPunct="1"/>
            <a:r>
              <a:rPr lang="ru-RU" sz="2600" b="1" dirty="0" smtClean="0">
                <a:solidFill>
                  <a:srgbClr val="C00000"/>
                </a:solidFill>
              </a:rPr>
              <a:t/>
            </a:r>
            <a:br>
              <a:rPr lang="ru-RU" sz="2600" b="1" dirty="0" smtClean="0">
                <a:solidFill>
                  <a:srgbClr val="C00000"/>
                </a:solidFill>
              </a:rPr>
            </a:br>
            <a:r>
              <a:rPr lang="ru-RU" sz="2600" b="1" dirty="0" smtClean="0">
                <a:solidFill>
                  <a:srgbClr val="C00000"/>
                </a:solidFill>
              </a:rPr>
              <a:t>Безвозмездные поступления в бюджет </a:t>
            </a:r>
            <a:r>
              <a:rPr lang="ru-RU" sz="2600" b="1" dirty="0" err="1" smtClean="0">
                <a:solidFill>
                  <a:srgbClr val="C00000"/>
                </a:solidFill>
              </a:rPr>
              <a:t>Камышевского</a:t>
            </a:r>
            <a:r>
              <a:rPr lang="ru-RU" sz="2600" b="1" dirty="0" smtClean="0">
                <a:solidFill>
                  <a:srgbClr val="C00000"/>
                </a:solidFill>
              </a:rPr>
              <a:t> сельского поселения</a:t>
            </a:r>
            <a:br>
              <a:rPr lang="ru-RU" sz="2600" b="1" dirty="0" smtClean="0">
                <a:solidFill>
                  <a:srgbClr val="C00000"/>
                </a:solidFill>
              </a:rPr>
            </a:br>
            <a:r>
              <a:rPr lang="ru-RU" sz="2200" dirty="0" smtClean="0"/>
              <a:t/>
            </a:r>
            <a:br>
              <a:rPr lang="ru-RU" sz="2200" dirty="0" smtClean="0"/>
            </a:br>
            <a:r>
              <a:rPr lang="ru-RU" sz="1400" b="1" dirty="0" smtClean="0"/>
              <a:t> </a:t>
            </a:r>
            <a:r>
              <a:rPr lang="ru-RU" sz="1400" dirty="0" smtClean="0"/>
              <a:t/>
            </a:r>
            <a:br>
              <a:rPr lang="ru-RU" sz="1400" dirty="0" smtClean="0"/>
            </a:br>
            <a:r>
              <a:rPr lang="en-US" sz="1400" dirty="0" smtClean="0"/>
              <a:t>							(</a:t>
            </a:r>
            <a:r>
              <a:rPr lang="ru-RU" sz="1400" b="1" dirty="0" smtClean="0">
                <a:solidFill>
                  <a:srgbClr val="002060"/>
                </a:solidFill>
              </a:rPr>
              <a:t>тыс.рублей</a:t>
            </a:r>
            <a:r>
              <a:rPr lang="en-US" sz="1400" b="1" dirty="0" smtClean="0">
                <a:solidFill>
                  <a:srgbClr val="002060"/>
                </a:solidFill>
              </a:rPr>
              <a:t>)</a:t>
            </a:r>
            <a:r>
              <a:rPr lang="ru-RU" sz="1400" dirty="0" smtClean="0"/>
              <a:t/>
            </a:r>
            <a:br>
              <a:rPr lang="ru-RU" sz="1400" dirty="0" smtClean="0"/>
            </a:br>
            <a:endParaRPr lang="ru-RU" sz="1400" dirty="0" smtClean="0"/>
          </a:p>
        </p:txBody>
      </p:sp>
      <p:graphicFrame>
        <p:nvGraphicFramePr>
          <p:cNvPr id="6146" name="Объект 2"/>
          <p:cNvGraphicFramePr>
            <a:graphicFrameLocks noGrp="1"/>
          </p:cNvGraphicFramePr>
          <p:nvPr>
            <p:ph idx="1"/>
          </p:nvPr>
        </p:nvGraphicFramePr>
        <p:xfrm>
          <a:off x="1357313" y="1409700"/>
          <a:ext cx="6461125" cy="4979988"/>
        </p:xfrm>
        <a:graphic>
          <a:graphicData uri="http://schemas.openxmlformats.org/presentationml/2006/ole">
            <p:oleObj spid="_x0000_s6146" name="Лист" r:id="rId3" imgW="8058150" imgH="6210300" progId="Excel.Shee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Заголовок 1"/>
          <p:cNvSpPr>
            <a:spLocks noGrp="1"/>
          </p:cNvSpPr>
          <p:nvPr>
            <p:ph type="title"/>
          </p:nvPr>
        </p:nvSpPr>
        <p:spPr/>
        <p:txBody>
          <a:bodyPr/>
          <a:lstStyle/>
          <a:p>
            <a:pPr eaLnBrk="1" hangingPunct="1"/>
            <a:r>
              <a:rPr lang="ru-RU" sz="2400" b="1" dirty="0" smtClean="0">
                <a:solidFill>
                  <a:srgbClr val="C00000"/>
                </a:solidFill>
              </a:rPr>
              <a:t>Динамика поступлений земельного налога в бюджет </a:t>
            </a:r>
            <a:r>
              <a:rPr lang="ru-RU" sz="2400" b="1" dirty="0" err="1" smtClean="0">
                <a:solidFill>
                  <a:srgbClr val="C00000"/>
                </a:solidFill>
              </a:rPr>
              <a:t>Камышевского</a:t>
            </a:r>
            <a:r>
              <a:rPr lang="ru-RU" sz="2400" b="1" dirty="0" smtClean="0">
                <a:solidFill>
                  <a:srgbClr val="C00000"/>
                </a:solidFill>
              </a:rPr>
              <a:t> сельского поселения</a:t>
            </a:r>
            <a:r>
              <a:rPr lang="en-US" sz="2400" b="1" dirty="0" smtClean="0">
                <a:solidFill>
                  <a:srgbClr val="C00000"/>
                </a:solidFill>
              </a:rPr>
              <a:t/>
            </a:r>
            <a:br>
              <a:rPr lang="en-US" sz="2400" b="1" dirty="0" smtClean="0">
                <a:solidFill>
                  <a:srgbClr val="C00000"/>
                </a:solidFill>
              </a:rPr>
            </a:br>
            <a:r>
              <a:rPr lang="en-US" sz="2400" b="1" dirty="0" smtClean="0">
                <a:solidFill>
                  <a:srgbClr val="C00000"/>
                </a:solidFill>
              </a:rPr>
              <a:t>							</a:t>
            </a:r>
            <a:r>
              <a:rPr lang="ru-RU" sz="1600" b="1" dirty="0" smtClean="0">
                <a:solidFill>
                  <a:srgbClr val="254061"/>
                </a:solidFill>
              </a:rPr>
              <a:t>(тыс. рублей)</a:t>
            </a:r>
          </a:p>
        </p:txBody>
      </p:sp>
      <p:graphicFrame>
        <p:nvGraphicFramePr>
          <p:cNvPr id="4098" name="Объект 2"/>
          <p:cNvGraphicFramePr>
            <a:graphicFrameLocks noGrp="1"/>
          </p:cNvGraphicFramePr>
          <p:nvPr>
            <p:ph idx="1"/>
          </p:nvPr>
        </p:nvGraphicFramePr>
        <p:xfrm>
          <a:off x="1549400" y="1851025"/>
          <a:ext cx="6518275" cy="4367213"/>
        </p:xfrm>
        <a:graphic>
          <a:graphicData uri="http://schemas.openxmlformats.org/presentationml/2006/ole">
            <p:oleObj spid="_x0000_s4098" name="Лист" r:id="rId3" imgW="9782175" imgH="6553200" progId="Excel.Shee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Заголовок 1"/>
          <p:cNvSpPr>
            <a:spLocks noGrp="1"/>
          </p:cNvSpPr>
          <p:nvPr>
            <p:ph type="title"/>
          </p:nvPr>
        </p:nvSpPr>
        <p:spPr/>
        <p:txBody>
          <a:bodyPr/>
          <a:lstStyle/>
          <a:p>
            <a:pPr eaLnBrk="1" hangingPunct="1"/>
            <a:r>
              <a:rPr lang="ru-RU" sz="2800" b="1" dirty="0" smtClean="0">
                <a:solidFill>
                  <a:srgbClr val="C00000"/>
                </a:solidFill>
              </a:rPr>
              <a:t>Динамика расходов бюджета </a:t>
            </a:r>
            <a:r>
              <a:rPr lang="ru-RU" sz="2800" b="1" dirty="0" err="1" smtClean="0">
                <a:solidFill>
                  <a:srgbClr val="C00000"/>
                </a:solidFill>
              </a:rPr>
              <a:t>Камышевского</a:t>
            </a:r>
            <a:r>
              <a:rPr lang="ru-RU" sz="2800" b="1" dirty="0" smtClean="0">
                <a:solidFill>
                  <a:srgbClr val="C00000"/>
                </a:solidFill>
              </a:rPr>
              <a:t> сельского поселения</a:t>
            </a:r>
            <a:r>
              <a:rPr lang="ru-RU" sz="4000" dirty="0" smtClean="0"/>
              <a:t/>
            </a:r>
            <a:br>
              <a:rPr lang="ru-RU" sz="4000" dirty="0" smtClean="0"/>
            </a:br>
            <a:r>
              <a:rPr lang="en-US" sz="1600" dirty="0" smtClean="0"/>
              <a:t>							</a:t>
            </a:r>
            <a:r>
              <a:rPr lang="ru-RU" sz="1600" b="1" dirty="0" smtClean="0">
                <a:solidFill>
                  <a:srgbClr val="002060"/>
                </a:solidFill>
              </a:rPr>
              <a:t>(тыс. рублей)</a:t>
            </a:r>
            <a:endParaRPr lang="ru-RU" sz="1600" dirty="0" smtClean="0">
              <a:solidFill>
                <a:srgbClr val="002060"/>
              </a:solidFill>
            </a:endParaRPr>
          </a:p>
        </p:txBody>
      </p:sp>
      <p:graphicFrame>
        <p:nvGraphicFramePr>
          <p:cNvPr id="29698" name="Содержимое 3"/>
          <p:cNvGraphicFramePr>
            <a:graphicFrameLocks noGrp="1"/>
          </p:cNvGraphicFramePr>
          <p:nvPr>
            <p:ph idx="1"/>
          </p:nvPr>
        </p:nvGraphicFramePr>
        <p:xfrm>
          <a:off x="0" y="857232"/>
          <a:ext cx="9272588" cy="5872163"/>
        </p:xfrm>
        <a:graphic>
          <a:graphicData uri="http://schemas.openxmlformats.org/presentationml/2006/ole">
            <p:oleObj spid="_x0000_s29698" name="Лист" r:id="rId3" imgW="7896225" imgH="5000625" progId="Excel.Shee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Заголовок 1"/>
          <p:cNvSpPr>
            <a:spLocks noGrp="1"/>
          </p:cNvSpPr>
          <p:nvPr>
            <p:ph type="title"/>
          </p:nvPr>
        </p:nvSpPr>
        <p:spPr>
          <a:xfrm>
            <a:off x="914400" y="260350"/>
            <a:ext cx="7761288" cy="792163"/>
          </a:xfrm>
        </p:spPr>
        <p:txBody>
          <a:bodyPr/>
          <a:lstStyle/>
          <a:p>
            <a:pPr eaLnBrk="1" hangingPunct="1"/>
            <a:r>
              <a:rPr lang="ru-RU" sz="2400" dirty="0" smtClean="0">
                <a:solidFill>
                  <a:schemeClr val="hlink"/>
                </a:solidFill>
              </a:rPr>
              <a:t>Структура муниципальных программ </a:t>
            </a:r>
            <a:r>
              <a:rPr lang="ru-RU" sz="2400" dirty="0" err="1" smtClean="0">
                <a:solidFill>
                  <a:schemeClr val="hlink"/>
                </a:solidFill>
              </a:rPr>
              <a:t>Камышевского</a:t>
            </a:r>
            <a:r>
              <a:rPr lang="ru-RU" sz="2400" dirty="0" smtClean="0">
                <a:solidFill>
                  <a:schemeClr val="hlink"/>
                </a:solidFill>
              </a:rPr>
              <a:t> сельского поселения на 2017 год</a:t>
            </a:r>
          </a:p>
        </p:txBody>
      </p:sp>
      <p:graphicFrame>
        <p:nvGraphicFramePr>
          <p:cNvPr id="60481" name="Group 65"/>
          <p:cNvGraphicFramePr>
            <a:graphicFrameLocks noGrp="1"/>
          </p:cNvGraphicFramePr>
          <p:nvPr/>
        </p:nvGraphicFramePr>
        <p:xfrm>
          <a:off x="250825" y="1052513"/>
          <a:ext cx="8353425" cy="4117024"/>
        </p:xfrm>
        <a:graphic>
          <a:graphicData uri="http://schemas.openxmlformats.org/drawingml/2006/table">
            <a:tbl>
              <a:tblPr/>
              <a:tblGrid>
                <a:gridCol w="6580188"/>
                <a:gridCol w="944562"/>
                <a:gridCol w="828675"/>
              </a:tblGrid>
              <a:tr h="661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CC00"/>
                          </a:solidFill>
                          <a:effectLst/>
                          <a:latin typeface="Times New Roman" pitchFamily="18" charset="0"/>
                          <a:cs typeface="Times New Roman" pitchFamily="18" charset="0"/>
                        </a:rPr>
                        <a:t>Наименование муниципальной программы </a:t>
                      </a:r>
                      <a:r>
                        <a:rPr kumimoji="0" lang="ru-RU" sz="1600" b="0" i="0" u="none" strike="noStrike" cap="none" normalizeH="0" baseline="0" dirty="0" err="1" smtClean="0">
                          <a:ln>
                            <a:noFill/>
                          </a:ln>
                          <a:solidFill>
                            <a:srgbClr val="00CC00"/>
                          </a:solidFill>
                          <a:effectLst/>
                          <a:latin typeface="Times New Roman" pitchFamily="18" charset="0"/>
                          <a:cs typeface="Times New Roman" pitchFamily="18" charset="0"/>
                        </a:rPr>
                        <a:t>Камышевского</a:t>
                      </a:r>
                      <a:r>
                        <a:rPr kumimoji="0" lang="ru-RU" sz="1600" b="0" i="0" u="none" strike="noStrike" cap="none" normalizeH="0" baseline="0" dirty="0" smtClean="0">
                          <a:ln>
                            <a:noFill/>
                          </a:ln>
                          <a:solidFill>
                            <a:srgbClr val="00CC00"/>
                          </a:solidFill>
                          <a:effectLst/>
                          <a:latin typeface="Times New Roman" pitchFamily="18" charset="0"/>
                          <a:cs typeface="Times New Roman" pitchFamily="18" charset="0"/>
                        </a:rPr>
                        <a:t> сельского поселения</a:t>
                      </a:r>
                      <a:endParaRPr kumimoji="0" lang="ru-RU"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CC00"/>
                          </a:solidFill>
                          <a:effectLst/>
                          <a:latin typeface="Times New Roman" pitchFamily="18" charset="0"/>
                          <a:cs typeface="Times New Roman" pitchFamily="18" charset="0"/>
                        </a:rPr>
                        <a:t>Сумма тыс. руб</a:t>
                      </a:r>
                      <a:endParaRPr kumimoji="0" lang="ru-RU"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CC00"/>
                          </a:solidFill>
                          <a:effectLst/>
                          <a:latin typeface="Times New Roman" pitchFamily="18" charset="0"/>
                          <a:cs typeface="Times New Roman" pitchFamily="18" charset="0"/>
                        </a:rPr>
                        <a:t>%</a:t>
                      </a:r>
                      <a:endParaRPr kumimoji="0" lang="ru-RU"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FF0000"/>
                          </a:solidFill>
                          <a:effectLst/>
                          <a:latin typeface="Times New Roman" pitchFamily="18" charset="0"/>
                          <a:cs typeface="Times New Roman" pitchFamily="18" charset="0"/>
                        </a:rPr>
                        <a:t>Обеспечение общественного порядка и противодействие преступности</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FF"/>
                          </a:solidFill>
                          <a:effectLst/>
                          <a:latin typeface="Times New Roman" pitchFamily="18" charset="0"/>
                          <a:cs typeface="Times New Roman" pitchFamily="18" charset="0"/>
                        </a:rPr>
                        <a:t>Защита населения и территории от чрезвычайных ситуаций, обеспечение пожарной безопасности и безопасности людей на водных объектах</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39,2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0,6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339966"/>
                          </a:solidFill>
                          <a:effectLst/>
                          <a:latin typeface="Times New Roman" pitchFamily="18" charset="0"/>
                          <a:cs typeface="Times New Roman" pitchFamily="18" charset="0"/>
                        </a:rPr>
                        <a:t>Развитие культуры и туризма</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1813,2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26,6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800000"/>
                          </a:solidFill>
                          <a:effectLst/>
                          <a:latin typeface="Times New Roman" pitchFamily="18" charset="0"/>
                          <a:cs typeface="Times New Roman" pitchFamily="18" charset="0"/>
                        </a:rPr>
                        <a:t>Охрана окружающей среды и рациональное природопользование</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168,6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2,5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FF"/>
                          </a:solidFill>
                          <a:effectLst/>
                          <a:latin typeface="Times New Roman" pitchFamily="18" charset="0"/>
                          <a:cs typeface="Times New Roman" pitchFamily="18" charset="0"/>
                        </a:rPr>
                        <a:t>Развитие физической культуры и спорта</a:t>
                      </a:r>
                      <a:endParaRPr kumimoji="0" 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34,0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0000"/>
                          </a:solidFill>
                          <a:effectLst/>
                          <a:latin typeface="Times New Roman" pitchFamily="18" charset="0"/>
                          <a:cs typeface="Times New Roman" pitchFamily="18" charset="0"/>
                        </a:rPr>
                        <a:t>Эффективное управление муниципальными финансами</a:t>
                      </a:r>
                      <a:endParaRPr kumimoji="0" lang="ru-RU"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4041,2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59,3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333399"/>
                          </a:solidFill>
                          <a:effectLst/>
                          <a:latin typeface="Times New Roman" pitchFamily="18" charset="0"/>
                          <a:cs typeface="Times New Roman" pitchFamily="18" charset="0"/>
                        </a:rPr>
                        <a:t>Обеспечение качественными жилищно-коммунальными услугами населения и благоустройства</a:t>
                      </a:r>
                      <a:endParaRPr kumimoji="0" lang="ru-RU"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711,8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10,5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Всего</a:t>
                      </a:r>
                      <a:endParaRPr kumimoji="0" lang="ru-RU"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FF0000"/>
                          </a:solidFill>
                          <a:effectLst/>
                          <a:latin typeface="Arial" charset="0"/>
                          <a:cs typeface="Arial" charset="0"/>
                        </a:rPr>
                        <a:t>6814,0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FF0000"/>
                          </a:solidFill>
                          <a:effectLst/>
                          <a:latin typeface="Arial" charset="0"/>
                          <a:cs typeface="Arial"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p:nvPr>
        </p:nvSpPr>
        <p:spPr/>
        <p:txBody>
          <a:bodyPr/>
          <a:lstStyle/>
          <a:p>
            <a:pPr eaLnBrk="1" hangingPunct="1"/>
            <a:r>
              <a:rPr lang="ru-RU" sz="2000" b="1" dirty="0" smtClean="0">
                <a:solidFill>
                  <a:srgbClr val="254061"/>
                </a:solidFill>
                <a:latin typeface="Times New Roman" pitchFamily="18" charset="0"/>
              </a:rPr>
              <a:t>Расходы бюджета </a:t>
            </a:r>
            <a:r>
              <a:rPr lang="ru-RU" sz="2000" b="1" dirty="0" err="1" smtClean="0">
                <a:solidFill>
                  <a:srgbClr val="254061"/>
                </a:solidFill>
                <a:latin typeface="Times New Roman" pitchFamily="18" charset="0"/>
              </a:rPr>
              <a:t>Камышевского</a:t>
            </a:r>
            <a:r>
              <a:rPr lang="ru-RU" sz="2000" b="1" dirty="0" smtClean="0">
                <a:solidFill>
                  <a:srgbClr val="254061"/>
                </a:solidFill>
                <a:latin typeface="Times New Roman" pitchFamily="18" charset="0"/>
              </a:rPr>
              <a:t> сельского поселения, формируемые в рамках муниципальных программ </a:t>
            </a:r>
            <a:r>
              <a:rPr lang="ru-RU" sz="2000" b="1" dirty="0" err="1" smtClean="0">
                <a:solidFill>
                  <a:srgbClr val="254061"/>
                </a:solidFill>
                <a:latin typeface="Times New Roman" pitchFamily="18" charset="0"/>
              </a:rPr>
              <a:t>Камышевского</a:t>
            </a:r>
            <a:r>
              <a:rPr lang="ru-RU" sz="2000" b="1" dirty="0" smtClean="0">
                <a:solidFill>
                  <a:srgbClr val="254061"/>
                </a:solidFill>
                <a:latin typeface="Times New Roman" pitchFamily="18" charset="0"/>
              </a:rPr>
              <a:t> сельского поселения, и </a:t>
            </a:r>
            <a:r>
              <a:rPr lang="ru-RU" sz="2000" b="1" dirty="0" err="1" smtClean="0">
                <a:solidFill>
                  <a:srgbClr val="254061"/>
                </a:solidFill>
                <a:latin typeface="Times New Roman" pitchFamily="18" charset="0"/>
              </a:rPr>
              <a:t>непрограммные</a:t>
            </a:r>
            <a:r>
              <a:rPr lang="ru-RU" sz="2000" b="1" dirty="0" smtClean="0">
                <a:solidFill>
                  <a:srgbClr val="254061"/>
                </a:solidFill>
                <a:latin typeface="Times New Roman" pitchFamily="18" charset="0"/>
              </a:rPr>
              <a:t> расходы</a:t>
            </a:r>
          </a:p>
        </p:txBody>
      </p:sp>
      <p:sp>
        <p:nvSpPr>
          <p:cNvPr id="3" name="Овал 2"/>
          <p:cNvSpPr/>
          <p:nvPr/>
        </p:nvSpPr>
        <p:spPr>
          <a:xfrm>
            <a:off x="611188" y="1916113"/>
            <a:ext cx="2520950" cy="244792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ru-RU" dirty="0" smtClean="0">
                <a:solidFill>
                  <a:srgbClr val="FFFFFF"/>
                </a:solidFill>
                <a:cs typeface="Arial" charset="0"/>
              </a:rPr>
              <a:t>6814,0 тыс.рублей</a:t>
            </a:r>
            <a:endParaRPr lang="ru-RU" dirty="0">
              <a:solidFill>
                <a:srgbClr val="FFFFFF"/>
              </a:solidFill>
              <a:cs typeface="Arial" charset="0"/>
            </a:endParaRPr>
          </a:p>
        </p:txBody>
      </p:sp>
      <p:sp>
        <p:nvSpPr>
          <p:cNvPr id="4" name="Овал 3"/>
          <p:cNvSpPr/>
          <p:nvPr/>
        </p:nvSpPr>
        <p:spPr>
          <a:xfrm>
            <a:off x="3635375" y="1844675"/>
            <a:ext cx="2520950" cy="244792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ru-RU" dirty="0" smtClean="0">
                <a:solidFill>
                  <a:srgbClr val="FFFFFF"/>
                </a:solidFill>
                <a:cs typeface="Arial" charset="0"/>
              </a:rPr>
              <a:t>6174,8 тыс.рублей</a:t>
            </a:r>
            <a:endParaRPr lang="ru-RU" dirty="0">
              <a:solidFill>
                <a:srgbClr val="FFFFFF"/>
              </a:solidFill>
              <a:cs typeface="Arial" charset="0"/>
            </a:endParaRPr>
          </a:p>
        </p:txBody>
      </p:sp>
      <p:sp>
        <p:nvSpPr>
          <p:cNvPr id="5" name="Овал 4"/>
          <p:cNvSpPr/>
          <p:nvPr/>
        </p:nvSpPr>
        <p:spPr>
          <a:xfrm>
            <a:off x="6516688" y="1844675"/>
            <a:ext cx="2376487" cy="244792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ru-RU" dirty="0" smtClean="0">
                <a:solidFill>
                  <a:srgbClr val="FFFFFF"/>
                </a:solidFill>
                <a:cs typeface="Arial" charset="0"/>
              </a:rPr>
              <a:t>11996,3</a:t>
            </a:r>
            <a:endParaRPr lang="ru-RU" dirty="0">
              <a:solidFill>
                <a:srgbClr val="FFFFFF"/>
              </a:solidFill>
              <a:cs typeface="Arial" charset="0"/>
            </a:endParaRPr>
          </a:p>
          <a:p>
            <a:pPr algn="ctr">
              <a:defRPr/>
            </a:pPr>
            <a:r>
              <a:rPr lang="ru-RU" dirty="0">
                <a:solidFill>
                  <a:srgbClr val="FFFFFF"/>
                </a:solidFill>
                <a:cs typeface="Arial" charset="0"/>
              </a:rPr>
              <a:t>тыс.рублей</a:t>
            </a:r>
          </a:p>
        </p:txBody>
      </p:sp>
      <p:sp>
        <p:nvSpPr>
          <p:cNvPr id="7" name="Овал 6"/>
          <p:cNvSpPr/>
          <p:nvPr/>
        </p:nvSpPr>
        <p:spPr>
          <a:xfrm>
            <a:off x="1835150" y="3716338"/>
            <a:ext cx="1512888" cy="86518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ru-RU" sz="1600" dirty="0" smtClean="0">
                <a:solidFill>
                  <a:srgbClr val="FFFFFF"/>
                </a:solidFill>
                <a:cs typeface="Arial" charset="0"/>
              </a:rPr>
              <a:t>98,2 </a:t>
            </a:r>
            <a:r>
              <a:rPr lang="ru-RU" sz="1600" dirty="0" err="1">
                <a:solidFill>
                  <a:srgbClr val="FFFFFF"/>
                </a:solidFill>
                <a:cs typeface="Arial" charset="0"/>
              </a:rPr>
              <a:t>тыс.руб</a:t>
            </a:r>
            <a:r>
              <a:rPr lang="en-US" sz="1600" dirty="0">
                <a:solidFill>
                  <a:srgbClr val="FFFFFF"/>
                </a:solidFill>
                <a:cs typeface="Arial" charset="0"/>
              </a:rPr>
              <a:t>.</a:t>
            </a:r>
            <a:endParaRPr lang="ru-RU" sz="1600" dirty="0">
              <a:solidFill>
                <a:srgbClr val="FFFFFF"/>
              </a:solidFill>
              <a:cs typeface="Arial" charset="0"/>
            </a:endParaRPr>
          </a:p>
        </p:txBody>
      </p:sp>
      <p:sp>
        <p:nvSpPr>
          <p:cNvPr id="8" name="Овал 7"/>
          <p:cNvSpPr/>
          <p:nvPr/>
        </p:nvSpPr>
        <p:spPr>
          <a:xfrm>
            <a:off x="4932363" y="3789363"/>
            <a:ext cx="1584325" cy="863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ru-RU" sz="1600" dirty="0" smtClean="0">
                <a:solidFill>
                  <a:srgbClr val="FFFFFF"/>
                </a:solidFill>
                <a:cs typeface="Arial" charset="0"/>
              </a:rPr>
              <a:t>85,5</a:t>
            </a:r>
            <a:endParaRPr lang="ru-RU" sz="1600" dirty="0">
              <a:solidFill>
                <a:srgbClr val="FFFFFF"/>
              </a:solidFill>
              <a:cs typeface="Arial" charset="0"/>
            </a:endParaRPr>
          </a:p>
          <a:p>
            <a:pPr algn="ctr">
              <a:defRPr/>
            </a:pPr>
            <a:r>
              <a:rPr lang="ru-RU" sz="1600" dirty="0" err="1">
                <a:solidFill>
                  <a:srgbClr val="FFFFFF"/>
                </a:solidFill>
                <a:cs typeface="Arial" charset="0"/>
              </a:rPr>
              <a:t>тыс.руб</a:t>
            </a:r>
            <a:r>
              <a:rPr lang="en-US" sz="1600" dirty="0">
                <a:solidFill>
                  <a:srgbClr val="FFFFFF"/>
                </a:solidFill>
                <a:cs typeface="Arial" charset="0"/>
              </a:rPr>
              <a:t>.</a:t>
            </a:r>
            <a:endParaRPr lang="ru-RU" sz="1600" dirty="0">
              <a:solidFill>
                <a:srgbClr val="FFFFFF"/>
              </a:solidFill>
              <a:cs typeface="Arial" charset="0"/>
            </a:endParaRPr>
          </a:p>
        </p:txBody>
      </p:sp>
      <p:sp>
        <p:nvSpPr>
          <p:cNvPr id="9" name="Овал 8"/>
          <p:cNvSpPr/>
          <p:nvPr/>
        </p:nvSpPr>
        <p:spPr>
          <a:xfrm>
            <a:off x="7704138" y="3789363"/>
            <a:ext cx="1439862" cy="79216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ru-RU" sz="1600" dirty="0" smtClean="0">
                <a:solidFill>
                  <a:srgbClr val="FFFFFF"/>
                </a:solidFill>
                <a:cs typeface="Arial" charset="0"/>
              </a:rPr>
              <a:t>85,5 </a:t>
            </a:r>
            <a:r>
              <a:rPr lang="ru-RU" sz="1600" dirty="0" err="1" smtClean="0">
                <a:solidFill>
                  <a:srgbClr val="FFFFFF"/>
                </a:solidFill>
                <a:cs typeface="Arial" charset="0"/>
              </a:rPr>
              <a:t>тыс.руб</a:t>
            </a:r>
            <a:r>
              <a:rPr lang="en-US" sz="1600" dirty="0">
                <a:solidFill>
                  <a:srgbClr val="FFFFFF"/>
                </a:solidFill>
                <a:cs typeface="Arial" charset="0"/>
              </a:rPr>
              <a:t>.</a:t>
            </a:r>
            <a:endParaRPr lang="ru-RU" sz="1600" dirty="0">
              <a:solidFill>
                <a:srgbClr val="FFFFFF"/>
              </a:solidFill>
              <a:cs typeface="Arial" charset="0"/>
            </a:endParaRPr>
          </a:p>
        </p:txBody>
      </p:sp>
      <p:sp>
        <p:nvSpPr>
          <p:cNvPr id="10" name="Овал 9"/>
          <p:cNvSpPr/>
          <p:nvPr/>
        </p:nvSpPr>
        <p:spPr>
          <a:xfrm>
            <a:off x="395288" y="5300663"/>
            <a:ext cx="504825" cy="4318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ru-RU"/>
          </a:p>
        </p:txBody>
      </p:sp>
      <p:sp>
        <p:nvSpPr>
          <p:cNvPr id="11" name="Овал 10"/>
          <p:cNvSpPr/>
          <p:nvPr/>
        </p:nvSpPr>
        <p:spPr>
          <a:xfrm>
            <a:off x="395288" y="6165850"/>
            <a:ext cx="431800" cy="431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ru-RU"/>
          </a:p>
        </p:txBody>
      </p:sp>
      <p:sp>
        <p:nvSpPr>
          <p:cNvPr id="77834" name="TextBox 11"/>
          <p:cNvSpPr txBox="1">
            <a:spLocks noChangeArrowheads="1"/>
          </p:cNvSpPr>
          <p:nvPr/>
        </p:nvSpPr>
        <p:spPr bwMode="auto">
          <a:xfrm>
            <a:off x="1403350" y="1412875"/>
            <a:ext cx="720725" cy="366713"/>
          </a:xfrm>
          <a:prstGeom prst="rect">
            <a:avLst/>
          </a:prstGeom>
          <a:noFill/>
          <a:ln w="9525">
            <a:noFill/>
            <a:miter lim="800000"/>
            <a:headEnd/>
            <a:tailEnd/>
          </a:ln>
        </p:spPr>
        <p:txBody>
          <a:bodyPr>
            <a:spAutoFit/>
          </a:bodyPr>
          <a:lstStyle/>
          <a:p>
            <a:r>
              <a:rPr lang="en-US" b="1" dirty="0" smtClean="0">
                <a:latin typeface="Calibri" pitchFamily="34" charset="0"/>
              </a:rPr>
              <a:t>201</a:t>
            </a:r>
            <a:r>
              <a:rPr lang="ru-RU" b="1" dirty="0" smtClean="0">
                <a:latin typeface="Calibri" pitchFamily="34" charset="0"/>
              </a:rPr>
              <a:t>7</a:t>
            </a:r>
            <a:endParaRPr lang="ru-RU" b="1" dirty="0">
              <a:latin typeface="Calibri" pitchFamily="34" charset="0"/>
            </a:endParaRPr>
          </a:p>
        </p:txBody>
      </p:sp>
      <p:sp>
        <p:nvSpPr>
          <p:cNvPr id="77835" name="TextBox 12"/>
          <p:cNvSpPr txBox="1">
            <a:spLocks noChangeArrowheads="1"/>
          </p:cNvSpPr>
          <p:nvPr/>
        </p:nvSpPr>
        <p:spPr bwMode="auto">
          <a:xfrm>
            <a:off x="4500563" y="1412875"/>
            <a:ext cx="719137" cy="641350"/>
          </a:xfrm>
          <a:prstGeom prst="rect">
            <a:avLst/>
          </a:prstGeom>
          <a:noFill/>
          <a:ln w="9525">
            <a:noFill/>
            <a:miter lim="800000"/>
            <a:headEnd/>
            <a:tailEnd/>
          </a:ln>
        </p:spPr>
        <p:txBody>
          <a:bodyPr>
            <a:spAutoFit/>
          </a:bodyPr>
          <a:lstStyle/>
          <a:p>
            <a:r>
              <a:rPr lang="en-US" b="1" dirty="0" smtClean="0">
                <a:latin typeface="Calibri" pitchFamily="34" charset="0"/>
              </a:rPr>
              <a:t>201</a:t>
            </a:r>
            <a:r>
              <a:rPr lang="ru-RU" b="1" dirty="0" smtClean="0">
                <a:latin typeface="Calibri" pitchFamily="34" charset="0"/>
              </a:rPr>
              <a:t>8</a:t>
            </a:r>
            <a:endParaRPr lang="ru-RU" b="1" dirty="0">
              <a:latin typeface="Calibri" pitchFamily="34" charset="0"/>
            </a:endParaRPr>
          </a:p>
          <a:p>
            <a:endParaRPr lang="ru-RU" b="1" dirty="0">
              <a:latin typeface="Calibri" pitchFamily="34" charset="0"/>
            </a:endParaRPr>
          </a:p>
        </p:txBody>
      </p:sp>
      <p:sp>
        <p:nvSpPr>
          <p:cNvPr id="77836" name="TextBox 13"/>
          <p:cNvSpPr txBox="1">
            <a:spLocks noChangeArrowheads="1"/>
          </p:cNvSpPr>
          <p:nvPr/>
        </p:nvSpPr>
        <p:spPr bwMode="auto">
          <a:xfrm>
            <a:off x="7308850" y="1412875"/>
            <a:ext cx="719138" cy="366713"/>
          </a:xfrm>
          <a:prstGeom prst="rect">
            <a:avLst/>
          </a:prstGeom>
          <a:noFill/>
          <a:ln w="9525">
            <a:noFill/>
            <a:miter lim="800000"/>
            <a:headEnd/>
            <a:tailEnd/>
          </a:ln>
        </p:spPr>
        <p:txBody>
          <a:bodyPr>
            <a:spAutoFit/>
          </a:bodyPr>
          <a:lstStyle/>
          <a:p>
            <a:r>
              <a:rPr lang="en-US" b="1" dirty="0" smtClean="0">
                <a:latin typeface="Calibri" pitchFamily="34" charset="0"/>
              </a:rPr>
              <a:t>201</a:t>
            </a:r>
            <a:r>
              <a:rPr lang="ru-RU" b="1" dirty="0" smtClean="0">
                <a:latin typeface="Calibri" pitchFamily="34" charset="0"/>
              </a:rPr>
              <a:t>9</a:t>
            </a:r>
            <a:endParaRPr lang="ru-RU" b="1" dirty="0">
              <a:latin typeface="Calibri" pitchFamily="34" charset="0"/>
            </a:endParaRPr>
          </a:p>
        </p:txBody>
      </p:sp>
      <p:sp>
        <p:nvSpPr>
          <p:cNvPr id="77837" name="TextBox 16"/>
          <p:cNvSpPr txBox="1">
            <a:spLocks noChangeArrowheads="1"/>
          </p:cNvSpPr>
          <p:nvPr/>
        </p:nvSpPr>
        <p:spPr bwMode="auto">
          <a:xfrm>
            <a:off x="1116013" y="6165850"/>
            <a:ext cx="7272337" cy="336550"/>
          </a:xfrm>
          <a:prstGeom prst="rect">
            <a:avLst/>
          </a:prstGeom>
          <a:noFill/>
          <a:ln w="9525">
            <a:noFill/>
            <a:miter lim="800000"/>
            <a:headEnd/>
            <a:tailEnd/>
          </a:ln>
        </p:spPr>
        <p:txBody>
          <a:bodyPr>
            <a:spAutoFit/>
          </a:bodyPr>
          <a:lstStyle/>
          <a:p>
            <a:r>
              <a:rPr lang="en-US" sz="1600" dirty="0">
                <a:latin typeface="Calibri" pitchFamily="34" charset="0"/>
              </a:rPr>
              <a:t>- </a:t>
            </a:r>
            <a:r>
              <a:rPr lang="ru-RU" sz="1600" dirty="0" err="1">
                <a:latin typeface="Calibri" pitchFamily="34" charset="0"/>
              </a:rPr>
              <a:t>непрограммные</a:t>
            </a:r>
            <a:r>
              <a:rPr lang="ru-RU" sz="1600" dirty="0">
                <a:latin typeface="Calibri" pitchFamily="34" charset="0"/>
              </a:rPr>
              <a:t> расходы бюджета </a:t>
            </a:r>
            <a:r>
              <a:rPr lang="ru-RU" sz="1600" dirty="0" err="1" smtClean="0">
                <a:latin typeface="Calibri" pitchFamily="34" charset="0"/>
              </a:rPr>
              <a:t>Камышевского</a:t>
            </a:r>
            <a:r>
              <a:rPr lang="ru-RU" sz="1600" dirty="0" smtClean="0">
                <a:latin typeface="Calibri" pitchFamily="34" charset="0"/>
              </a:rPr>
              <a:t> </a:t>
            </a:r>
            <a:r>
              <a:rPr lang="ru-RU" sz="1600" dirty="0">
                <a:latin typeface="Calibri" pitchFamily="34" charset="0"/>
              </a:rPr>
              <a:t>сельского поселения</a:t>
            </a:r>
          </a:p>
        </p:txBody>
      </p:sp>
      <p:sp>
        <p:nvSpPr>
          <p:cNvPr id="77838" name="TextBox 17"/>
          <p:cNvSpPr txBox="1">
            <a:spLocks noChangeArrowheads="1"/>
          </p:cNvSpPr>
          <p:nvPr/>
        </p:nvSpPr>
        <p:spPr bwMode="auto">
          <a:xfrm>
            <a:off x="1258888" y="5300663"/>
            <a:ext cx="7273925" cy="581025"/>
          </a:xfrm>
          <a:prstGeom prst="rect">
            <a:avLst/>
          </a:prstGeom>
          <a:noFill/>
          <a:ln w="9525">
            <a:noFill/>
            <a:miter lim="800000"/>
            <a:headEnd/>
            <a:tailEnd/>
          </a:ln>
        </p:spPr>
        <p:txBody>
          <a:bodyPr>
            <a:spAutoFit/>
          </a:bodyPr>
          <a:lstStyle/>
          <a:p>
            <a:r>
              <a:rPr lang="en-US" sz="1600" dirty="0">
                <a:latin typeface="Calibri" pitchFamily="34" charset="0"/>
              </a:rPr>
              <a:t>- </a:t>
            </a:r>
            <a:r>
              <a:rPr lang="ru-RU" sz="1600" dirty="0">
                <a:latin typeface="Calibri" pitchFamily="34" charset="0"/>
              </a:rPr>
              <a:t>расходы бюджета </a:t>
            </a:r>
            <a:r>
              <a:rPr lang="ru-RU" sz="1600" dirty="0" err="1" smtClean="0">
                <a:latin typeface="Calibri" pitchFamily="34" charset="0"/>
              </a:rPr>
              <a:t>Камышевского</a:t>
            </a:r>
            <a:r>
              <a:rPr lang="ru-RU" sz="1600" dirty="0" smtClean="0">
                <a:latin typeface="Calibri" pitchFamily="34" charset="0"/>
              </a:rPr>
              <a:t> сельского </a:t>
            </a:r>
            <a:r>
              <a:rPr lang="ru-RU" sz="1600" dirty="0">
                <a:latin typeface="Calibri" pitchFamily="34" charset="0"/>
              </a:rPr>
              <a:t>поселения, формируемые в рамках муниципальных программ </a:t>
            </a:r>
            <a:r>
              <a:rPr lang="ru-RU" sz="1600" dirty="0" err="1" smtClean="0">
                <a:latin typeface="Calibri" pitchFamily="34" charset="0"/>
              </a:rPr>
              <a:t>Камышевского</a:t>
            </a:r>
            <a:r>
              <a:rPr lang="ru-RU" sz="1600" dirty="0" smtClean="0">
                <a:latin typeface="Calibri" pitchFamily="34" charset="0"/>
              </a:rPr>
              <a:t> сельского </a:t>
            </a:r>
            <a:r>
              <a:rPr lang="ru-RU" sz="1600" dirty="0">
                <a:latin typeface="Calibri" pitchFamily="34" charset="0"/>
              </a:rPr>
              <a:t>поселения</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Заголовок 1"/>
          <p:cNvSpPr>
            <a:spLocks noGrp="1"/>
          </p:cNvSpPr>
          <p:nvPr>
            <p:ph type="title"/>
          </p:nvPr>
        </p:nvSpPr>
        <p:spPr/>
        <p:txBody>
          <a:bodyPr/>
          <a:lstStyle/>
          <a:p>
            <a:pPr eaLnBrk="1" hangingPunct="1"/>
            <a:r>
              <a:rPr lang="ru-RU" sz="3000" b="1" smtClean="0">
                <a:solidFill>
                  <a:srgbClr val="00B050"/>
                </a:solidFill>
              </a:rPr>
              <a:t>Доля муниципальных программ социальной направленности в общем объеме программных расходов</a:t>
            </a:r>
          </a:p>
        </p:txBody>
      </p:sp>
      <p:graphicFrame>
        <p:nvGraphicFramePr>
          <p:cNvPr id="35842" name="Диаграмма 2"/>
          <p:cNvGraphicFramePr>
            <a:graphicFrameLocks/>
          </p:cNvGraphicFramePr>
          <p:nvPr/>
        </p:nvGraphicFramePr>
        <p:xfrm>
          <a:off x="428596" y="1500174"/>
          <a:ext cx="8024813" cy="4851400"/>
        </p:xfrm>
        <a:graphic>
          <a:graphicData uri="http://schemas.openxmlformats.org/presentationml/2006/ole">
            <p:oleObj spid="_x0000_s35842" name="Лист" r:id="rId3" imgW="8077200" imgH="4876800" progId="Excel.Sheet.8">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Заголовок 1"/>
          <p:cNvSpPr>
            <a:spLocks noGrp="1"/>
          </p:cNvSpPr>
          <p:nvPr>
            <p:ph type="title"/>
          </p:nvPr>
        </p:nvSpPr>
        <p:spPr>
          <a:xfrm>
            <a:off x="457200" y="274638"/>
            <a:ext cx="8229600" cy="633412"/>
          </a:xfrm>
        </p:spPr>
        <p:txBody>
          <a:bodyPr/>
          <a:lstStyle/>
          <a:p>
            <a:pPr eaLnBrk="1" hangingPunct="1"/>
            <a:r>
              <a:rPr lang="ru-RU" sz="2000" dirty="0" smtClean="0"/>
              <a:t>Структура расходов бюджета </a:t>
            </a:r>
            <a:r>
              <a:rPr lang="ru-RU" sz="2000" dirty="0" err="1" smtClean="0">
                <a:latin typeface="Arial" charset="0"/>
              </a:rPr>
              <a:t>Камышевского</a:t>
            </a:r>
            <a:r>
              <a:rPr lang="ru-RU" sz="2000" dirty="0" smtClean="0">
                <a:latin typeface="Arial" charset="0"/>
              </a:rPr>
              <a:t> сельского поселения</a:t>
            </a:r>
            <a:br>
              <a:rPr lang="ru-RU" sz="2000" dirty="0" smtClean="0">
                <a:latin typeface="Arial" charset="0"/>
              </a:rPr>
            </a:br>
            <a:r>
              <a:rPr lang="ru-RU" sz="2000" dirty="0" smtClean="0"/>
              <a:t> в 2017 году по разделам</a:t>
            </a:r>
          </a:p>
        </p:txBody>
      </p:sp>
      <p:sp>
        <p:nvSpPr>
          <p:cNvPr id="7" name="Прямоугольник 6"/>
          <p:cNvSpPr/>
          <p:nvPr/>
        </p:nvSpPr>
        <p:spPr>
          <a:xfrm>
            <a:off x="1357290" y="3786190"/>
            <a:ext cx="2160587" cy="187166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ru-RU" dirty="0" smtClean="0">
                <a:solidFill>
                  <a:srgbClr val="FFFFFF"/>
                </a:solidFill>
                <a:cs typeface="Arial" charset="0"/>
              </a:rPr>
              <a:t>Образование 0,2 %</a:t>
            </a:r>
            <a:endParaRPr lang="ru-RU" dirty="0">
              <a:solidFill>
                <a:srgbClr val="FFFFFF"/>
              </a:solidFill>
              <a:cs typeface="Arial" charset="0"/>
            </a:endParaRPr>
          </a:p>
        </p:txBody>
      </p:sp>
      <p:sp>
        <p:nvSpPr>
          <p:cNvPr id="9" name="Прямоугольник 8"/>
          <p:cNvSpPr/>
          <p:nvPr/>
        </p:nvSpPr>
        <p:spPr>
          <a:xfrm>
            <a:off x="539750" y="1052513"/>
            <a:ext cx="4248150" cy="122396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ru-RU" dirty="0">
                <a:solidFill>
                  <a:srgbClr val="FFFFFF"/>
                </a:solidFill>
                <a:cs typeface="Arial" charset="0"/>
              </a:rPr>
              <a:t>Национальная безопасность и правоохранительная деятельность        </a:t>
            </a:r>
            <a:r>
              <a:rPr lang="ru-RU" dirty="0" smtClean="0">
                <a:solidFill>
                  <a:srgbClr val="FFFFFF"/>
                </a:solidFill>
                <a:latin typeface="Arial" charset="0"/>
                <a:cs typeface="Arial" charset="0"/>
              </a:rPr>
              <a:t>0,8</a:t>
            </a:r>
            <a:r>
              <a:rPr lang="ru-RU" dirty="0" smtClean="0">
                <a:solidFill>
                  <a:srgbClr val="FFFFFF"/>
                </a:solidFill>
                <a:cs typeface="Arial" charset="0"/>
              </a:rPr>
              <a:t> </a:t>
            </a:r>
            <a:r>
              <a:rPr lang="ru-RU" dirty="0">
                <a:solidFill>
                  <a:srgbClr val="FFFFFF"/>
                </a:solidFill>
                <a:cs typeface="Arial" charset="0"/>
              </a:rPr>
              <a:t>%</a:t>
            </a:r>
          </a:p>
        </p:txBody>
      </p:sp>
      <p:sp>
        <p:nvSpPr>
          <p:cNvPr id="10" name="Прямоугольник 9"/>
          <p:cNvSpPr/>
          <p:nvPr/>
        </p:nvSpPr>
        <p:spPr>
          <a:xfrm>
            <a:off x="5076825" y="1125538"/>
            <a:ext cx="3633788" cy="15843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ru-RU" dirty="0">
                <a:solidFill>
                  <a:srgbClr val="FFFFFF"/>
                </a:solidFill>
                <a:cs typeface="Arial" charset="0"/>
              </a:rPr>
              <a:t>Общегосударственные вопросы   </a:t>
            </a:r>
            <a:endParaRPr lang="ru-RU" dirty="0">
              <a:solidFill>
                <a:srgbClr val="FFFFFF"/>
              </a:solidFill>
              <a:latin typeface="Arial" charset="0"/>
              <a:cs typeface="Arial" charset="0"/>
            </a:endParaRPr>
          </a:p>
          <a:p>
            <a:pPr algn="ctr">
              <a:defRPr/>
            </a:pPr>
            <a:r>
              <a:rPr lang="ru-RU" dirty="0" smtClean="0">
                <a:solidFill>
                  <a:srgbClr val="FFFFFF"/>
                </a:solidFill>
                <a:cs typeface="Arial" charset="0"/>
              </a:rPr>
              <a:t>58,8%</a:t>
            </a:r>
            <a:endParaRPr lang="ru-RU" dirty="0">
              <a:solidFill>
                <a:srgbClr val="FFFFFF"/>
              </a:solidFill>
              <a:cs typeface="Arial" charset="0"/>
            </a:endParaRPr>
          </a:p>
        </p:txBody>
      </p:sp>
      <p:sp>
        <p:nvSpPr>
          <p:cNvPr id="11" name="Прямоугольник 10"/>
          <p:cNvSpPr/>
          <p:nvPr/>
        </p:nvSpPr>
        <p:spPr>
          <a:xfrm>
            <a:off x="5076825" y="2781300"/>
            <a:ext cx="3635375" cy="1295400"/>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ru-RU" dirty="0">
                <a:solidFill>
                  <a:srgbClr val="FFFFFF"/>
                </a:solidFill>
                <a:cs typeface="Arial" charset="0"/>
              </a:rPr>
              <a:t>Жилищно-коммунальное хозяйство </a:t>
            </a:r>
            <a:r>
              <a:rPr lang="ru-RU" dirty="0" smtClean="0">
                <a:solidFill>
                  <a:srgbClr val="FFFFFF"/>
                </a:solidFill>
                <a:latin typeface="Arial" charset="0"/>
                <a:cs typeface="Arial" charset="0"/>
              </a:rPr>
              <a:t>12,5</a:t>
            </a:r>
            <a:r>
              <a:rPr lang="ru-RU" dirty="0" smtClean="0">
                <a:solidFill>
                  <a:srgbClr val="FFFFFF"/>
                </a:solidFill>
                <a:cs typeface="Arial" charset="0"/>
              </a:rPr>
              <a:t> </a:t>
            </a:r>
            <a:r>
              <a:rPr lang="ru-RU" dirty="0">
                <a:solidFill>
                  <a:srgbClr val="FFFFFF"/>
                </a:solidFill>
                <a:cs typeface="Arial" charset="0"/>
              </a:rPr>
              <a:t>%</a:t>
            </a:r>
          </a:p>
        </p:txBody>
      </p:sp>
      <p:sp>
        <p:nvSpPr>
          <p:cNvPr id="12" name="Прямоугольник 11"/>
          <p:cNvSpPr/>
          <p:nvPr/>
        </p:nvSpPr>
        <p:spPr>
          <a:xfrm>
            <a:off x="4932363" y="4292600"/>
            <a:ext cx="3635375" cy="13684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ru-RU" dirty="0">
                <a:solidFill>
                  <a:srgbClr val="000000"/>
                </a:solidFill>
                <a:cs typeface="Arial" charset="0"/>
              </a:rPr>
              <a:t>Культура, кинематография  </a:t>
            </a:r>
            <a:endParaRPr lang="ru-RU" dirty="0">
              <a:solidFill>
                <a:srgbClr val="000000"/>
              </a:solidFill>
              <a:latin typeface="Arial" charset="0"/>
              <a:cs typeface="Arial" charset="0"/>
            </a:endParaRPr>
          </a:p>
          <a:p>
            <a:pPr algn="ctr">
              <a:defRPr/>
            </a:pPr>
            <a:r>
              <a:rPr lang="ru-RU" dirty="0" smtClean="0">
                <a:solidFill>
                  <a:srgbClr val="000000"/>
                </a:solidFill>
                <a:cs typeface="Arial" charset="0"/>
              </a:rPr>
              <a:t>26,2 </a:t>
            </a:r>
            <a:r>
              <a:rPr lang="ru-RU" dirty="0">
                <a:solidFill>
                  <a:srgbClr val="000000"/>
                </a:solidFill>
                <a:cs typeface="Arial" charset="0"/>
              </a:rPr>
              <a:t>%</a:t>
            </a:r>
          </a:p>
        </p:txBody>
      </p:sp>
      <p:sp>
        <p:nvSpPr>
          <p:cNvPr id="13" name="Прямоугольник 12"/>
          <p:cNvSpPr/>
          <p:nvPr/>
        </p:nvSpPr>
        <p:spPr>
          <a:xfrm>
            <a:off x="539750" y="2276475"/>
            <a:ext cx="4248150" cy="722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rgbClr val="FFFFFF"/>
                </a:solidFill>
                <a:cs typeface="Arial" charset="0"/>
              </a:rPr>
              <a:t>Физическая культура и спорт </a:t>
            </a:r>
            <a:r>
              <a:rPr lang="ru-RU" dirty="0" smtClean="0">
                <a:solidFill>
                  <a:srgbClr val="FFFFFF"/>
                </a:solidFill>
                <a:cs typeface="Arial" charset="0"/>
              </a:rPr>
              <a:t>0,5%</a:t>
            </a:r>
            <a:endParaRPr lang="ru-RU" dirty="0">
              <a:solidFill>
                <a:srgbClr val="FFFFFF"/>
              </a:solidFill>
              <a:cs typeface="Arial" charset="0"/>
            </a:endParaRPr>
          </a:p>
        </p:txBody>
      </p:sp>
      <p:sp>
        <p:nvSpPr>
          <p:cNvPr id="15" name="Прямоугольник 14"/>
          <p:cNvSpPr/>
          <p:nvPr/>
        </p:nvSpPr>
        <p:spPr>
          <a:xfrm>
            <a:off x="539750" y="2997200"/>
            <a:ext cx="4248150" cy="719138"/>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ru-RU" dirty="0">
                <a:solidFill>
                  <a:srgbClr val="000000"/>
                </a:solidFill>
                <a:latin typeface="Arial" charset="0"/>
                <a:cs typeface="Arial" charset="0"/>
              </a:rPr>
              <a:t>Национальная оборона</a:t>
            </a:r>
            <a:r>
              <a:rPr lang="ru-RU" dirty="0">
                <a:solidFill>
                  <a:srgbClr val="000000"/>
                </a:solidFill>
                <a:cs typeface="Arial" charset="0"/>
              </a:rPr>
              <a:t> </a:t>
            </a:r>
            <a:r>
              <a:rPr lang="ru-RU" dirty="0" smtClean="0">
                <a:solidFill>
                  <a:srgbClr val="000000"/>
                </a:solidFill>
                <a:cs typeface="Arial" charset="0"/>
              </a:rPr>
              <a:t>1,0</a:t>
            </a:r>
            <a:r>
              <a:rPr lang="ru-RU" dirty="0" smtClean="0">
                <a:solidFill>
                  <a:srgbClr val="000000"/>
                </a:solidFill>
                <a:latin typeface="Arial" charset="0"/>
                <a:cs typeface="Arial" charset="0"/>
              </a:rPr>
              <a:t> </a:t>
            </a:r>
            <a:r>
              <a:rPr lang="ru-RU" dirty="0">
                <a:solidFill>
                  <a:srgbClr val="000000"/>
                </a:solidFill>
                <a:cs typeface="Arial"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p:spPr>
        <p:txBody>
          <a:bodyPr/>
          <a:lstStyle/>
          <a:p>
            <a:r>
              <a:rPr lang="ru-RU" sz="2000" b="1" dirty="0" smtClean="0">
                <a:solidFill>
                  <a:srgbClr val="FF0000"/>
                </a:solidFill>
              </a:rPr>
              <a:t>В предстоящую  трехлетку  бюджетная  политика  </a:t>
            </a:r>
            <a:r>
              <a:rPr lang="ru-RU" sz="2000" b="1" dirty="0" err="1" smtClean="0">
                <a:solidFill>
                  <a:srgbClr val="FF0000"/>
                </a:solidFill>
              </a:rPr>
              <a:t>Камышевского</a:t>
            </a:r>
            <a:r>
              <a:rPr lang="ru-RU" sz="2000" b="1" dirty="0" smtClean="0">
                <a:solidFill>
                  <a:srgbClr val="FF0000"/>
                </a:solidFill>
              </a:rPr>
              <a:t> сельского  поселения  будет  направлена:</a:t>
            </a:r>
            <a:endParaRPr lang="ru-RU" sz="2000" b="1" dirty="0">
              <a:solidFill>
                <a:srgbClr val="FF0000"/>
              </a:solidFill>
            </a:endParaRPr>
          </a:p>
        </p:txBody>
      </p:sp>
      <p:sp>
        <p:nvSpPr>
          <p:cNvPr id="3" name="Содержимое 2"/>
          <p:cNvSpPr>
            <a:spLocks noGrp="1"/>
          </p:cNvSpPr>
          <p:nvPr>
            <p:ph idx="1"/>
          </p:nvPr>
        </p:nvSpPr>
        <p:spPr/>
        <p:txBody>
          <a:bodyPr/>
          <a:lstStyle/>
          <a:p>
            <a:r>
              <a:rPr lang="ru-RU" sz="1800" dirty="0" smtClean="0"/>
              <a:t> на создание условий по обеспечению устойчивых темпов роста  в реальном секторе экономики и повышению жизненного уровня населения </a:t>
            </a:r>
            <a:r>
              <a:rPr lang="ru-RU" sz="1800" dirty="0" err="1" smtClean="0"/>
              <a:t>Камышевского</a:t>
            </a:r>
            <a:r>
              <a:rPr lang="ru-RU" sz="1800" dirty="0" smtClean="0"/>
              <a:t> сельского поселения;</a:t>
            </a:r>
          </a:p>
          <a:p>
            <a:r>
              <a:rPr lang="ru-RU" sz="1800" dirty="0" smtClean="0"/>
              <a:t>на положительную динамику и опережающий рост собственных доходов, дальнейшее снижение </a:t>
            </a:r>
            <a:r>
              <a:rPr lang="ru-RU" sz="1800" dirty="0" err="1" smtClean="0"/>
              <a:t>дотационности</a:t>
            </a:r>
            <a:r>
              <a:rPr lang="ru-RU" sz="1800" dirty="0" smtClean="0"/>
              <a:t> бюджета;</a:t>
            </a:r>
          </a:p>
          <a:p>
            <a:r>
              <a:rPr lang="ru-RU" sz="1800" dirty="0" smtClean="0"/>
              <a:t>будет продолжена оптимизация расходов бюджета с учетом сокращения менее эффективных расходов и в силу доходных возможностей наращивания более эффективных;</a:t>
            </a:r>
          </a:p>
          <a:p>
            <a:r>
              <a:rPr lang="ru-RU" sz="1800" dirty="0" smtClean="0"/>
              <a:t>не увеличивая расходы, существенно повышать качество и доступность социальных услуг;</a:t>
            </a:r>
          </a:p>
          <a:p>
            <a:r>
              <a:rPr lang="ru-RU" sz="1800" dirty="0" smtClean="0"/>
              <a:t>поддерживать уровень заработной платы работников учреждений культуры, установленный программными указами Президента России;</a:t>
            </a:r>
          </a:p>
          <a:p>
            <a:r>
              <a:rPr lang="ru-RU" sz="1800" dirty="0" smtClean="0"/>
              <a:t>решение социальных вопросов, повышение качества жизни, улучшение экологической обстановки. </a:t>
            </a:r>
            <a:endParaRPr lang="ru-RU"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ru-RU" sz="1700" dirty="0" smtClean="0"/>
              <a:t/>
            </a:r>
            <a:br>
              <a:rPr lang="ru-RU" sz="1700" dirty="0" smtClean="0"/>
            </a:br>
            <a:r>
              <a:rPr lang="ru-RU" sz="1700" dirty="0" smtClean="0"/>
              <a:t> </a:t>
            </a:r>
            <a:r>
              <a:rPr lang="ru-RU" sz="1700" dirty="0" smtClean="0">
                <a:solidFill>
                  <a:srgbClr val="FF0000"/>
                </a:solidFill>
              </a:rPr>
              <a:t>Иные межбюджетные трансферты бюджету  </a:t>
            </a:r>
            <a:r>
              <a:rPr lang="ru-RU" sz="1700" dirty="0" err="1" smtClean="0">
                <a:solidFill>
                  <a:srgbClr val="FF0000"/>
                </a:solidFill>
              </a:rPr>
              <a:t>Камышевского</a:t>
            </a:r>
            <a:r>
              <a:rPr lang="ru-RU" sz="1700" dirty="0" smtClean="0">
                <a:solidFill>
                  <a:srgbClr val="FF0000"/>
                </a:solidFill>
              </a:rPr>
              <a:t> сельского поселения Орловского района для </a:t>
            </a:r>
            <a:r>
              <a:rPr lang="ru-RU" sz="1700" dirty="0" err="1" smtClean="0">
                <a:solidFill>
                  <a:srgbClr val="FF0000"/>
                </a:solidFill>
              </a:rPr>
              <a:t>софинансирования</a:t>
            </a:r>
            <a:r>
              <a:rPr lang="ru-RU" sz="1700" dirty="0" smtClean="0">
                <a:solidFill>
                  <a:srgbClr val="FF0000"/>
                </a:solidFill>
              </a:rPr>
              <a:t>  расходных обязательств, возникающих при выполнении полномочий органов местного самоуправления по вопросам местного значения </a:t>
            </a:r>
            <a:br>
              <a:rPr lang="ru-RU" sz="1700" dirty="0" smtClean="0">
                <a:solidFill>
                  <a:srgbClr val="FF0000"/>
                </a:solidFill>
              </a:rPr>
            </a:br>
            <a:r>
              <a:rPr lang="ru-RU" sz="1700" dirty="0" smtClean="0">
                <a:solidFill>
                  <a:srgbClr val="FF0000"/>
                </a:solidFill>
              </a:rPr>
              <a:t>на 2019 год </a:t>
            </a:r>
            <a:br>
              <a:rPr lang="ru-RU" sz="1700" dirty="0" smtClean="0">
                <a:solidFill>
                  <a:srgbClr val="FF0000"/>
                </a:solidFill>
              </a:rPr>
            </a:br>
            <a:r>
              <a:rPr lang="ru-RU" sz="1700" dirty="0" smtClean="0">
                <a:solidFill>
                  <a:srgbClr val="FF0000"/>
                </a:solidFill>
              </a:rPr>
              <a:t>за счет субсидий областного бюджета (с долей местного бюджета) </a:t>
            </a:r>
            <a:br>
              <a:rPr lang="ru-RU" sz="1700" dirty="0" smtClean="0">
                <a:solidFill>
                  <a:srgbClr val="FF0000"/>
                </a:solidFill>
              </a:rPr>
            </a:br>
            <a:r>
              <a:rPr lang="ru-RU" sz="1700" dirty="0" smtClean="0"/>
              <a:t>                                                                                         (тыс. руб.)</a:t>
            </a:r>
            <a:br>
              <a:rPr lang="ru-RU" sz="1700" dirty="0" smtClean="0"/>
            </a:br>
            <a:endParaRPr lang="ru-RU" sz="1700" dirty="0"/>
          </a:p>
        </p:txBody>
      </p:sp>
      <p:graphicFrame>
        <p:nvGraphicFramePr>
          <p:cNvPr id="4" name="Содержимое 3"/>
          <p:cNvGraphicFramePr>
            <a:graphicFrameLocks noGrp="1"/>
          </p:cNvGraphicFramePr>
          <p:nvPr>
            <p:ph idx="1"/>
          </p:nvPr>
        </p:nvGraphicFramePr>
        <p:xfrm>
          <a:off x="1285852" y="1785926"/>
          <a:ext cx="5929354" cy="3458497"/>
        </p:xfrm>
        <a:graphic>
          <a:graphicData uri="http://schemas.openxmlformats.org/drawingml/2006/table">
            <a:tbl>
              <a:tblPr/>
              <a:tblGrid>
                <a:gridCol w="1428760"/>
                <a:gridCol w="785818"/>
                <a:gridCol w="1858936"/>
                <a:gridCol w="1855840"/>
              </a:tblGrid>
              <a:tr h="20717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Сельское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поселение</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ВСЕГО</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на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2019 год</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в том числе:</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На капитальный ремонт памятников</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(областные - 95,4%)</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На </a:t>
                      </a:r>
                      <a:r>
                        <a:rPr kumimoji="0" lang="ru-RU" sz="1400" b="1" i="0" u="none" strike="noStrike" cap="none" normalizeH="0" baseline="0" dirty="0" err="1" smtClean="0">
                          <a:ln>
                            <a:noFill/>
                          </a:ln>
                          <a:solidFill>
                            <a:srgbClr val="FFFFFF"/>
                          </a:solidFill>
                          <a:effectLst/>
                          <a:latin typeface="Times New Roman" pitchFamily="18" charset="0"/>
                          <a:cs typeface="Times New Roman" pitchFamily="18" charset="0"/>
                        </a:rPr>
                        <a:t>софинансирование</a:t>
                      </a: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 расходов по капитальному ремонту памятников</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Times New Roman" pitchFamily="18" charset="0"/>
                          <a:cs typeface="Times New Roman" pitchFamily="18" charset="0"/>
                        </a:rPr>
                        <a:t>(местные - 4,6%)</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3867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rgbClr val="000000"/>
                          </a:solidFill>
                          <a:effectLst/>
                          <a:latin typeface="Times New Roman" pitchFamily="18" charset="0"/>
                          <a:cs typeface="Times New Roman" pitchFamily="18" charset="0"/>
                        </a:rPr>
                        <a:t>Камышевское</a:t>
                      </a:r>
                      <a:endParaRPr kumimoji="0" lang="ru-RU"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6125,1</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        5843,3</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281,8</a:t>
                      </a:r>
                    </a:p>
                  </a:txBody>
                  <a:tcPr marL="48986" marR="489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468313" y="0"/>
            <a:ext cx="8229600" cy="1125538"/>
          </a:xfrm>
        </p:spPr>
        <p:txBody>
          <a:bodyPr/>
          <a:lstStyle/>
          <a:p>
            <a:pPr eaLnBrk="1" hangingPunct="1"/>
            <a:r>
              <a:rPr lang="ru-RU" sz="1800" b="1" dirty="0" smtClean="0">
                <a:solidFill>
                  <a:srgbClr val="17375E"/>
                </a:solidFill>
              </a:rPr>
              <a:t>Основные параметры бюджета </a:t>
            </a:r>
            <a:r>
              <a:rPr lang="ru-RU" sz="1800" b="1" dirty="0" err="1" smtClean="0">
                <a:solidFill>
                  <a:srgbClr val="17375E"/>
                </a:solidFill>
              </a:rPr>
              <a:t>Камышевского</a:t>
            </a:r>
            <a:r>
              <a:rPr lang="ru-RU" sz="1800" b="1" dirty="0" smtClean="0">
                <a:solidFill>
                  <a:srgbClr val="17375E"/>
                </a:solidFill>
              </a:rPr>
              <a:t> сельского поселения</a:t>
            </a:r>
            <a:r>
              <a:rPr lang="ru-RU" sz="1800" dirty="0" smtClean="0">
                <a:solidFill>
                  <a:srgbClr val="17375E"/>
                </a:solidFill>
              </a:rPr>
              <a:t/>
            </a:r>
            <a:br>
              <a:rPr lang="ru-RU" sz="1800" dirty="0" smtClean="0">
                <a:solidFill>
                  <a:srgbClr val="17375E"/>
                </a:solidFill>
              </a:rPr>
            </a:br>
            <a:r>
              <a:rPr lang="ru-RU" sz="1800" b="1" dirty="0" smtClean="0">
                <a:solidFill>
                  <a:srgbClr val="17375E"/>
                </a:solidFill>
              </a:rPr>
              <a:t>«О бюджете </a:t>
            </a:r>
            <a:r>
              <a:rPr lang="ru-RU" sz="1800" b="1" dirty="0" err="1" smtClean="0">
                <a:solidFill>
                  <a:srgbClr val="17375E"/>
                </a:solidFill>
              </a:rPr>
              <a:t>Камышевского</a:t>
            </a:r>
            <a:r>
              <a:rPr lang="ru-RU" sz="1800" b="1" dirty="0" smtClean="0">
                <a:solidFill>
                  <a:srgbClr val="17375E"/>
                </a:solidFill>
              </a:rPr>
              <a:t> сельского поселения Орловского района </a:t>
            </a:r>
            <a:br>
              <a:rPr lang="ru-RU" sz="1800" b="1" dirty="0" smtClean="0">
                <a:solidFill>
                  <a:srgbClr val="17375E"/>
                </a:solidFill>
              </a:rPr>
            </a:br>
            <a:r>
              <a:rPr lang="ru-RU" sz="1800" b="1" dirty="0" smtClean="0">
                <a:solidFill>
                  <a:srgbClr val="17375E"/>
                </a:solidFill>
              </a:rPr>
              <a:t>на 2017 год и на плановый период 2018 и 2019 годов»</a:t>
            </a:r>
            <a:r>
              <a:rPr lang="en-US" sz="2000" b="1" dirty="0" smtClean="0">
                <a:solidFill>
                  <a:srgbClr val="17375E"/>
                </a:solidFill>
              </a:rPr>
              <a:t/>
            </a:r>
            <a:br>
              <a:rPr lang="en-US" sz="2000" b="1" dirty="0" smtClean="0">
                <a:solidFill>
                  <a:srgbClr val="17375E"/>
                </a:solidFill>
              </a:rPr>
            </a:br>
            <a:r>
              <a:rPr lang="ru-RU" sz="1600" dirty="0" smtClean="0"/>
              <a:t>(тыс. рублей)</a:t>
            </a:r>
            <a:endParaRPr lang="ru-RU" sz="1600" dirty="0" smtClean="0">
              <a:solidFill>
                <a:srgbClr val="17375E"/>
              </a:solidFill>
            </a:endParaRPr>
          </a:p>
        </p:txBody>
      </p:sp>
      <p:graphicFrame>
        <p:nvGraphicFramePr>
          <p:cNvPr id="15465" name="Group 105"/>
          <p:cNvGraphicFramePr>
            <a:graphicFrameLocks noGrp="1"/>
          </p:cNvGraphicFramePr>
          <p:nvPr>
            <p:ph idx="1"/>
          </p:nvPr>
        </p:nvGraphicFramePr>
        <p:xfrm>
          <a:off x="857224" y="1142984"/>
          <a:ext cx="7281114" cy="5663892"/>
        </p:xfrm>
        <a:graphic>
          <a:graphicData uri="http://schemas.openxmlformats.org/drawingml/2006/table">
            <a:tbl>
              <a:tblPr/>
              <a:tblGrid>
                <a:gridCol w="1324040"/>
                <a:gridCol w="1462042"/>
                <a:gridCol w="1428760"/>
                <a:gridCol w="1428760"/>
                <a:gridCol w="1637512"/>
              </a:tblGrid>
              <a:tr h="4162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FFFF"/>
                          </a:solidFill>
                          <a:effectLst/>
                          <a:latin typeface="Times New Roman" pitchFamily="18" charset="0"/>
                          <a:cs typeface="Times New Roman" pitchFamily="18" charset="0"/>
                        </a:rPr>
                        <a:t>Показатель</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FFFF"/>
                          </a:solidFill>
                          <a:effectLst/>
                          <a:latin typeface="Arial" charset="0"/>
                          <a:cs typeface="Times New Roman" pitchFamily="18" charset="0"/>
                        </a:rPr>
                        <a:t>2016 год</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FFFF"/>
                          </a:solidFill>
                          <a:effectLst/>
                          <a:latin typeface="Times New Roman" pitchFamily="18" charset="0"/>
                          <a:cs typeface="Times New Roman" pitchFamily="18" charset="0"/>
                        </a:rPr>
                        <a:t>2017 год</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2018 год</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F243E"/>
                          </a:solidFill>
                          <a:effectLst/>
                          <a:latin typeface="Arial" charset="0"/>
                          <a:cs typeface="Times New Roman" pitchFamily="18" charset="0"/>
                        </a:rPr>
                        <a:t>2019 год</a:t>
                      </a:r>
                      <a:endParaRPr kumimoji="0" lang="ru-RU" sz="1600" b="0" i="0" u="none" strike="noStrike" cap="none" normalizeH="0" baseline="0" dirty="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8023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Решение Собрания депутатов №110 от 28.12.2015 года</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62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B050"/>
                          </a:solidFill>
                          <a:effectLst/>
                          <a:latin typeface="Calibri" pitchFamily="34" charset="0"/>
                          <a:cs typeface="Times New Roman" pitchFamily="18" charset="0"/>
                        </a:rPr>
                        <a:t>I</a:t>
                      </a:r>
                      <a:r>
                        <a:rPr kumimoji="0" lang="ru-RU" sz="1400" b="0" i="0" u="none" strike="noStrike" cap="none" normalizeH="0" baseline="0" smtClean="0">
                          <a:ln>
                            <a:noFill/>
                          </a:ln>
                          <a:solidFill>
                            <a:srgbClr val="00B050"/>
                          </a:solidFill>
                          <a:effectLst/>
                          <a:latin typeface="Calibri" pitchFamily="34" charset="0"/>
                          <a:cs typeface="Times New Roman" pitchFamily="18" charset="0"/>
                        </a:rPr>
                        <a:t>. Доходы, всего</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8265,1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6582,2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5920,2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11733,8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104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Times New Roman" pitchFamily="18" charset="0"/>
                        </a:rPr>
                        <a:t>из них:</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056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70C0"/>
                          </a:solidFill>
                          <a:effectLst/>
                          <a:latin typeface="Calibri" pitchFamily="34" charset="0"/>
                          <a:cs typeface="Times New Roman" pitchFamily="18" charset="0"/>
                        </a:rPr>
                        <a:t>Налоговые и неналоговые доходы</a:t>
                      </a:r>
                      <a:endParaRPr kumimoji="0" 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4036,2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3318,7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3401,8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3481,6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056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cs typeface="Times New Roman" pitchFamily="18" charset="0"/>
                        </a:rPr>
                        <a:t>Дотация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3234,4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3194,0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2448,9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2339,4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13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0070C0"/>
                          </a:solidFill>
                          <a:effectLst/>
                          <a:latin typeface="Calibri" pitchFamily="34" charset="0"/>
                          <a:cs typeface="Times New Roman" pitchFamily="18" charset="0"/>
                        </a:rPr>
                        <a:t>Безвозмездные поступления</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4228,9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3263,5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2518,4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8252,2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19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B050"/>
                          </a:solidFill>
                          <a:effectLst/>
                          <a:latin typeface="Calibri" pitchFamily="34" charset="0"/>
                          <a:cs typeface="Times New Roman" pitchFamily="18" charset="0"/>
                        </a:rPr>
                        <a:t>II.</a:t>
                      </a:r>
                      <a:r>
                        <a:rPr kumimoji="0" lang="ru-RU" sz="1400" b="0" i="0" u="none" strike="noStrike" cap="none" normalizeH="0" baseline="0" smtClean="0">
                          <a:ln>
                            <a:noFill/>
                          </a:ln>
                          <a:solidFill>
                            <a:srgbClr val="00B050"/>
                          </a:solidFill>
                          <a:effectLst/>
                          <a:latin typeface="Calibri" pitchFamily="34" charset="0"/>
                          <a:cs typeface="Times New Roman" pitchFamily="18" charset="0"/>
                        </a:rPr>
                        <a:t> Расходы, всего</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8668,1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6912,2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6260,2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12081,8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731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70C0"/>
                          </a:solidFill>
                          <a:effectLst/>
                          <a:latin typeface="Calibri" pitchFamily="34" charset="0"/>
                          <a:cs typeface="Times New Roman" pitchFamily="18" charset="0"/>
                        </a:rPr>
                        <a:t>III.</a:t>
                      </a:r>
                      <a:r>
                        <a:rPr kumimoji="0" lang="ru-RU" sz="1400" b="0" i="0" u="none" strike="noStrike" cap="none" normalizeH="0" baseline="0" smtClean="0">
                          <a:ln>
                            <a:noFill/>
                          </a:ln>
                          <a:solidFill>
                            <a:srgbClr val="0070C0"/>
                          </a:solidFill>
                          <a:effectLst/>
                          <a:latin typeface="Calibri" pitchFamily="34" charset="0"/>
                          <a:cs typeface="Times New Roman" pitchFamily="18" charset="0"/>
                        </a:rPr>
                        <a:t> Дефицит (-), профицит (+)</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-403,0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-330,0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-348,0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407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B050"/>
                          </a:solidFill>
                          <a:effectLst/>
                          <a:latin typeface="Calibri" pitchFamily="34" charset="0"/>
                          <a:cs typeface="Times New Roman" pitchFamily="18" charset="0"/>
                        </a:rPr>
                        <a:t>VI.</a:t>
                      </a:r>
                      <a:r>
                        <a:rPr kumimoji="0" lang="ru-RU" sz="1400" b="0" i="0" u="none" strike="noStrike" cap="none" normalizeH="0" baseline="0" smtClean="0">
                          <a:ln>
                            <a:noFill/>
                          </a:ln>
                          <a:solidFill>
                            <a:srgbClr val="00B050"/>
                          </a:solidFill>
                          <a:effectLst/>
                          <a:latin typeface="Calibri" pitchFamily="34" charset="0"/>
                          <a:cs typeface="Times New Roman" pitchFamily="18" charset="0"/>
                        </a:rPr>
                        <a:t> Источники финансирования</a:t>
                      </a: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403,0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330,0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348,0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468313" y="333375"/>
            <a:ext cx="8229600" cy="1008063"/>
          </a:xfrm>
        </p:spPr>
        <p:txBody>
          <a:bodyPr/>
          <a:lstStyle/>
          <a:p>
            <a:pPr eaLnBrk="1" hangingPunct="1"/>
            <a:r>
              <a:rPr lang="ru-RU" sz="2300" b="1" dirty="0" smtClean="0">
                <a:solidFill>
                  <a:srgbClr val="558ED5"/>
                </a:solidFill>
              </a:rPr>
              <a:t>Объем безвозмездных поступлений в бюджет </a:t>
            </a:r>
            <a:r>
              <a:rPr lang="ru-RU" sz="2300" b="1" dirty="0" err="1" smtClean="0">
                <a:solidFill>
                  <a:srgbClr val="558ED5"/>
                </a:solidFill>
                <a:latin typeface="Arial" charset="0"/>
              </a:rPr>
              <a:t>Камышевского</a:t>
            </a:r>
            <a:r>
              <a:rPr lang="ru-RU" sz="2300" b="1" dirty="0" smtClean="0">
                <a:solidFill>
                  <a:srgbClr val="558ED5"/>
                </a:solidFill>
                <a:latin typeface="Arial" charset="0"/>
              </a:rPr>
              <a:t> сельского поселения </a:t>
            </a:r>
            <a:r>
              <a:rPr lang="ru-RU" sz="2300" b="1" dirty="0" smtClean="0">
                <a:solidFill>
                  <a:srgbClr val="558ED5"/>
                </a:solidFill>
              </a:rPr>
              <a:t>Орловского района</a:t>
            </a:r>
          </a:p>
        </p:txBody>
      </p:sp>
      <p:graphicFrame>
        <p:nvGraphicFramePr>
          <p:cNvPr id="15463" name="Group 103"/>
          <p:cNvGraphicFramePr>
            <a:graphicFrameLocks noGrp="1"/>
          </p:cNvGraphicFramePr>
          <p:nvPr/>
        </p:nvGraphicFramePr>
        <p:xfrm>
          <a:off x="179388" y="1557338"/>
          <a:ext cx="8785225" cy="4473577"/>
        </p:xfrm>
        <a:graphic>
          <a:graphicData uri="http://schemas.openxmlformats.org/drawingml/2006/table">
            <a:tbl>
              <a:tblPr/>
              <a:tblGrid>
                <a:gridCol w="1944687"/>
                <a:gridCol w="1477963"/>
                <a:gridCol w="1270000"/>
                <a:gridCol w="1284287"/>
                <a:gridCol w="1538288"/>
                <a:gridCol w="1270000"/>
              </a:tblGrid>
              <a:tr h="8890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Calibri" pitchFamily="34" charset="0"/>
                          <a:cs typeface="Arial" charset="0"/>
                        </a:rPr>
                        <a:t>Наименование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Calibri" pitchFamily="34" charset="0"/>
                          <a:cs typeface="Arial" charset="0"/>
                        </a:rPr>
                        <a:t>2017 год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Calibri" pitchFamily="34" charset="0"/>
                          <a:cs typeface="Arial" charset="0"/>
                        </a:rPr>
                        <a:t>2018 год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Calibri" pitchFamily="34" charset="0"/>
                          <a:cs typeface="Arial" charset="0"/>
                        </a:rPr>
                        <a:t>2019 год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r>
              <a:tr h="663575">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тыс.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рублей</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тыс. рублей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темп роста в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тыс. рублей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темп роста в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Calibri" pitchFamily="34" charset="0"/>
                          <a:cs typeface="Arial" charset="0"/>
                        </a:rPr>
                        <a:t>ИТОГО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в том числе: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84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Дотации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3194,0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2448,9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76,7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2339,4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95,5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50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Субвенции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69,5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69,5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69,5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47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Иные межбюджетные трансферты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Arial" charset="0"/>
                        </a:rPr>
                        <a:t>5843,3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5"/>
          <p:cNvSpPr>
            <a:spLocks noGrp="1"/>
          </p:cNvSpPr>
          <p:nvPr>
            <p:ph type="title"/>
          </p:nvPr>
        </p:nvSpPr>
        <p:spPr/>
        <p:txBody>
          <a:bodyPr/>
          <a:lstStyle/>
          <a:p>
            <a:r>
              <a:rPr lang="ru-RU" sz="2800" dirty="0" smtClean="0">
                <a:solidFill>
                  <a:schemeClr val="hlink"/>
                </a:solidFill>
              </a:rPr>
              <a:t>Доходы бюджета </a:t>
            </a:r>
            <a:r>
              <a:rPr lang="ru-RU" sz="2800" dirty="0" err="1" smtClean="0">
                <a:solidFill>
                  <a:schemeClr val="hlink"/>
                </a:solidFill>
              </a:rPr>
              <a:t>Камышевского</a:t>
            </a:r>
            <a:r>
              <a:rPr lang="ru-RU" sz="2800" dirty="0" smtClean="0">
                <a:solidFill>
                  <a:schemeClr val="hlink"/>
                </a:solidFill>
              </a:rPr>
              <a:t> сельского поселения Орловского района</a:t>
            </a:r>
          </a:p>
        </p:txBody>
      </p:sp>
      <p:graphicFrame>
        <p:nvGraphicFramePr>
          <p:cNvPr id="48132" name="Object 4"/>
          <p:cNvGraphicFramePr>
            <a:graphicFrameLocks noChangeAspect="1"/>
          </p:cNvGraphicFramePr>
          <p:nvPr>
            <p:ph idx="1"/>
          </p:nvPr>
        </p:nvGraphicFramePr>
        <p:xfrm>
          <a:off x="714348" y="1928802"/>
          <a:ext cx="7643866" cy="3797150"/>
        </p:xfrm>
        <a:graphic>
          <a:graphicData uri="http://schemas.openxmlformats.org/presentationml/2006/ole">
            <p:oleObj spid="_x0000_s48132" name="Диаграмма" r:id="rId3" imgW="6219825" imgH="3086100" progId="MSGraph.Chart.8">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Заголовок 1"/>
          <p:cNvSpPr>
            <a:spLocks noGrp="1"/>
          </p:cNvSpPr>
          <p:nvPr>
            <p:ph type="title"/>
          </p:nvPr>
        </p:nvSpPr>
        <p:spPr>
          <a:xfrm>
            <a:off x="468313" y="404813"/>
            <a:ext cx="8229600" cy="922337"/>
          </a:xfrm>
        </p:spPr>
        <p:txBody>
          <a:bodyPr/>
          <a:lstStyle/>
          <a:p>
            <a:pPr eaLnBrk="1" hangingPunct="1"/>
            <a:r>
              <a:rPr lang="ru-RU" sz="2400" b="1" dirty="0" smtClean="0">
                <a:solidFill>
                  <a:srgbClr val="17375E"/>
                </a:solidFill>
              </a:rPr>
              <a:t/>
            </a:r>
            <a:br>
              <a:rPr lang="ru-RU" sz="2400" b="1" dirty="0" smtClean="0">
                <a:solidFill>
                  <a:srgbClr val="17375E"/>
                </a:solidFill>
              </a:rPr>
            </a:br>
            <a:r>
              <a:rPr lang="ru-RU" sz="2400" b="1" dirty="0" smtClean="0">
                <a:solidFill>
                  <a:srgbClr val="17375E"/>
                </a:solidFill>
              </a:rPr>
              <a:t/>
            </a:r>
            <a:br>
              <a:rPr lang="ru-RU" sz="2400" b="1" dirty="0" smtClean="0">
                <a:solidFill>
                  <a:srgbClr val="17375E"/>
                </a:solidFill>
              </a:rPr>
            </a:br>
            <a:r>
              <a:rPr lang="ru-RU" sz="2400" b="1" dirty="0" smtClean="0">
                <a:solidFill>
                  <a:srgbClr val="17375E"/>
                </a:solidFill>
              </a:rPr>
              <a:t/>
            </a:r>
            <a:br>
              <a:rPr lang="ru-RU" sz="2400" b="1" dirty="0" smtClean="0">
                <a:solidFill>
                  <a:srgbClr val="17375E"/>
                </a:solidFill>
              </a:rPr>
            </a:br>
            <a:r>
              <a:rPr lang="ru-RU" sz="2400" b="1" dirty="0" smtClean="0">
                <a:solidFill>
                  <a:srgbClr val="17375E"/>
                </a:solidFill>
              </a:rPr>
              <a:t/>
            </a:r>
            <a:br>
              <a:rPr lang="ru-RU" sz="2400" b="1" dirty="0" smtClean="0">
                <a:solidFill>
                  <a:srgbClr val="17375E"/>
                </a:solidFill>
              </a:rPr>
            </a:br>
            <a:r>
              <a:rPr lang="ru-RU" sz="2400" b="1" dirty="0" smtClean="0">
                <a:solidFill>
                  <a:srgbClr val="17375E"/>
                </a:solidFill>
              </a:rPr>
              <a:t>Динамика налоговых и неналоговых доходов бюджета</a:t>
            </a:r>
            <a:r>
              <a:rPr lang="ru-RU" sz="2400" dirty="0" smtClean="0">
                <a:solidFill>
                  <a:srgbClr val="17375E"/>
                </a:solidFill>
              </a:rPr>
              <a:t/>
            </a:r>
            <a:br>
              <a:rPr lang="ru-RU" sz="2400" dirty="0" smtClean="0">
                <a:solidFill>
                  <a:srgbClr val="17375E"/>
                </a:solidFill>
              </a:rPr>
            </a:br>
            <a:r>
              <a:rPr lang="ru-RU" sz="2400" b="1" dirty="0" err="1" smtClean="0">
                <a:solidFill>
                  <a:srgbClr val="17375E"/>
                </a:solidFill>
              </a:rPr>
              <a:t>Камышевског</a:t>
            </a:r>
            <a:r>
              <a:rPr lang="ru-RU" sz="2400" dirty="0" err="1" smtClean="0">
                <a:solidFill>
                  <a:srgbClr val="17375E"/>
                </a:solidFill>
              </a:rPr>
              <a:t>о</a:t>
            </a:r>
            <a:r>
              <a:rPr lang="ru-RU" sz="2400" dirty="0" smtClean="0">
                <a:solidFill>
                  <a:srgbClr val="17375E"/>
                </a:solidFill>
              </a:rPr>
              <a:t> </a:t>
            </a:r>
            <a:r>
              <a:rPr lang="ru-RU" sz="2400" b="1" dirty="0" smtClean="0">
                <a:solidFill>
                  <a:srgbClr val="17375E"/>
                </a:solidFill>
              </a:rPr>
              <a:t>сельского поселения  Орловского района</a:t>
            </a:r>
            <a:br>
              <a:rPr lang="ru-RU" sz="2400" b="1" dirty="0" smtClean="0">
                <a:solidFill>
                  <a:srgbClr val="17375E"/>
                </a:solidFill>
              </a:rPr>
            </a:br>
            <a:r>
              <a:rPr lang="ru-RU" sz="2400" b="1" dirty="0" smtClean="0">
                <a:solidFill>
                  <a:srgbClr val="17375E"/>
                </a:solidFill>
              </a:rPr>
              <a:t>  							</a:t>
            </a:r>
            <a:r>
              <a:rPr lang="en-US" sz="1600" dirty="0" smtClean="0"/>
              <a:t>(</a:t>
            </a:r>
            <a:r>
              <a:rPr lang="ru-RU" sz="1600" dirty="0" smtClean="0"/>
              <a:t>тыс. рублей</a:t>
            </a:r>
            <a:r>
              <a:rPr lang="en-US" sz="1600" dirty="0" smtClean="0"/>
              <a:t>)</a:t>
            </a:r>
            <a:r>
              <a:rPr lang="ru-RU" sz="1600" dirty="0" smtClean="0"/>
              <a:t/>
            </a:r>
            <a:br>
              <a:rPr lang="ru-RU" sz="1600" dirty="0" smtClean="0"/>
            </a:br>
            <a:r>
              <a:rPr lang="ru-RU" sz="1600" dirty="0" smtClean="0"/>
              <a:t>                 1-2016 год (оценка)</a:t>
            </a:r>
            <a:br>
              <a:rPr lang="ru-RU" sz="1600" dirty="0" smtClean="0"/>
            </a:br>
            <a:r>
              <a:rPr lang="ru-RU" sz="1600" dirty="0" smtClean="0"/>
              <a:t>2-2017 год</a:t>
            </a:r>
            <a:br>
              <a:rPr lang="ru-RU" sz="1600" dirty="0" smtClean="0"/>
            </a:br>
            <a:r>
              <a:rPr lang="ru-RU" sz="1600" dirty="0" smtClean="0"/>
              <a:t>3-2018 год </a:t>
            </a:r>
            <a:br>
              <a:rPr lang="ru-RU" sz="1600" dirty="0" smtClean="0"/>
            </a:br>
            <a:r>
              <a:rPr lang="ru-RU" sz="1600" dirty="0" smtClean="0"/>
              <a:t>4-2019 год </a:t>
            </a:r>
            <a:br>
              <a:rPr lang="ru-RU" sz="1600" dirty="0" smtClean="0"/>
            </a:br>
            <a:r>
              <a:rPr lang="ru-RU" sz="1600" dirty="0" smtClean="0"/>
              <a:t/>
            </a:r>
            <a:br>
              <a:rPr lang="ru-RU" sz="1600" dirty="0" smtClean="0"/>
            </a:br>
            <a:r>
              <a:rPr lang="ru-RU" sz="1600" dirty="0" smtClean="0"/>
              <a:t/>
            </a:r>
            <a:br>
              <a:rPr lang="ru-RU" sz="1600" dirty="0" smtClean="0"/>
            </a:br>
            <a:endParaRPr lang="ru-RU" sz="1600" dirty="0" smtClean="0"/>
          </a:p>
        </p:txBody>
      </p:sp>
      <p:graphicFrame>
        <p:nvGraphicFramePr>
          <p:cNvPr id="4" name="Object 5"/>
          <p:cNvGraphicFramePr>
            <a:graphicFrameLocks noChangeAspect="1"/>
          </p:cNvGraphicFramePr>
          <p:nvPr/>
        </p:nvGraphicFramePr>
        <p:xfrm>
          <a:off x="1285852" y="2357430"/>
          <a:ext cx="671830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Заголовок 1"/>
          <p:cNvSpPr>
            <a:spLocks noGrp="1"/>
          </p:cNvSpPr>
          <p:nvPr>
            <p:ph type="title" idx="4294967295"/>
          </p:nvPr>
        </p:nvSpPr>
        <p:spPr/>
        <p:txBody>
          <a:bodyPr/>
          <a:lstStyle/>
          <a:p>
            <a:pPr eaLnBrk="1" hangingPunct="1"/>
            <a:r>
              <a:rPr lang="ru-RU" sz="2500" b="1" dirty="0" smtClean="0">
                <a:solidFill>
                  <a:srgbClr val="C00000"/>
                </a:solidFill>
              </a:rPr>
              <a:t>Структура налоговых и неналоговых доходов бюджета </a:t>
            </a:r>
            <a:r>
              <a:rPr lang="ru-RU" sz="2500" b="1" dirty="0" err="1" smtClean="0">
                <a:solidFill>
                  <a:srgbClr val="C00000"/>
                </a:solidFill>
              </a:rPr>
              <a:t>Камышевского</a:t>
            </a:r>
            <a:r>
              <a:rPr lang="ru-RU" sz="2500" b="1" dirty="0" smtClean="0">
                <a:solidFill>
                  <a:srgbClr val="C00000"/>
                </a:solidFill>
              </a:rPr>
              <a:t> сельского поселения в 2017 году, 3318,7 тыс.рублей</a:t>
            </a:r>
            <a:endParaRPr lang="ru-RU" sz="2500" dirty="0" smtClean="0">
              <a:solidFill>
                <a:srgbClr val="C00000"/>
              </a:solidFill>
            </a:endParaRPr>
          </a:p>
        </p:txBody>
      </p:sp>
      <p:graphicFrame>
        <p:nvGraphicFramePr>
          <p:cNvPr id="67587" name="Содержимое 3"/>
          <p:cNvGraphicFramePr>
            <a:graphicFrameLocks noGrp="1"/>
          </p:cNvGraphicFramePr>
          <p:nvPr>
            <p:ph idx="4294967295"/>
          </p:nvPr>
        </p:nvGraphicFramePr>
        <p:xfrm>
          <a:off x="785786" y="2000240"/>
          <a:ext cx="7288223" cy="4427542"/>
        </p:xfrm>
        <a:graphic>
          <a:graphicData uri="http://schemas.openxmlformats.org/presentationml/2006/ole">
            <p:oleObj spid="_x0000_s67587" name="Лист" r:id="rId3" imgW="9439275" imgH="6172200" progId="Excel.Shee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noGrp="1"/>
          </p:cNvSpPr>
          <p:nvPr>
            <p:ph type="title"/>
          </p:nvPr>
        </p:nvSpPr>
        <p:spPr>
          <a:xfrm>
            <a:off x="457200" y="274638"/>
            <a:ext cx="8229600" cy="1066800"/>
          </a:xfrm>
        </p:spPr>
        <p:txBody>
          <a:bodyPr/>
          <a:lstStyle/>
          <a:p>
            <a:pPr eaLnBrk="1" hangingPunct="1"/>
            <a:r>
              <a:rPr lang="ru-RU" sz="2400" b="1" dirty="0" smtClean="0">
                <a:solidFill>
                  <a:srgbClr val="17375E"/>
                </a:solidFill>
              </a:rPr>
              <a:t>Структура налоговых и неналоговых  доходов бюджета</a:t>
            </a:r>
            <a:r>
              <a:rPr lang="ru-RU" sz="2400" dirty="0" smtClean="0">
                <a:solidFill>
                  <a:srgbClr val="17375E"/>
                </a:solidFill>
              </a:rPr>
              <a:t/>
            </a:r>
            <a:br>
              <a:rPr lang="ru-RU" sz="2400" dirty="0" smtClean="0">
                <a:solidFill>
                  <a:srgbClr val="17375E"/>
                </a:solidFill>
              </a:rPr>
            </a:br>
            <a:r>
              <a:rPr lang="ru-RU" sz="2400" b="1" dirty="0" err="1" smtClean="0">
                <a:solidFill>
                  <a:srgbClr val="17375E"/>
                </a:solidFill>
              </a:rPr>
              <a:t>Камышевского</a:t>
            </a:r>
            <a:r>
              <a:rPr lang="ru-RU" sz="2400" b="1" dirty="0" smtClean="0">
                <a:solidFill>
                  <a:srgbClr val="17375E"/>
                </a:solidFill>
              </a:rPr>
              <a:t> сельского поселения в 2018 году, 3401,8</a:t>
            </a:r>
            <a:br>
              <a:rPr lang="ru-RU" sz="2400" b="1" dirty="0" smtClean="0">
                <a:solidFill>
                  <a:srgbClr val="17375E"/>
                </a:solidFill>
              </a:rPr>
            </a:br>
            <a:r>
              <a:rPr lang="ru-RU" sz="2400" b="1" dirty="0" smtClean="0">
                <a:solidFill>
                  <a:srgbClr val="17375E"/>
                </a:solidFill>
              </a:rPr>
              <a:t>тыс. рублей</a:t>
            </a:r>
            <a:r>
              <a:rPr lang="ru-RU" sz="2200" b="1" dirty="0" smtClean="0"/>
              <a:t/>
            </a:r>
            <a:br>
              <a:rPr lang="ru-RU" sz="2200" b="1" dirty="0" smtClean="0"/>
            </a:br>
            <a:r>
              <a:rPr lang="ru-RU" sz="2200" b="1" dirty="0" smtClean="0"/>
              <a:t>							</a:t>
            </a:r>
            <a:r>
              <a:rPr lang="ru-RU" sz="1800" dirty="0" smtClean="0">
                <a:solidFill>
                  <a:srgbClr val="17375E"/>
                </a:solidFill>
              </a:rPr>
              <a:t>(тыс.рублей)</a:t>
            </a:r>
          </a:p>
        </p:txBody>
      </p:sp>
      <p:graphicFrame>
        <p:nvGraphicFramePr>
          <p:cNvPr id="5122" name="Содержимое 3"/>
          <p:cNvGraphicFramePr>
            <a:graphicFrameLocks noGrp="1"/>
          </p:cNvGraphicFramePr>
          <p:nvPr>
            <p:ph idx="1"/>
          </p:nvPr>
        </p:nvGraphicFramePr>
        <p:xfrm>
          <a:off x="1857356" y="1428736"/>
          <a:ext cx="5643602" cy="4286280"/>
        </p:xfrm>
        <a:graphic>
          <a:graphicData uri="http://schemas.openxmlformats.org/presentationml/2006/ole">
            <p:oleObj spid="_x0000_s5122" name="Лист" r:id="rId3" imgW="6562725" imgH="4457700" progId="Excel.Shee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noGrp="1"/>
          </p:cNvSpPr>
          <p:nvPr>
            <p:ph type="title"/>
          </p:nvPr>
        </p:nvSpPr>
        <p:spPr>
          <a:xfrm>
            <a:off x="457200" y="274638"/>
            <a:ext cx="8229600" cy="1066800"/>
          </a:xfrm>
        </p:spPr>
        <p:txBody>
          <a:bodyPr/>
          <a:lstStyle/>
          <a:p>
            <a:pPr eaLnBrk="1" hangingPunct="1"/>
            <a:r>
              <a:rPr lang="ru-RU" sz="2400" b="1" dirty="0" smtClean="0">
                <a:solidFill>
                  <a:srgbClr val="17375E"/>
                </a:solidFill>
              </a:rPr>
              <a:t>Структура налоговых и неналоговых  доходов бюджета</a:t>
            </a:r>
            <a:r>
              <a:rPr lang="ru-RU" sz="2400" dirty="0" smtClean="0">
                <a:solidFill>
                  <a:srgbClr val="17375E"/>
                </a:solidFill>
              </a:rPr>
              <a:t/>
            </a:r>
            <a:br>
              <a:rPr lang="ru-RU" sz="2400" dirty="0" smtClean="0">
                <a:solidFill>
                  <a:srgbClr val="17375E"/>
                </a:solidFill>
              </a:rPr>
            </a:br>
            <a:r>
              <a:rPr lang="ru-RU" sz="2400" b="1" dirty="0" err="1" smtClean="0">
                <a:solidFill>
                  <a:srgbClr val="17375E"/>
                </a:solidFill>
              </a:rPr>
              <a:t>Камышевского</a:t>
            </a:r>
            <a:r>
              <a:rPr lang="ru-RU" sz="2400" b="1" dirty="0" smtClean="0">
                <a:solidFill>
                  <a:srgbClr val="17375E"/>
                </a:solidFill>
              </a:rPr>
              <a:t> сельского поселения в 2019 году, 3481,6</a:t>
            </a:r>
            <a:br>
              <a:rPr lang="ru-RU" sz="2400" b="1" dirty="0" smtClean="0">
                <a:solidFill>
                  <a:srgbClr val="17375E"/>
                </a:solidFill>
              </a:rPr>
            </a:br>
            <a:r>
              <a:rPr lang="ru-RU" sz="2400" b="1" dirty="0" smtClean="0">
                <a:solidFill>
                  <a:srgbClr val="17375E"/>
                </a:solidFill>
              </a:rPr>
              <a:t>тыс. рублей</a:t>
            </a:r>
            <a:r>
              <a:rPr lang="ru-RU" sz="2200" b="1" dirty="0" smtClean="0"/>
              <a:t/>
            </a:r>
            <a:br>
              <a:rPr lang="ru-RU" sz="2200" b="1" dirty="0" smtClean="0"/>
            </a:br>
            <a:r>
              <a:rPr lang="ru-RU" sz="2200" b="1" dirty="0" smtClean="0"/>
              <a:t>							</a:t>
            </a:r>
            <a:r>
              <a:rPr lang="ru-RU" sz="1800" dirty="0" smtClean="0">
                <a:solidFill>
                  <a:srgbClr val="17375E"/>
                </a:solidFill>
              </a:rPr>
              <a:t>(тыс.рублей)</a:t>
            </a:r>
          </a:p>
        </p:txBody>
      </p:sp>
      <p:graphicFrame>
        <p:nvGraphicFramePr>
          <p:cNvPr id="5122" name="Содержимое 3"/>
          <p:cNvGraphicFramePr>
            <a:graphicFrameLocks noGrp="1"/>
          </p:cNvGraphicFramePr>
          <p:nvPr>
            <p:ph idx="1"/>
          </p:nvPr>
        </p:nvGraphicFramePr>
        <p:xfrm>
          <a:off x="1860550" y="1430338"/>
          <a:ext cx="5659438" cy="3884612"/>
        </p:xfrm>
        <a:graphic>
          <a:graphicData uri="http://schemas.openxmlformats.org/presentationml/2006/ole">
            <p:oleObj spid="_x0000_s70658" name="Лист" r:id="rId3" imgW="6591300" imgH="4524375" progId="Excel.Sheet.8">
              <p:embed/>
            </p:oleObj>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2836</TotalTime>
  <Words>631</Words>
  <Application>Microsoft Office PowerPoint</Application>
  <PresentationFormat>Экран (4:3)</PresentationFormat>
  <Paragraphs>173</Paragraphs>
  <Slides>20</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20</vt:i4>
      </vt:variant>
    </vt:vector>
  </HeadingPairs>
  <TitlesOfParts>
    <vt:vector size="23" baseType="lpstr">
      <vt:lpstr>Тема Office</vt:lpstr>
      <vt:lpstr>Диаграмма</vt:lpstr>
      <vt:lpstr>Лист</vt:lpstr>
      <vt:lpstr> Бюджет  Камышевского сельского поселения Орловского района на 2017 год и плановый период 2018 и 2019 годов направлен на решение следующих ключевых задач:</vt:lpstr>
      <vt:lpstr>В предстоящую  трехлетку  бюджетная  политика  Камышевского сельского  поселения  будет  направлена:</vt:lpstr>
      <vt:lpstr>Основные параметры бюджета Камышевского сельского поселения «О бюджете Камышевского сельского поселения Орловского района  на 2017 год и на плановый период 2018 и 2019 годов» (тыс. рублей)</vt:lpstr>
      <vt:lpstr>Объем безвозмездных поступлений в бюджет Камышевского сельского поселения Орловского района</vt:lpstr>
      <vt:lpstr>Доходы бюджета Камышевского сельского поселения Орловского района</vt:lpstr>
      <vt:lpstr>    Динамика налоговых и неналоговых доходов бюджета Камышевского сельского поселения  Орловского района          (тыс. рублей)                  1-2016 год (оценка) 2-2017 год 3-2018 год  4-2019 год    </vt:lpstr>
      <vt:lpstr>Структура налоговых и неналоговых доходов бюджета Камышевского сельского поселения в 2017 году, 3318,7 тыс.рублей</vt:lpstr>
      <vt:lpstr>Структура налоговых и неналоговых  доходов бюджета Камышевского сельского поселения в 2018 году, 3401,8 тыс. рублей        (тыс.рублей)</vt:lpstr>
      <vt:lpstr>Структура налоговых и неналоговых  доходов бюджета Камышевского сельского поселения в 2019 году, 3481,6 тыс. рублей        (тыс.рублей)</vt:lpstr>
      <vt:lpstr>Расходы бюджета Камышевского сельского поселения в 2017 году 6912,2 тыс.рублей</vt:lpstr>
      <vt:lpstr>Расходы бюджета Камышевского сельского поселения в 2018 году 6260,2 тыс.рублей</vt:lpstr>
      <vt:lpstr>Расходы бюджета Камышевского сельского поселения в 2019 году 12081,8 тыс.рублей</vt:lpstr>
      <vt:lpstr> Безвозмездные поступления в бюджет Камышевского сельского поселения           (тыс.рублей) </vt:lpstr>
      <vt:lpstr>Динамика поступлений земельного налога в бюджет Камышевского сельского поселения        (тыс. рублей)</vt:lpstr>
      <vt:lpstr>Динамика расходов бюджета Камышевского сельского поселения        (тыс. рублей)</vt:lpstr>
      <vt:lpstr>Структура муниципальных программ Камышевского сельского поселения на 2017 год</vt:lpstr>
      <vt:lpstr>Расходы бюджета Камышевского сельского поселения, формируемые в рамках муниципальных программ Камышевского сельского поселения, и непрограммные расходы</vt:lpstr>
      <vt:lpstr>Доля муниципальных программ социальной направленности в общем объеме программных расходов</vt:lpstr>
      <vt:lpstr>Структура расходов бюджета Камышевского сельского поселения  в 2017 году по разделам</vt:lpstr>
      <vt:lpstr>  Иные межбюджетные трансферты бюджету  Камышевского сельского поселения Орловского района для софинансирования  расходных обязательств, возникающих при выполнении полномочий органов местного самоуправления по вопросам местного значения  на 2019 год  за счет субсидий областного бюджета (с долей местного бюджета)                                                                                           (тыс. руб.)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принципы формирования бюджета Орловского района на 2013 год и на плановый период 2014 и 2015 годов </dc:title>
  <dc:creator>User</dc:creator>
  <cp:lastModifiedBy>Пользователь</cp:lastModifiedBy>
  <cp:revision>220</cp:revision>
  <dcterms:created xsi:type="dcterms:W3CDTF">2012-10-21T15:40:11Z</dcterms:created>
  <dcterms:modified xsi:type="dcterms:W3CDTF">2017-02-15T09:33:42Z</dcterms:modified>
</cp:coreProperties>
</file>