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notesMasterIdLst>
    <p:notesMasterId r:id="rId21"/>
  </p:notesMasterIdLst>
  <p:sldIdLst>
    <p:sldId id="359" r:id="rId2"/>
    <p:sldId id="335" r:id="rId3"/>
    <p:sldId id="382" r:id="rId4"/>
    <p:sldId id="383" r:id="rId5"/>
    <p:sldId id="363" r:id="rId6"/>
    <p:sldId id="377" r:id="rId7"/>
    <p:sldId id="378" r:id="rId8"/>
    <p:sldId id="393" r:id="rId9"/>
    <p:sldId id="351" r:id="rId10"/>
    <p:sldId id="333" r:id="rId11"/>
    <p:sldId id="398" r:id="rId12"/>
    <p:sldId id="397" r:id="rId13"/>
    <p:sldId id="395" r:id="rId14"/>
    <p:sldId id="384" r:id="rId15"/>
    <p:sldId id="389" r:id="rId16"/>
    <p:sldId id="388" r:id="rId17"/>
    <p:sldId id="391" r:id="rId18"/>
    <p:sldId id="385" r:id="rId19"/>
    <p:sldId id="396" r:id="rId20"/>
  </p:sldIdLst>
  <p:sldSz cx="9144000" cy="6858000" type="screen4x3"/>
  <p:notesSz cx="6797675" cy="987425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83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49" autoAdjust="0"/>
    <p:restoredTop sz="86437" autoAdjust="0"/>
  </p:normalViewPr>
  <p:slideViewPr>
    <p:cSldViewPr>
      <p:cViewPr>
        <p:scale>
          <a:sx n="75" d="100"/>
          <a:sy n="75" d="100"/>
        </p:scale>
        <p:origin x="-31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3972" y="-102"/>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ata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image" Target="../media/image7.jpeg"/><Relationship Id="rId4" Type="http://schemas.openxmlformats.org/officeDocument/2006/relationships/image" Target="../media/image9.jpeg"/></Relationships>
</file>

<file path=ppt/diagrams/_rels/data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image" Target="../media/image7.jpeg"/><Relationship Id="rId4" Type="http://schemas.openxmlformats.org/officeDocument/2006/relationships/image" Target="../media/image9.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4601FD-DCD0-4F05-9DC6-C323E9496BA1}" type="doc">
      <dgm:prSet loTypeId="urn:microsoft.com/office/officeart/2005/8/layout/hList7#1" loCatId="process" qsTypeId="urn:microsoft.com/office/officeart/2005/8/quickstyle/simple1" qsCatId="simple" csTypeId="urn:microsoft.com/office/officeart/2005/8/colors/accent1_3" csCatId="accent1" phldr="1"/>
      <dgm:spPr/>
      <dgm:t>
        <a:bodyPr/>
        <a:lstStyle/>
        <a:p>
          <a:endParaRPr lang="ru-RU"/>
        </a:p>
      </dgm:t>
    </dgm:pt>
    <dgm:pt modelId="{2F75FDE8-D67C-42CE-806D-BD1F244CF0FA}">
      <dgm:prSet phldrT="[Текст]" custT="1"/>
      <dgm:spPr/>
      <dgm:t>
        <a:bodyPr/>
        <a:lstStyle/>
        <a:p>
          <a:r>
            <a:rPr lang="ru-RU" sz="1400" b="1" dirty="0" smtClean="0">
              <a:latin typeface="Times New Roman" pitchFamily="18" charset="0"/>
              <a:cs typeface="Times New Roman" pitchFamily="18" charset="0"/>
            </a:rPr>
            <a:t>Обеспечение наполняемости бюджета </a:t>
          </a:r>
          <a:r>
            <a:rPr lang="ru-RU" sz="1400" b="1" dirty="0" err="1" smtClean="0">
              <a:latin typeface="Times New Roman" pitchFamily="18" charset="0"/>
              <a:cs typeface="Times New Roman" pitchFamily="18" charset="0"/>
            </a:rPr>
            <a:t>Камышевского</a:t>
          </a:r>
          <a:r>
            <a:rPr lang="ru-RU" sz="1400" b="1" dirty="0" smtClean="0">
              <a:latin typeface="Times New Roman" pitchFamily="18" charset="0"/>
              <a:cs typeface="Times New Roman" pitchFamily="18" charset="0"/>
            </a:rPr>
            <a:t> сельского поселения Орловского района собственными доходами</a:t>
          </a:r>
          <a:endParaRPr lang="ru-RU" sz="1400" b="1" dirty="0">
            <a:latin typeface="Times New Roman" pitchFamily="18" charset="0"/>
            <a:cs typeface="Times New Roman" pitchFamily="18" charset="0"/>
          </a:endParaRPr>
        </a:p>
      </dgm:t>
    </dgm:pt>
    <dgm:pt modelId="{386DA236-E25D-41A0-9841-B24A166E33FA}" type="parTrans" cxnId="{31571073-C076-4EB4-B28C-CB55330E001F}">
      <dgm:prSet/>
      <dgm:spPr/>
      <dgm:t>
        <a:bodyPr/>
        <a:lstStyle/>
        <a:p>
          <a:endParaRPr lang="ru-RU"/>
        </a:p>
      </dgm:t>
    </dgm:pt>
    <dgm:pt modelId="{02B52319-4D3E-4145-BD04-770101C021F2}" type="sibTrans" cxnId="{31571073-C076-4EB4-B28C-CB55330E001F}">
      <dgm:prSet/>
      <dgm:spPr/>
      <dgm:t>
        <a:bodyPr/>
        <a:lstStyle/>
        <a:p>
          <a:endParaRPr lang="ru-RU"/>
        </a:p>
      </dgm:t>
    </dgm:pt>
    <dgm:pt modelId="{3DC626F9-D7FE-4D62-8F75-D6E2E6D8D55D}">
      <dgm:prSet phldrT="[Текст]" custT="1"/>
      <dgm:spPr/>
      <dgm:t>
        <a:bodyPr/>
        <a:lstStyle/>
        <a:p>
          <a:r>
            <a:rPr lang="ru-RU" sz="1600" b="1" dirty="0" smtClean="0">
              <a:latin typeface="Times New Roman" pitchFamily="18" charset="0"/>
              <a:cs typeface="Times New Roman" pitchFamily="18" charset="0"/>
            </a:rPr>
            <a:t>Эффективное управление расходами</a:t>
          </a:r>
          <a:endParaRPr lang="ru-RU" sz="1600" b="1" dirty="0">
            <a:latin typeface="Times New Roman" pitchFamily="18" charset="0"/>
            <a:cs typeface="Times New Roman" pitchFamily="18" charset="0"/>
          </a:endParaRPr>
        </a:p>
      </dgm:t>
    </dgm:pt>
    <dgm:pt modelId="{0EE2267E-4E33-4835-979D-8AE5DE17B4B4}" type="parTrans" cxnId="{BC514DCE-9344-46CF-8785-D1F97EBA2953}">
      <dgm:prSet/>
      <dgm:spPr/>
      <dgm:t>
        <a:bodyPr/>
        <a:lstStyle/>
        <a:p>
          <a:endParaRPr lang="ru-RU"/>
        </a:p>
      </dgm:t>
    </dgm:pt>
    <dgm:pt modelId="{ED3A4C9A-EDB4-4243-A83C-D52EEF736FAF}" type="sibTrans" cxnId="{BC514DCE-9344-46CF-8785-D1F97EBA2953}">
      <dgm:prSet/>
      <dgm:spPr/>
      <dgm:t>
        <a:bodyPr/>
        <a:lstStyle/>
        <a:p>
          <a:endParaRPr lang="ru-RU"/>
        </a:p>
      </dgm:t>
    </dgm:pt>
    <dgm:pt modelId="{859DCB3E-8C0D-4897-AD77-0A3551A3EE47}">
      <dgm:prSet phldrT="[Текст]" custT="1"/>
      <dgm:spPr/>
      <dgm:t>
        <a:bodyPr/>
        <a:lstStyle/>
        <a:p>
          <a:r>
            <a:rPr lang="ru-RU" sz="1600" b="1" dirty="0" smtClean="0">
              <a:latin typeface="Times New Roman" pitchFamily="18" charset="0"/>
              <a:cs typeface="Times New Roman" pitchFamily="18" charset="0"/>
            </a:rPr>
            <a:t>Стабильность налоговых и неналоговых условий</a:t>
          </a:r>
          <a:endParaRPr lang="ru-RU" sz="1600" b="1" dirty="0">
            <a:latin typeface="Times New Roman" pitchFamily="18" charset="0"/>
            <a:cs typeface="Times New Roman" pitchFamily="18" charset="0"/>
          </a:endParaRPr>
        </a:p>
      </dgm:t>
    </dgm:pt>
    <dgm:pt modelId="{B93A0DB0-074D-4787-9FE1-D6A03585D9CD}" type="parTrans" cxnId="{800DC876-6702-41C5-ADE2-2E8E9887ACF9}">
      <dgm:prSet/>
      <dgm:spPr/>
      <dgm:t>
        <a:bodyPr/>
        <a:lstStyle/>
        <a:p>
          <a:endParaRPr lang="ru-RU"/>
        </a:p>
      </dgm:t>
    </dgm:pt>
    <dgm:pt modelId="{56980D29-6B79-49C8-877D-3CE4BAE794B9}" type="sibTrans" cxnId="{800DC876-6702-41C5-ADE2-2E8E9887ACF9}">
      <dgm:prSet/>
      <dgm:spPr/>
      <dgm:t>
        <a:bodyPr/>
        <a:lstStyle/>
        <a:p>
          <a:endParaRPr lang="ru-RU"/>
        </a:p>
      </dgm:t>
    </dgm:pt>
    <dgm:pt modelId="{3D651DE4-E6CD-4BF9-BD04-BF9EA83FA429}" type="pres">
      <dgm:prSet presAssocID="{554601FD-DCD0-4F05-9DC6-C323E9496BA1}" presName="Name0" presStyleCnt="0">
        <dgm:presLayoutVars>
          <dgm:dir/>
          <dgm:resizeHandles val="exact"/>
        </dgm:presLayoutVars>
      </dgm:prSet>
      <dgm:spPr/>
      <dgm:t>
        <a:bodyPr/>
        <a:lstStyle/>
        <a:p>
          <a:endParaRPr lang="ru-RU"/>
        </a:p>
      </dgm:t>
    </dgm:pt>
    <dgm:pt modelId="{D3D84110-B546-4E4A-B6B2-9BBED01A0F2A}" type="pres">
      <dgm:prSet presAssocID="{554601FD-DCD0-4F05-9DC6-C323E9496BA1}" presName="fgShape" presStyleLbl="fgShp" presStyleIdx="0" presStyleCnt="1" custFlipVert="1" custScaleY="128572" custLinFactY="100000" custLinFactNeighborX="-431" custLinFactNeighborY="123804"/>
      <dgm:spPr/>
    </dgm:pt>
    <dgm:pt modelId="{53D9D1DE-4642-48F5-9CF7-B0B8A0829A8E}" type="pres">
      <dgm:prSet presAssocID="{554601FD-DCD0-4F05-9DC6-C323E9496BA1}" presName="linComp" presStyleCnt="0"/>
      <dgm:spPr/>
    </dgm:pt>
    <dgm:pt modelId="{82C0B25C-9920-4CED-B791-6A805E8BDCBF}" type="pres">
      <dgm:prSet presAssocID="{2F75FDE8-D67C-42CE-806D-BD1F244CF0FA}" presName="compNode" presStyleCnt="0"/>
      <dgm:spPr/>
    </dgm:pt>
    <dgm:pt modelId="{E555E0E0-668C-493B-990C-1C70B3E8D3C0}" type="pres">
      <dgm:prSet presAssocID="{2F75FDE8-D67C-42CE-806D-BD1F244CF0FA}" presName="bkgdShape" presStyleLbl="node1" presStyleIdx="0" presStyleCnt="3"/>
      <dgm:spPr/>
      <dgm:t>
        <a:bodyPr/>
        <a:lstStyle/>
        <a:p>
          <a:endParaRPr lang="ru-RU"/>
        </a:p>
      </dgm:t>
    </dgm:pt>
    <dgm:pt modelId="{9DDF001D-7AEE-4B34-9614-7D68B5FD86DF}" type="pres">
      <dgm:prSet presAssocID="{2F75FDE8-D67C-42CE-806D-BD1F244CF0FA}" presName="nodeTx" presStyleLbl="node1" presStyleIdx="0" presStyleCnt="3">
        <dgm:presLayoutVars>
          <dgm:bulletEnabled val="1"/>
        </dgm:presLayoutVars>
      </dgm:prSet>
      <dgm:spPr/>
      <dgm:t>
        <a:bodyPr/>
        <a:lstStyle/>
        <a:p>
          <a:endParaRPr lang="ru-RU"/>
        </a:p>
      </dgm:t>
    </dgm:pt>
    <dgm:pt modelId="{BCF46F57-8B9E-42EA-B628-01BB54C666BE}" type="pres">
      <dgm:prSet presAssocID="{2F75FDE8-D67C-42CE-806D-BD1F244CF0FA}" presName="invisiNode" presStyleLbl="node1" presStyleIdx="0" presStyleCnt="3"/>
      <dgm:spPr/>
    </dgm:pt>
    <dgm:pt modelId="{AF5D9D80-BDC6-4DF3-9070-2B1DD0193AF2}" type="pres">
      <dgm:prSet presAssocID="{2F75FDE8-D67C-42CE-806D-BD1F244CF0FA}" presName="imagNode" presStyleLbl="fgImgPlace1" presStyleIdx="0" presStyleCnt="3"/>
      <dgm:spPr>
        <a:blipFill rotWithShape="0">
          <a:blip xmlns:r="http://schemas.openxmlformats.org/officeDocument/2006/relationships" r:embed="rId1"/>
          <a:stretch>
            <a:fillRect/>
          </a:stretch>
        </a:blipFill>
      </dgm:spPr>
    </dgm:pt>
    <dgm:pt modelId="{9D970C56-59B4-4520-9E72-B95F6C6ABE70}" type="pres">
      <dgm:prSet presAssocID="{02B52319-4D3E-4145-BD04-770101C021F2}" presName="sibTrans" presStyleLbl="sibTrans2D1" presStyleIdx="0" presStyleCnt="0"/>
      <dgm:spPr/>
      <dgm:t>
        <a:bodyPr/>
        <a:lstStyle/>
        <a:p>
          <a:endParaRPr lang="ru-RU"/>
        </a:p>
      </dgm:t>
    </dgm:pt>
    <dgm:pt modelId="{3C804750-F3B1-41F4-8E38-DC7D5CBCB2F2}" type="pres">
      <dgm:prSet presAssocID="{3DC626F9-D7FE-4D62-8F75-D6E2E6D8D55D}" presName="compNode" presStyleCnt="0"/>
      <dgm:spPr/>
    </dgm:pt>
    <dgm:pt modelId="{F60410BA-9DA5-428E-8DE4-30B5DA0D63A5}" type="pres">
      <dgm:prSet presAssocID="{3DC626F9-D7FE-4D62-8F75-D6E2E6D8D55D}" presName="bkgdShape" presStyleLbl="node1" presStyleIdx="1" presStyleCnt="3" custLinFactNeighborX="-1523"/>
      <dgm:spPr/>
      <dgm:t>
        <a:bodyPr/>
        <a:lstStyle/>
        <a:p>
          <a:endParaRPr lang="ru-RU"/>
        </a:p>
      </dgm:t>
    </dgm:pt>
    <dgm:pt modelId="{5091E690-8BD9-42E2-9795-878BAB609EE9}" type="pres">
      <dgm:prSet presAssocID="{3DC626F9-D7FE-4D62-8F75-D6E2E6D8D55D}" presName="nodeTx" presStyleLbl="node1" presStyleIdx="1" presStyleCnt="3">
        <dgm:presLayoutVars>
          <dgm:bulletEnabled val="1"/>
        </dgm:presLayoutVars>
      </dgm:prSet>
      <dgm:spPr/>
      <dgm:t>
        <a:bodyPr/>
        <a:lstStyle/>
        <a:p>
          <a:endParaRPr lang="ru-RU"/>
        </a:p>
      </dgm:t>
    </dgm:pt>
    <dgm:pt modelId="{04FFCA9B-19E5-4670-9D13-1D8E427DF0BE}" type="pres">
      <dgm:prSet presAssocID="{3DC626F9-D7FE-4D62-8F75-D6E2E6D8D55D}" presName="invisiNode" presStyleLbl="node1" presStyleIdx="1" presStyleCnt="3"/>
      <dgm:spPr/>
    </dgm:pt>
    <dgm:pt modelId="{6D04E15B-9FED-4A3A-8EBD-9028455FFFD4}" type="pres">
      <dgm:prSet presAssocID="{3DC626F9-D7FE-4D62-8F75-D6E2E6D8D55D}" presName="imagNode" presStyleLbl="fgImgPlace1" presStyleIdx="1" presStyleCnt="3"/>
      <dgm:spPr>
        <a:blipFill rotWithShape="0">
          <a:blip xmlns:r="http://schemas.openxmlformats.org/officeDocument/2006/relationships" r:embed="rId2"/>
          <a:stretch>
            <a:fillRect/>
          </a:stretch>
        </a:blipFill>
      </dgm:spPr>
    </dgm:pt>
    <dgm:pt modelId="{CC96A5C6-02D0-4A3F-A7C6-E4D81AC61B7E}" type="pres">
      <dgm:prSet presAssocID="{ED3A4C9A-EDB4-4243-A83C-D52EEF736FAF}" presName="sibTrans" presStyleLbl="sibTrans2D1" presStyleIdx="0" presStyleCnt="0"/>
      <dgm:spPr/>
      <dgm:t>
        <a:bodyPr/>
        <a:lstStyle/>
        <a:p>
          <a:endParaRPr lang="ru-RU"/>
        </a:p>
      </dgm:t>
    </dgm:pt>
    <dgm:pt modelId="{BA3599FE-DCE1-4018-884A-131010AFE88C}" type="pres">
      <dgm:prSet presAssocID="{859DCB3E-8C0D-4897-AD77-0A3551A3EE47}" presName="compNode" presStyleCnt="0"/>
      <dgm:spPr/>
    </dgm:pt>
    <dgm:pt modelId="{8D7912FB-217A-41C0-9136-D2C6ABCDBAAC}" type="pres">
      <dgm:prSet presAssocID="{859DCB3E-8C0D-4897-AD77-0A3551A3EE47}" presName="bkgdShape" presStyleLbl="node1" presStyleIdx="2" presStyleCnt="3" custLinFactNeighborX="-1979" custLinFactNeighborY="-2857"/>
      <dgm:spPr/>
      <dgm:t>
        <a:bodyPr/>
        <a:lstStyle/>
        <a:p>
          <a:endParaRPr lang="ru-RU"/>
        </a:p>
      </dgm:t>
    </dgm:pt>
    <dgm:pt modelId="{E7D8EC61-765B-425D-9AE7-789CD5B2C073}" type="pres">
      <dgm:prSet presAssocID="{859DCB3E-8C0D-4897-AD77-0A3551A3EE47}" presName="nodeTx" presStyleLbl="node1" presStyleIdx="2" presStyleCnt="3">
        <dgm:presLayoutVars>
          <dgm:bulletEnabled val="1"/>
        </dgm:presLayoutVars>
      </dgm:prSet>
      <dgm:spPr/>
      <dgm:t>
        <a:bodyPr/>
        <a:lstStyle/>
        <a:p>
          <a:endParaRPr lang="ru-RU"/>
        </a:p>
      </dgm:t>
    </dgm:pt>
    <dgm:pt modelId="{A8E350E1-FD3D-49C4-906E-4797DAF172D6}" type="pres">
      <dgm:prSet presAssocID="{859DCB3E-8C0D-4897-AD77-0A3551A3EE47}" presName="invisiNode" presStyleLbl="node1" presStyleIdx="2" presStyleCnt="3"/>
      <dgm:spPr/>
    </dgm:pt>
    <dgm:pt modelId="{680FE437-08CA-4EDD-B1D5-8D25FF989BF4}" type="pres">
      <dgm:prSet presAssocID="{859DCB3E-8C0D-4897-AD77-0A3551A3EE47}" presName="imagNode" presStyleLbl="fgImgPlace1" presStyleIdx="2" presStyleCnt="3"/>
      <dgm:spPr>
        <a:blipFill rotWithShape="0">
          <a:blip xmlns:r="http://schemas.openxmlformats.org/officeDocument/2006/relationships" r:embed="rId3"/>
          <a:stretch>
            <a:fillRect/>
          </a:stretch>
        </a:blipFill>
      </dgm:spPr>
    </dgm:pt>
  </dgm:ptLst>
  <dgm:cxnLst>
    <dgm:cxn modelId="{98AE9735-10B6-4F8E-BA3F-D9F1A8724E1B}" type="presOf" srcId="{3DC626F9-D7FE-4D62-8F75-D6E2E6D8D55D}" destId="{F60410BA-9DA5-428E-8DE4-30B5DA0D63A5}" srcOrd="0" destOrd="0" presId="urn:microsoft.com/office/officeart/2005/8/layout/hList7#1"/>
    <dgm:cxn modelId="{7FCA94D8-72DA-4E87-A0A2-68915576CC11}" type="presOf" srcId="{3DC626F9-D7FE-4D62-8F75-D6E2E6D8D55D}" destId="{5091E690-8BD9-42E2-9795-878BAB609EE9}" srcOrd="1" destOrd="0" presId="urn:microsoft.com/office/officeart/2005/8/layout/hList7#1"/>
    <dgm:cxn modelId="{2EC61EA5-D9E0-4C38-A227-C66B92639072}" type="presOf" srcId="{ED3A4C9A-EDB4-4243-A83C-D52EEF736FAF}" destId="{CC96A5C6-02D0-4A3F-A7C6-E4D81AC61B7E}" srcOrd="0" destOrd="0" presId="urn:microsoft.com/office/officeart/2005/8/layout/hList7#1"/>
    <dgm:cxn modelId="{BC651071-537D-46A3-AFBD-1325C9AE80A0}" type="presOf" srcId="{2F75FDE8-D67C-42CE-806D-BD1F244CF0FA}" destId="{E555E0E0-668C-493B-990C-1C70B3E8D3C0}" srcOrd="0" destOrd="0" presId="urn:microsoft.com/office/officeart/2005/8/layout/hList7#1"/>
    <dgm:cxn modelId="{CE1052D7-3E56-45DE-B1A9-3120BD384CC1}" type="presOf" srcId="{02B52319-4D3E-4145-BD04-770101C021F2}" destId="{9D970C56-59B4-4520-9E72-B95F6C6ABE70}" srcOrd="0" destOrd="0" presId="urn:microsoft.com/office/officeart/2005/8/layout/hList7#1"/>
    <dgm:cxn modelId="{D3325123-9FFE-4E3C-A2C8-444B29AC2D97}" type="presOf" srcId="{554601FD-DCD0-4F05-9DC6-C323E9496BA1}" destId="{3D651DE4-E6CD-4BF9-BD04-BF9EA83FA429}" srcOrd="0" destOrd="0" presId="urn:microsoft.com/office/officeart/2005/8/layout/hList7#1"/>
    <dgm:cxn modelId="{8962236D-13C9-408C-8FEC-E893AA3C67D8}" type="presOf" srcId="{859DCB3E-8C0D-4897-AD77-0A3551A3EE47}" destId="{8D7912FB-217A-41C0-9136-D2C6ABCDBAAC}" srcOrd="0" destOrd="0" presId="urn:microsoft.com/office/officeart/2005/8/layout/hList7#1"/>
    <dgm:cxn modelId="{BC514DCE-9344-46CF-8785-D1F97EBA2953}" srcId="{554601FD-DCD0-4F05-9DC6-C323E9496BA1}" destId="{3DC626F9-D7FE-4D62-8F75-D6E2E6D8D55D}" srcOrd="1" destOrd="0" parTransId="{0EE2267E-4E33-4835-979D-8AE5DE17B4B4}" sibTransId="{ED3A4C9A-EDB4-4243-A83C-D52EEF736FAF}"/>
    <dgm:cxn modelId="{800DC876-6702-41C5-ADE2-2E8E9887ACF9}" srcId="{554601FD-DCD0-4F05-9DC6-C323E9496BA1}" destId="{859DCB3E-8C0D-4897-AD77-0A3551A3EE47}" srcOrd="2" destOrd="0" parTransId="{B93A0DB0-074D-4787-9FE1-D6A03585D9CD}" sibTransId="{56980D29-6B79-49C8-877D-3CE4BAE794B9}"/>
    <dgm:cxn modelId="{D2525912-0BD0-43A6-9668-85D6897059F7}" type="presOf" srcId="{2F75FDE8-D67C-42CE-806D-BD1F244CF0FA}" destId="{9DDF001D-7AEE-4B34-9614-7D68B5FD86DF}" srcOrd="1" destOrd="0" presId="urn:microsoft.com/office/officeart/2005/8/layout/hList7#1"/>
    <dgm:cxn modelId="{AE2642A3-7D9F-4E9E-8649-B234B5B7A6C5}" type="presOf" srcId="{859DCB3E-8C0D-4897-AD77-0A3551A3EE47}" destId="{E7D8EC61-765B-425D-9AE7-789CD5B2C073}" srcOrd="1" destOrd="0" presId="urn:microsoft.com/office/officeart/2005/8/layout/hList7#1"/>
    <dgm:cxn modelId="{31571073-C076-4EB4-B28C-CB55330E001F}" srcId="{554601FD-DCD0-4F05-9DC6-C323E9496BA1}" destId="{2F75FDE8-D67C-42CE-806D-BD1F244CF0FA}" srcOrd="0" destOrd="0" parTransId="{386DA236-E25D-41A0-9841-B24A166E33FA}" sibTransId="{02B52319-4D3E-4145-BD04-770101C021F2}"/>
    <dgm:cxn modelId="{ED8E5157-C3CC-4319-85A8-9833B880088A}" type="presParOf" srcId="{3D651DE4-E6CD-4BF9-BD04-BF9EA83FA429}" destId="{D3D84110-B546-4E4A-B6B2-9BBED01A0F2A}" srcOrd="0" destOrd="0" presId="urn:microsoft.com/office/officeart/2005/8/layout/hList7#1"/>
    <dgm:cxn modelId="{5CE3EB07-5913-4211-BBAD-C6838E2234AE}" type="presParOf" srcId="{3D651DE4-E6CD-4BF9-BD04-BF9EA83FA429}" destId="{53D9D1DE-4642-48F5-9CF7-B0B8A0829A8E}" srcOrd="1" destOrd="0" presId="urn:microsoft.com/office/officeart/2005/8/layout/hList7#1"/>
    <dgm:cxn modelId="{713F3180-96D8-49FB-97D3-7EE396E3FD62}" type="presParOf" srcId="{53D9D1DE-4642-48F5-9CF7-B0B8A0829A8E}" destId="{82C0B25C-9920-4CED-B791-6A805E8BDCBF}" srcOrd="0" destOrd="0" presId="urn:microsoft.com/office/officeart/2005/8/layout/hList7#1"/>
    <dgm:cxn modelId="{8FBB3768-210A-43F2-810F-65E484238CFC}" type="presParOf" srcId="{82C0B25C-9920-4CED-B791-6A805E8BDCBF}" destId="{E555E0E0-668C-493B-990C-1C70B3E8D3C0}" srcOrd="0" destOrd="0" presId="urn:microsoft.com/office/officeart/2005/8/layout/hList7#1"/>
    <dgm:cxn modelId="{50C815C3-EE01-4F68-95EE-99252781D05D}" type="presParOf" srcId="{82C0B25C-9920-4CED-B791-6A805E8BDCBF}" destId="{9DDF001D-7AEE-4B34-9614-7D68B5FD86DF}" srcOrd="1" destOrd="0" presId="urn:microsoft.com/office/officeart/2005/8/layout/hList7#1"/>
    <dgm:cxn modelId="{4AE7155A-9B9B-4E10-A03F-4A7C34D7B99F}" type="presParOf" srcId="{82C0B25C-9920-4CED-B791-6A805E8BDCBF}" destId="{BCF46F57-8B9E-42EA-B628-01BB54C666BE}" srcOrd="2" destOrd="0" presId="urn:microsoft.com/office/officeart/2005/8/layout/hList7#1"/>
    <dgm:cxn modelId="{64029251-A716-48ED-8CE7-6C5881052C95}" type="presParOf" srcId="{82C0B25C-9920-4CED-B791-6A805E8BDCBF}" destId="{AF5D9D80-BDC6-4DF3-9070-2B1DD0193AF2}" srcOrd="3" destOrd="0" presId="urn:microsoft.com/office/officeart/2005/8/layout/hList7#1"/>
    <dgm:cxn modelId="{5B9FA403-D934-45AC-ABEC-43B4E11D7E69}" type="presParOf" srcId="{53D9D1DE-4642-48F5-9CF7-B0B8A0829A8E}" destId="{9D970C56-59B4-4520-9E72-B95F6C6ABE70}" srcOrd="1" destOrd="0" presId="urn:microsoft.com/office/officeart/2005/8/layout/hList7#1"/>
    <dgm:cxn modelId="{60232C76-97B0-4775-B0DC-1656F7C5E476}" type="presParOf" srcId="{53D9D1DE-4642-48F5-9CF7-B0B8A0829A8E}" destId="{3C804750-F3B1-41F4-8E38-DC7D5CBCB2F2}" srcOrd="2" destOrd="0" presId="urn:microsoft.com/office/officeart/2005/8/layout/hList7#1"/>
    <dgm:cxn modelId="{F09F5446-7692-4DDE-B920-0B3CC32C6D68}" type="presParOf" srcId="{3C804750-F3B1-41F4-8E38-DC7D5CBCB2F2}" destId="{F60410BA-9DA5-428E-8DE4-30B5DA0D63A5}" srcOrd="0" destOrd="0" presId="urn:microsoft.com/office/officeart/2005/8/layout/hList7#1"/>
    <dgm:cxn modelId="{2ACFFC51-A0A9-4097-AC88-D1ED93E6D6D2}" type="presParOf" srcId="{3C804750-F3B1-41F4-8E38-DC7D5CBCB2F2}" destId="{5091E690-8BD9-42E2-9795-878BAB609EE9}" srcOrd="1" destOrd="0" presId="urn:microsoft.com/office/officeart/2005/8/layout/hList7#1"/>
    <dgm:cxn modelId="{3C6258EF-4BAC-4BA0-BD3F-3D736F1347BF}" type="presParOf" srcId="{3C804750-F3B1-41F4-8E38-DC7D5CBCB2F2}" destId="{04FFCA9B-19E5-4670-9D13-1D8E427DF0BE}" srcOrd="2" destOrd="0" presId="urn:microsoft.com/office/officeart/2005/8/layout/hList7#1"/>
    <dgm:cxn modelId="{CCF0AF88-0A79-4F21-B019-C13664BDDE80}" type="presParOf" srcId="{3C804750-F3B1-41F4-8E38-DC7D5CBCB2F2}" destId="{6D04E15B-9FED-4A3A-8EBD-9028455FFFD4}" srcOrd="3" destOrd="0" presId="urn:microsoft.com/office/officeart/2005/8/layout/hList7#1"/>
    <dgm:cxn modelId="{50B90466-65B5-4559-8E72-4A28870A3334}" type="presParOf" srcId="{53D9D1DE-4642-48F5-9CF7-B0B8A0829A8E}" destId="{CC96A5C6-02D0-4A3F-A7C6-E4D81AC61B7E}" srcOrd="3" destOrd="0" presId="urn:microsoft.com/office/officeart/2005/8/layout/hList7#1"/>
    <dgm:cxn modelId="{348886F0-45F8-41F4-AB3A-38A4792E034B}" type="presParOf" srcId="{53D9D1DE-4642-48F5-9CF7-B0B8A0829A8E}" destId="{BA3599FE-DCE1-4018-884A-131010AFE88C}" srcOrd="4" destOrd="0" presId="urn:microsoft.com/office/officeart/2005/8/layout/hList7#1"/>
    <dgm:cxn modelId="{72C887CE-FDBF-4F7C-9139-7B8B0B0A797B}" type="presParOf" srcId="{BA3599FE-DCE1-4018-884A-131010AFE88C}" destId="{8D7912FB-217A-41C0-9136-D2C6ABCDBAAC}" srcOrd="0" destOrd="0" presId="urn:microsoft.com/office/officeart/2005/8/layout/hList7#1"/>
    <dgm:cxn modelId="{3F19BF0C-91BE-4230-A17C-56323FF797C7}" type="presParOf" srcId="{BA3599FE-DCE1-4018-884A-131010AFE88C}" destId="{E7D8EC61-765B-425D-9AE7-789CD5B2C073}" srcOrd="1" destOrd="0" presId="urn:microsoft.com/office/officeart/2005/8/layout/hList7#1"/>
    <dgm:cxn modelId="{D1249B78-3260-405D-8835-954778CFE16F}" type="presParOf" srcId="{BA3599FE-DCE1-4018-884A-131010AFE88C}" destId="{A8E350E1-FD3D-49C4-906E-4797DAF172D6}" srcOrd="2" destOrd="0" presId="urn:microsoft.com/office/officeart/2005/8/layout/hList7#1"/>
    <dgm:cxn modelId="{BFA7D0CA-C591-4DBC-84BD-279FAF2EDE45}" type="presParOf" srcId="{BA3599FE-DCE1-4018-884A-131010AFE88C}" destId="{680FE437-08CA-4EDD-B1D5-8D25FF989BF4}"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C8A52D-814A-4F17-A761-4411939159AC}" type="doc">
      <dgm:prSet loTypeId="urn:microsoft.com/office/officeart/2005/8/layout/vList3#1" loCatId="list" qsTypeId="urn:microsoft.com/office/officeart/2005/8/quickstyle/simple1" qsCatId="simple" csTypeId="urn:microsoft.com/office/officeart/2005/8/colors/colorful1#1" csCatId="colorful" phldr="1"/>
      <dgm:spPr/>
    </dgm:pt>
    <dgm:pt modelId="{F8D7CA07-E465-466C-AC99-AEBF38E9810E}">
      <dgm:prSet phldrT="[Текст]" custT="1"/>
      <dgm:spPr/>
      <dgm:t>
        <a:bodyPr/>
        <a:lstStyle/>
        <a:p>
          <a:r>
            <a:rPr lang="ru-RU" sz="1800" b="1" dirty="0" smtClean="0">
              <a:latin typeface="Times New Roman" pitchFamily="18" charset="0"/>
              <a:cs typeface="Times New Roman" pitchFamily="18" charset="0"/>
            </a:rPr>
            <a:t>План мероприятий («дорожная карта») по увеличению поступлений налоговых и неналоговых доходов  бюджета </a:t>
          </a:r>
          <a:r>
            <a:rPr lang="ru-RU" sz="1800" b="1" dirty="0" err="1" smtClean="0">
              <a:latin typeface="Times New Roman" pitchFamily="18" charset="0"/>
              <a:cs typeface="Times New Roman" pitchFamily="18" charset="0"/>
            </a:rPr>
            <a:t>Камышевского</a:t>
          </a:r>
          <a:r>
            <a:rPr lang="ru-RU" sz="1800" b="1" dirty="0" smtClean="0">
              <a:latin typeface="Times New Roman" pitchFamily="18" charset="0"/>
              <a:cs typeface="Times New Roman" pitchFamily="18" charset="0"/>
            </a:rPr>
            <a:t> сельского поселения Орловского района на 2017-2019 годов (распоряжение Администрации сельского поселения от 04.08.2017 №45)</a:t>
          </a:r>
          <a:endParaRPr lang="ru-RU" sz="1800" b="1" dirty="0">
            <a:latin typeface="Times New Roman" pitchFamily="18" charset="0"/>
            <a:cs typeface="Times New Roman" pitchFamily="18" charset="0"/>
          </a:endParaRPr>
        </a:p>
      </dgm:t>
    </dgm:pt>
    <dgm:pt modelId="{1D10DBB6-0DAA-40E6-AFB7-9083CABBE14A}" type="parTrans" cxnId="{5C0986E2-272C-4FB7-A078-0147D88C54E4}">
      <dgm:prSet/>
      <dgm:spPr/>
      <dgm:t>
        <a:bodyPr/>
        <a:lstStyle/>
        <a:p>
          <a:endParaRPr lang="ru-RU"/>
        </a:p>
      </dgm:t>
    </dgm:pt>
    <dgm:pt modelId="{384ABA90-85CC-47E7-8BB9-755E15CCC40C}" type="sibTrans" cxnId="{5C0986E2-272C-4FB7-A078-0147D88C54E4}">
      <dgm:prSet/>
      <dgm:spPr/>
      <dgm:t>
        <a:bodyPr/>
        <a:lstStyle/>
        <a:p>
          <a:endParaRPr lang="ru-RU"/>
        </a:p>
      </dgm:t>
    </dgm:pt>
    <dgm:pt modelId="{7EF474F5-1BD4-4FAA-943F-01C590797DC3}">
      <dgm:prSet phldrT="[Текст]" custT="1"/>
      <dgm:spPr/>
      <dgm:t>
        <a:bodyPr/>
        <a:lstStyle/>
        <a:p>
          <a:r>
            <a:rPr lang="ru-RU" sz="1800" b="1" dirty="0" smtClean="0">
              <a:latin typeface="Times New Roman" pitchFamily="18" charset="0"/>
              <a:cs typeface="Times New Roman" pitchFamily="18" charset="0"/>
            </a:rPr>
            <a:t>П лан мероприятий направленный на выявление и отмену установленных </a:t>
          </a:r>
          <a:r>
            <a:rPr lang="ru-RU" sz="1800" b="1" dirty="0" err="1" smtClean="0">
              <a:latin typeface="Times New Roman" pitchFamily="18" charset="0"/>
              <a:cs typeface="Times New Roman" pitchFamily="18" charset="0"/>
            </a:rPr>
            <a:t>Камышевским</a:t>
          </a:r>
          <a:r>
            <a:rPr lang="ru-RU" sz="1800" b="1" dirty="0" smtClean="0">
              <a:latin typeface="Times New Roman" pitchFamily="18" charset="0"/>
              <a:cs typeface="Times New Roman" pitchFamily="18" charset="0"/>
            </a:rPr>
            <a:t> сельским поселением расходных обязательств, не связанных с решением вопросов, отнесенных Конституцией РФ и федеральными  законами, областными законами</a:t>
          </a:r>
          <a:endParaRPr lang="ru-RU" sz="1800" b="1" dirty="0">
            <a:latin typeface="Times New Roman" pitchFamily="18" charset="0"/>
            <a:cs typeface="Times New Roman" pitchFamily="18" charset="0"/>
          </a:endParaRPr>
        </a:p>
      </dgm:t>
    </dgm:pt>
    <dgm:pt modelId="{125C527F-823A-4042-A07F-C694C0D63FAA}" type="parTrans" cxnId="{43B2651D-224F-4BE2-A061-AC60309B91A8}">
      <dgm:prSet/>
      <dgm:spPr/>
      <dgm:t>
        <a:bodyPr/>
        <a:lstStyle/>
        <a:p>
          <a:endParaRPr lang="ru-RU"/>
        </a:p>
      </dgm:t>
    </dgm:pt>
    <dgm:pt modelId="{A0B6A10D-B66C-4F22-91C2-9084B2DAB93A}" type="sibTrans" cxnId="{43B2651D-224F-4BE2-A061-AC60309B91A8}">
      <dgm:prSet/>
      <dgm:spPr/>
      <dgm:t>
        <a:bodyPr/>
        <a:lstStyle/>
        <a:p>
          <a:endParaRPr lang="ru-RU"/>
        </a:p>
      </dgm:t>
    </dgm:pt>
    <dgm:pt modelId="{958C943C-2DD4-4A35-AFD9-ED3A78D26CAD}">
      <dgm:prSet custT="1"/>
      <dgm:spPr/>
      <dgm:t>
        <a:bodyPr/>
        <a:lstStyle/>
        <a:p>
          <a:r>
            <a:rPr lang="ru-RU" sz="1600" b="1" dirty="0" smtClean="0"/>
            <a:t>Программа повышения эффективности управления муниципальными финансами на период до 2018 года в </a:t>
          </a:r>
          <a:r>
            <a:rPr lang="ru-RU" sz="1600" b="1" dirty="0" err="1" smtClean="0"/>
            <a:t>Камышевском</a:t>
          </a:r>
          <a:r>
            <a:rPr lang="ru-RU" sz="1600" b="1" dirty="0" smtClean="0"/>
            <a:t> сельском поселении (постановление Администрации сельского поселения от 15.05.2014 №56)</a:t>
          </a:r>
          <a:endParaRPr lang="ru-RU" sz="1600" b="1" dirty="0"/>
        </a:p>
      </dgm:t>
    </dgm:pt>
    <dgm:pt modelId="{9D3970DF-0B64-4F4E-A29D-753A268F48B4}" type="parTrans" cxnId="{D6863764-C2B3-4291-A517-A213850C3947}">
      <dgm:prSet/>
      <dgm:spPr/>
      <dgm:t>
        <a:bodyPr/>
        <a:lstStyle/>
        <a:p>
          <a:endParaRPr lang="ru-RU"/>
        </a:p>
      </dgm:t>
    </dgm:pt>
    <dgm:pt modelId="{E62667ED-6741-43D2-8D6D-78027611C637}" type="sibTrans" cxnId="{D6863764-C2B3-4291-A517-A213850C3947}">
      <dgm:prSet/>
      <dgm:spPr/>
      <dgm:t>
        <a:bodyPr/>
        <a:lstStyle/>
        <a:p>
          <a:endParaRPr lang="ru-RU"/>
        </a:p>
      </dgm:t>
    </dgm:pt>
    <dgm:pt modelId="{57F072C8-78ED-4CB1-96CD-C9196F731360}">
      <dgm:prSet custT="1"/>
      <dgm:spPr/>
      <dgm:t>
        <a:bodyPr/>
        <a:lstStyle/>
        <a:p>
          <a:r>
            <a:rPr lang="ru-RU" sz="1800" b="1" dirty="0" smtClean="0">
              <a:latin typeface="Times New Roman" pitchFamily="18" charset="0"/>
              <a:cs typeface="Times New Roman" pitchFamily="18" charset="0"/>
            </a:rPr>
            <a:t>Программа оптимизации расходов бюджета </a:t>
          </a:r>
          <a:r>
            <a:rPr lang="ru-RU" sz="1800" b="1" dirty="0" err="1" smtClean="0">
              <a:latin typeface="Times New Roman" pitchFamily="18" charset="0"/>
              <a:cs typeface="Times New Roman" pitchFamily="18" charset="0"/>
            </a:rPr>
            <a:t>Камышевского</a:t>
          </a:r>
          <a:r>
            <a:rPr lang="ru-RU" sz="1800" b="1" dirty="0" smtClean="0">
              <a:latin typeface="Times New Roman" pitchFamily="18" charset="0"/>
              <a:cs typeface="Times New Roman" pitchFamily="18" charset="0"/>
            </a:rPr>
            <a:t> сельского поселения Орловского района</a:t>
          </a:r>
        </a:p>
        <a:p>
          <a:r>
            <a:rPr lang="ru-RU" sz="1800" b="1" dirty="0" smtClean="0">
              <a:latin typeface="Times New Roman" pitchFamily="18" charset="0"/>
              <a:cs typeface="Times New Roman" pitchFamily="18" charset="0"/>
            </a:rPr>
            <a:t> на 2017-2019 годы (Постановление Администрации сельского поселения</a:t>
          </a:r>
        </a:p>
        <a:p>
          <a:r>
            <a:rPr lang="ru-RU" sz="1800" b="1" dirty="0" smtClean="0">
              <a:latin typeface="Times New Roman" pitchFamily="18" charset="0"/>
              <a:cs typeface="Times New Roman" pitchFamily="18" charset="0"/>
            </a:rPr>
            <a:t> от 12.04.2017 №46)</a:t>
          </a:r>
          <a:endParaRPr lang="ru-RU" sz="1800" b="1" dirty="0">
            <a:latin typeface="Times New Roman" pitchFamily="18" charset="0"/>
            <a:cs typeface="Times New Roman" pitchFamily="18" charset="0"/>
          </a:endParaRPr>
        </a:p>
      </dgm:t>
    </dgm:pt>
    <dgm:pt modelId="{E1077E3C-DC94-42F6-A4E8-8E53E7F0F205}" type="parTrans" cxnId="{E5E9E9C2-D678-4C94-9507-3E8D983B2264}">
      <dgm:prSet/>
      <dgm:spPr/>
      <dgm:t>
        <a:bodyPr/>
        <a:lstStyle/>
        <a:p>
          <a:endParaRPr lang="ru-RU"/>
        </a:p>
      </dgm:t>
    </dgm:pt>
    <dgm:pt modelId="{435BDF3C-59E7-4D21-9E6C-3CE15C0F0DBB}" type="sibTrans" cxnId="{E5E9E9C2-D678-4C94-9507-3E8D983B2264}">
      <dgm:prSet/>
      <dgm:spPr/>
      <dgm:t>
        <a:bodyPr/>
        <a:lstStyle/>
        <a:p>
          <a:endParaRPr lang="ru-RU"/>
        </a:p>
      </dgm:t>
    </dgm:pt>
    <dgm:pt modelId="{3ADF9265-2529-46E2-9E7C-DD1866B64247}" type="pres">
      <dgm:prSet presAssocID="{16C8A52D-814A-4F17-A761-4411939159AC}" presName="linearFlow" presStyleCnt="0">
        <dgm:presLayoutVars>
          <dgm:dir/>
          <dgm:resizeHandles val="exact"/>
        </dgm:presLayoutVars>
      </dgm:prSet>
      <dgm:spPr/>
    </dgm:pt>
    <dgm:pt modelId="{DC4BFDBA-9E2D-43D4-8A84-BDEE05139E43}" type="pres">
      <dgm:prSet presAssocID="{F8D7CA07-E465-466C-AC99-AEBF38E9810E}" presName="composite" presStyleCnt="0"/>
      <dgm:spPr/>
    </dgm:pt>
    <dgm:pt modelId="{566D9033-FBDB-424E-9533-7B7EF25A21B9}" type="pres">
      <dgm:prSet presAssocID="{F8D7CA07-E465-466C-AC99-AEBF38E9810E}" presName="imgShp" presStyleLbl="fgImgPlace1" presStyleIdx="0" presStyleCnt="4" custLinFactX="-98336" custLinFactNeighborX="-100000" custLinFactNeighborY="18654"/>
      <dgm:spPr>
        <a:blipFill rotWithShape="0">
          <a:blip xmlns:r="http://schemas.openxmlformats.org/officeDocument/2006/relationships" r:embed="rId1"/>
          <a:stretch>
            <a:fillRect/>
          </a:stretch>
        </a:blipFill>
      </dgm:spPr>
    </dgm:pt>
    <dgm:pt modelId="{EA6CC058-F5DD-4094-B39F-42447F937D01}" type="pres">
      <dgm:prSet presAssocID="{F8D7CA07-E465-466C-AC99-AEBF38E9810E}" presName="txShp" presStyleLbl="node1" presStyleIdx="0" presStyleCnt="4" custScaleX="142345" custScaleY="165002">
        <dgm:presLayoutVars>
          <dgm:bulletEnabled val="1"/>
        </dgm:presLayoutVars>
      </dgm:prSet>
      <dgm:spPr/>
      <dgm:t>
        <a:bodyPr/>
        <a:lstStyle/>
        <a:p>
          <a:endParaRPr lang="ru-RU"/>
        </a:p>
      </dgm:t>
    </dgm:pt>
    <dgm:pt modelId="{3DF1BB63-66FD-46AC-8DA8-8379C3FCC75F}" type="pres">
      <dgm:prSet presAssocID="{384ABA90-85CC-47E7-8BB9-755E15CCC40C}" presName="spacing" presStyleCnt="0"/>
      <dgm:spPr/>
    </dgm:pt>
    <dgm:pt modelId="{7B1822BF-810C-4CA3-9E9E-1C6605024140}" type="pres">
      <dgm:prSet presAssocID="{57F072C8-78ED-4CB1-96CD-C9196F731360}" presName="composite" presStyleCnt="0"/>
      <dgm:spPr/>
    </dgm:pt>
    <dgm:pt modelId="{5AE93A4A-2B42-405B-89D8-9E19F705C642}" type="pres">
      <dgm:prSet presAssocID="{57F072C8-78ED-4CB1-96CD-C9196F731360}" presName="imgShp" presStyleLbl="fgImgPlace1" presStyleIdx="1" presStyleCnt="4" custLinFactX="-100000" custLinFactNeighborX="-111224" custLinFactNeighborY="12382"/>
      <dgm:spPr>
        <a:blipFill rotWithShape="0">
          <a:blip xmlns:r="http://schemas.openxmlformats.org/officeDocument/2006/relationships" r:embed="rId2"/>
          <a:stretch>
            <a:fillRect/>
          </a:stretch>
        </a:blipFill>
      </dgm:spPr>
    </dgm:pt>
    <dgm:pt modelId="{44CD2F0F-3B39-469C-A331-D5A8F40940F9}" type="pres">
      <dgm:prSet presAssocID="{57F072C8-78ED-4CB1-96CD-C9196F731360}" presName="txShp" presStyleLbl="node1" presStyleIdx="1" presStyleCnt="4" custScaleX="145054" custScaleY="200282" custLinFactNeighborX="-1306" custLinFactNeighborY="10734">
        <dgm:presLayoutVars>
          <dgm:bulletEnabled val="1"/>
        </dgm:presLayoutVars>
      </dgm:prSet>
      <dgm:spPr/>
      <dgm:t>
        <a:bodyPr/>
        <a:lstStyle/>
        <a:p>
          <a:endParaRPr lang="ru-RU"/>
        </a:p>
      </dgm:t>
    </dgm:pt>
    <dgm:pt modelId="{14DB4B8C-E9B9-4523-BE50-5CB66331D3CD}" type="pres">
      <dgm:prSet presAssocID="{435BDF3C-59E7-4D21-9E6C-3CE15C0F0DBB}" presName="spacing" presStyleCnt="0"/>
      <dgm:spPr/>
    </dgm:pt>
    <dgm:pt modelId="{75B08280-9651-4176-8FA1-95903112C4B3}" type="pres">
      <dgm:prSet presAssocID="{7EF474F5-1BD4-4FAA-943F-01C590797DC3}" presName="composite" presStyleCnt="0"/>
      <dgm:spPr/>
    </dgm:pt>
    <dgm:pt modelId="{F2D67B62-1716-4A88-A68F-DF8F794A29B3}" type="pres">
      <dgm:prSet presAssocID="{7EF474F5-1BD4-4FAA-943F-01C590797DC3}" presName="imgShp" presStyleLbl="fgImgPlace1" presStyleIdx="2" presStyleCnt="4" custLinFactX="-98336" custLinFactNeighborX="-100000" custLinFactNeighborY="1383"/>
      <dgm:spPr>
        <a:blipFill rotWithShape="0">
          <a:blip xmlns:r="http://schemas.openxmlformats.org/officeDocument/2006/relationships" r:embed="rId3"/>
          <a:stretch>
            <a:fillRect/>
          </a:stretch>
        </a:blipFill>
      </dgm:spPr>
    </dgm:pt>
    <dgm:pt modelId="{9DB16CAC-31B8-44A2-BBC9-9C16AD4C82BD}" type="pres">
      <dgm:prSet presAssocID="{7EF474F5-1BD4-4FAA-943F-01C590797DC3}" presName="txShp" presStyleLbl="node1" presStyleIdx="2" presStyleCnt="4" custScaleX="139635" custScaleY="200236">
        <dgm:presLayoutVars>
          <dgm:bulletEnabled val="1"/>
        </dgm:presLayoutVars>
      </dgm:prSet>
      <dgm:spPr/>
      <dgm:t>
        <a:bodyPr/>
        <a:lstStyle/>
        <a:p>
          <a:endParaRPr lang="ru-RU"/>
        </a:p>
      </dgm:t>
    </dgm:pt>
    <dgm:pt modelId="{034A7667-3BDD-4EA4-896B-208C5ED47717}" type="pres">
      <dgm:prSet presAssocID="{A0B6A10D-B66C-4F22-91C2-9084B2DAB93A}" presName="spacing" presStyleCnt="0"/>
      <dgm:spPr/>
    </dgm:pt>
    <dgm:pt modelId="{E5198480-B476-42B6-913F-3517B567D79E}" type="pres">
      <dgm:prSet presAssocID="{958C943C-2DD4-4A35-AFD9-ED3A78D26CAD}" presName="composite" presStyleCnt="0"/>
      <dgm:spPr/>
    </dgm:pt>
    <dgm:pt modelId="{E4719ADE-3C83-429C-AA68-246D70DA28F6}" type="pres">
      <dgm:prSet presAssocID="{958C943C-2DD4-4A35-AFD9-ED3A78D26CAD}" presName="imgShp" presStyleLbl="fgImgPlace1" presStyleIdx="3" presStyleCnt="4" custLinFactX="-100000" custLinFactNeighborX="-104123" custLinFactNeighborY="-9507"/>
      <dgm:spPr>
        <a:blipFill rotWithShape="0">
          <a:blip xmlns:r="http://schemas.openxmlformats.org/officeDocument/2006/relationships" r:embed="rId4"/>
          <a:stretch>
            <a:fillRect/>
          </a:stretch>
        </a:blipFill>
      </dgm:spPr>
    </dgm:pt>
    <dgm:pt modelId="{07A6BBB1-B55C-463B-AC9F-D3CCC1558277}" type="pres">
      <dgm:prSet presAssocID="{958C943C-2DD4-4A35-AFD9-ED3A78D26CAD}" presName="txShp" presStyleLbl="node1" presStyleIdx="3" presStyleCnt="4" custScaleX="139635" custScaleY="220567">
        <dgm:presLayoutVars>
          <dgm:bulletEnabled val="1"/>
        </dgm:presLayoutVars>
      </dgm:prSet>
      <dgm:spPr/>
      <dgm:t>
        <a:bodyPr/>
        <a:lstStyle/>
        <a:p>
          <a:endParaRPr lang="ru-RU"/>
        </a:p>
      </dgm:t>
    </dgm:pt>
  </dgm:ptLst>
  <dgm:cxnLst>
    <dgm:cxn modelId="{43B2651D-224F-4BE2-A061-AC60309B91A8}" srcId="{16C8A52D-814A-4F17-A761-4411939159AC}" destId="{7EF474F5-1BD4-4FAA-943F-01C590797DC3}" srcOrd="2" destOrd="0" parTransId="{125C527F-823A-4042-A07F-C694C0D63FAA}" sibTransId="{A0B6A10D-B66C-4F22-91C2-9084B2DAB93A}"/>
    <dgm:cxn modelId="{61F7A802-5F62-471C-A246-AD95B6726A04}" type="presOf" srcId="{958C943C-2DD4-4A35-AFD9-ED3A78D26CAD}" destId="{07A6BBB1-B55C-463B-AC9F-D3CCC1558277}" srcOrd="0" destOrd="0" presId="urn:microsoft.com/office/officeart/2005/8/layout/vList3#1"/>
    <dgm:cxn modelId="{3CC768FC-26E2-4AD4-8EEB-588E73170BFD}" type="presOf" srcId="{F8D7CA07-E465-466C-AC99-AEBF38E9810E}" destId="{EA6CC058-F5DD-4094-B39F-42447F937D01}" srcOrd="0" destOrd="0" presId="urn:microsoft.com/office/officeart/2005/8/layout/vList3#1"/>
    <dgm:cxn modelId="{D6863764-C2B3-4291-A517-A213850C3947}" srcId="{16C8A52D-814A-4F17-A761-4411939159AC}" destId="{958C943C-2DD4-4A35-AFD9-ED3A78D26CAD}" srcOrd="3" destOrd="0" parTransId="{9D3970DF-0B64-4F4E-A29D-753A268F48B4}" sibTransId="{E62667ED-6741-43D2-8D6D-78027611C637}"/>
    <dgm:cxn modelId="{BC5DC887-E2B2-4A73-ABAD-87811F59038D}" type="presOf" srcId="{7EF474F5-1BD4-4FAA-943F-01C590797DC3}" destId="{9DB16CAC-31B8-44A2-BBC9-9C16AD4C82BD}" srcOrd="0" destOrd="0" presId="urn:microsoft.com/office/officeart/2005/8/layout/vList3#1"/>
    <dgm:cxn modelId="{88E5A159-932C-4D23-9AD0-F2FCE4A8A3BD}" type="presOf" srcId="{57F072C8-78ED-4CB1-96CD-C9196F731360}" destId="{44CD2F0F-3B39-469C-A331-D5A8F40940F9}" srcOrd="0" destOrd="0" presId="urn:microsoft.com/office/officeart/2005/8/layout/vList3#1"/>
    <dgm:cxn modelId="{E5E9E9C2-D678-4C94-9507-3E8D983B2264}" srcId="{16C8A52D-814A-4F17-A761-4411939159AC}" destId="{57F072C8-78ED-4CB1-96CD-C9196F731360}" srcOrd="1" destOrd="0" parTransId="{E1077E3C-DC94-42F6-A4E8-8E53E7F0F205}" sibTransId="{435BDF3C-59E7-4D21-9E6C-3CE15C0F0DBB}"/>
    <dgm:cxn modelId="{5C0986E2-272C-4FB7-A078-0147D88C54E4}" srcId="{16C8A52D-814A-4F17-A761-4411939159AC}" destId="{F8D7CA07-E465-466C-AC99-AEBF38E9810E}" srcOrd="0" destOrd="0" parTransId="{1D10DBB6-0DAA-40E6-AFB7-9083CABBE14A}" sibTransId="{384ABA90-85CC-47E7-8BB9-755E15CCC40C}"/>
    <dgm:cxn modelId="{551C1B60-1A2A-4214-823D-8E90B66729ED}" type="presOf" srcId="{16C8A52D-814A-4F17-A761-4411939159AC}" destId="{3ADF9265-2529-46E2-9E7C-DD1866B64247}" srcOrd="0" destOrd="0" presId="urn:microsoft.com/office/officeart/2005/8/layout/vList3#1"/>
    <dgm:cxn modelId="{31BF29C9-6362-469F-8E9A-E3EADF04BA60}" type="presParOf" srcId="{3ADF9265-2529-46E2-9E7C-DD1866B64247}" destId="{DC4BFDBA-9E2D-43D4-8A84-BDEE05139E43}" srcOrd="0" destOrd="0" presId="urn:microsoft.com/office/officeart/2005/8/layout/vList3#1"/>
    <dgm:cxn modelId="{FC4D49E0-0DF1-48D3-9B63-A4EB77CE70DE}" type="presParOf" srcId="{DC4BFDBA-9E2D-43D4-8A84-BDEE05139E43}" destId="{566D9033-FBDB-424E-9533-7B7EF25A21B9}" srcOrd="0" destOrd="0" presId="urn:microsoft.com/office/officeart/2005/8/layout/vList3#1"/>
    <dgm:cxn modelId="{A9ABFA6D-F775-4CAC-801D-13B12D2EA58E}" type="presParOf" srcId="{DC4BFDBA-9E2D-43D4-8A84-BDEE05139E43}" destId="{EA6CC058-F5DD-4094-B39F-42447F937D01}" srcOrd="1" destOrd="0" presId="urn:microsoft.com/office/officeart/2005/8/layout/vList3#1"/>
    <dgm:cxn modelId="{2B636D7C-5C26-4FC5-A70E-4F49808D6905}" type="presParOf" srcId="{3ADF9265-2529-46E2-9E7C-DD1866B64247}" destId="{3DF1BB63-66FD-46AC-8DA8-8379C3FCC75F}" srcOrd="1" destOrd="0" presId="urn:microsoft.com/office/officeart/2005/8/layout/vList3#1"/>
    <dgm:cxn modelId="{B70E32A0-EB32-4CA6-9BA6-5BCD7125C306}" type="presParOf" srcId="{3ADF9265-2529-46E2-9E7C-DD1866B64247}" destId="{7B1822BF-810C-4CA3-9E9E-1C6605024140}" srcOrd="2" destOrd="0" presId="urn:microsoft.com/office/officeart/2005/8/layout/vList3#1"/>
    <dgm:cxn modelId="{D039E524-5517-4599-B33C-3352DFAFFBD6}" type="presParOf" srcId="{7B1822BF-810C-4CA3-9E9E-1C6605024140}" destId="{5AE93A4A-2B42-405B-89D8-9E19F705C642}" srcOrd="0" destOrd="0" presId="urn:microsoft.com/office/officeart/2005/8/layout/vList3#1"/>
    <dgm:cxn modelId="{502AF304-B2A7-413D-86DA-C1767EBBDA96}" type="presParOf" srcId="{7B1822BF-810C-4CA3-9E9E-1C6605024140}" destId="{44CD2F0F-3B39-469C-A331-D5A8F40940F9}" srcOrd="1" destOrd="0" presId="urn:microsoft.com/office/officeart/2005/8/layout/vList3#1"/>
    <dgm:cxn modelId="{30E50A8F-8641-4ADC-BA32-04B94697EE9B}" type="presParOf" srcId="{3ADF9265-2529-46E2-9E7C-DD1866B64247}" destId="{14DB4B8C-E9B9-4523-BE50-5CB66331D3CD}" srcOrd="3" destOrd="0" presId="urn:microsoft.com/office/officeart/2005/8/layout/vList3#1"/>
    <dgm:cxn modelId="{34B1ED4A-0A9D-40A8-ACEC-FBBF3F162597}" type="presParOf" srcId="{3ADF9265-2529-46E2-9E7C-DD1866B64247}" destId="{75B08280-9651-4176-8FA1-95903112C4B3}" srcOrd="4" destOrd="0" presId="urn:microsoft.com/office/officeart/2005/8/layout/vList3#1"/>
    <dgm:cxn modelId="{8E7BEB5E-EA1C-4610-B75B-95282B67180F}" type="presParOf" srcId="{75B08280-9651-4176-8FA1-95903112C4B3}" destId="{F2D67B62-1716-4A88-A68F-DF8F794A29B3}" srcOrd="0" destOrd="0" presId="urn:microsoft.com/office/officeart/2005/8/layout/vList3#1"/>
    <dgm:cxn modelId="{A0B23353-683E-4367-BDA9-0C79CB4AC8F4}" type="presParOf" srcId="{75B08280-9651-4176-8FA1-95903112C4B3}" destId="{9DB16CAC-31B8-44A2-BBC9-9C16AD4C82BD}" srcOrd="1" destOrd="0" presId="urn:microsoft.com/office/officeart/2005/8/layout/vList3#1"/>
    <dgm:cxn modelId="{DF96B20A-5182-4883-9CE4-5C0B6021E738}" type="presParOf" srcId="{3ADF9265-2529-46E2-9E7C-DD1866B64247}" destId="{034A7667-3BDD-4EA4-896B-208C5ED47717}" srcOrd="5" destOrd="0" presId="urn:microsoft.com/office/officeart/2005/8/layout/vList3#1"/>
    <dgm:cxn modelId="{2C7F34E2-046F-496B-BA95-60182589D80C}" type="presParOf" srcId="{3ADF9265-2529-46E2-9E7C-DD1866B64247}" destId="{E5198480-B476-42B6-913F-3517B567D79E}" srcOrd="6" destOrd="0" presId="urn:microsoft.com/office/officeart/2005/8/layout/vList3#1"/>
    <dgm:cxn modelId="{9E9C1007-3DB8-48B5-AC81-E5D7E36B1E27}" type="presParOf" srcId="{E5198480-B476-42B6-913F-3517B567D79E}" destId="{E4719ADE-3C83-429C-AA68-246D70DA28F6}" srcOrd="0" destOrd="0" presId="urn:microsoft.com/office/officeart/2005/8/layout/vList3#1"/>
    <dgm:cxn modelId="{117A10A0-D278-499E-BADF-1238C556E176}" type="presParOf" srcId="{E5198480-B476-42B6-913F-3517B567D79E}" destId="{07A6BBB1-B55C-463B-AC9F-D3CCC1558277}"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DECF47-B510-4909-AF40-8BEC44EE5B4F}"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ru-RU"/>
        </a:p>
      </dgm:t>
    </dgm:pt>
    <dgm:pt modelId="{F42848FA-B2DD-4C0C-A8C4-84345E35AEC4}">
      <dgm:prSet phldrT="[Текст]"/>
      <dgm:spPr/>
      <dgm:t>
        <a:bodyPr/>
        <a:lstStyle/>
        <a:p>
          <a:r>
            <a:rPr lang="ru-RU" dirty="0" smtClean="0"/>
            <a:t>На </a:t>
          </a:r>
          <a:r>
            <a:rPr lang="ru-RU" dirty="0" err="1" smtClean="0"/>
            <a:t>софинансирование</a:t>
          </a:r>
          <a:r>
            <a:rPr lang="ru-RU" dirty="0" smtClean="0"/>
            <a:t> повышения заработной платы работникам учреждений культуры (областные) </a:t>
          </a:r>
        </a:p>
        <a:p>
          <a:r>
            <a:rPr lang="ru-RU" dirty="0" smtClean="0"/>
            <a:t>95,4% - </a:t>
          </a:r>
          <a:r>
            <a:rPr lang="ru-RU" dirty="0" smtClean="0"/>
            <a:t>520,8 </a:t>
          </a:r>
          <a:r>
            <a:rPr lang="ru-RU" dirty="0" smtClean="0"/>
            <a:t>тыс. рублей</a:t>
          </a:r>
          <a:endParaRPr lang="ru-RU" dirty="0"/>
        </a:p>
      </dgm:t>
    </dgm:pt>
    <dgm:pt modelId="{FB0240F7-2B98-44A4-A98C-E2BF999FE753}" type="sibTrans" cxnId="{409E7FEB-7EF1-4B08-9933-AFC2D0BFF7E2}">
      <dgm:prSet/>
      <dgm:spPr/>
      <dgm:t>
        <a:bodyPr/>
        <a:lstStyle/>
        <a:p>
          <a:endParaRPr lang="ru-RU"/>
        </a:p>
      </dgm:t>
    </dgm:pt>
    <dgm:pt modelId="{B7DA6664-0BEB-4309-BE0A-F13C07699EE8}" type="parTrans" cxnId="{409E7FEB-7EF1-4B08-9933-AFC2D0BFF7E2}">
      <dgm:prSet/>
      <dgm:spPr/>
      <dgm:t>
        <a:bodyPr/>
        <a:lstStyle/>
        <a:p>
          <a:endParaRPr lang="ru-RU"/>
        </a:p>
      </dgm:t>
    </dgm:pt>
    <dgm:pt modelId="{D73D5698-18CC-4E2B-97EC-3FC69DCE90F2}">
      <dgm:prSet phldrT="[Текст]" custT="1"/>
      <dgm:spPr/>
      <dgm:t>
        <a:bodyPr/>
        <a:lstStyle/>
        <a:p>
          <a:r>
            <a:rPr lang="ru-RU" sz="2000" dirty="0" smtClean="0"/>
            <a:t>Иные межбюджетные трансферты</a:t>
          </a:r>
        </a:p>
        <a:p>
          <a:r>
            <a:rPr lang="ru-RU" sz="2000" dirty="0" smtClean="0"/>
            <a:t>Всего – </a:t>
          </a:r>
          <a:r>
            <a:rPr lang="ru-RU" sz="2000" dirty="0" smtClean="0"/>
            <a:t>546,0 </a:t>
          </a:r>
          <a:r>
            <a:rPr lang="ru-RU" sz="2000" dirty="0" smtClean="0"/>
            <a:t>тыс. рублей</a:t>
          </a:r>
          <a:endParaRPr lang="ru-RU" sz="2000" dirty="0"/>
        </a:p>
      </dgm:t>
    </dgm:pt>
    <dgm:pt modelId="{EC5FB5C9-578B-42B6-A143-42D027C28C56}" type="sibTrans" cxnId="{C42B91F8-C432-4F81-8157-6CC5D0CECFA9}">
      <dgm:prSet/>
      <dgm:spPr/>
      <dgm:t>
        <a:bodyPr/>
        <a:lstStyle/>
        <a:p>
          <a:endParaRPr lang="ru-RU"/>
        </a:p>
      </dgm:t>
    </dgm:pt>
    <dgm:pt modelId="{D48AC41F-EC25-4265-BA9B-B2436F15FE3B}" type="parTrans" cxnId="{C42B91F8-C432-4F81-8157-6CC5D0CECFA9}">
      <dgm:prSet/>
      <dgm:spPr/>
      <dgm:t>
        <a:bodyPr/>
        <a:lstStyle/>
        <a:p>
          <a:endParaRPr lang="ru-RU"/>
        </a:p>
      </dgm:t>
    </dgm:pt>
    <dgm:pt modelId="{48463876-C42B-4524-8743-71922E373654}">
      <dgm:prSet/>
      <dgm:spPr/>
      <dgm:t>
        <a:bodyPr/>
        <a:lstStyle/>
        <a:p>
          <a:r>
            <a:rPr lang="ru-RU" dirty="0" smtClean="0"/>
            <a:t>На </a:t>
          </a:r>
          <a:r>
            <a:rPr lang="ru-RU" dirty="0" err="1" smtClean="0"/>
            <a:t>софинансирование</a:t>
          </a:r>
          <a:r>
            <a:rPr lang="ru-RU" dirty="0" smtClean="0"/>
            <a:t> повышения заработной платы работникам учреждений культуры (местные)</a:t>
          </a:r>
        </a:p>
        <a:p>
          <a:r>
            <a:rPr lang="ru-RU" dirty="0" smtClean="0"/>
            <a:t>4,6% -</a:t>
          </a:r>
          <a:r>
            <a:rPr lang="ru-RU" dirty="0" smtClean="0"/>
            <a:t>25,2</a:t>
          </a:r>
          <a:endParaRPr lang="ru-RU" dirty="0"/>
        </a:p>
      </dgm:t>
    </dgm:pt>
    <dgm:pt modelId="{BBCE860D-7C0A-41E7-8014-9844F351E7B5}" type="parTrans" cxnId="{7A10E3A0-358F-49D5-803F-12264B9E7B90}">
      <dgm:prSet/>
      <dgm:spPr/>
      <dgm:t>
        <a:bodyPr/>
        <a:lstStyle/>
        <a:p>
          <a:endParaRPr lang="ru-RU"/>
        </a:p>
      </dgm:t>
    </dgm:pt>
    <dgm:pt modelId="{84487513-C09F-46BC-BE97-B8DCA62D58E9}" type="sibTrans" cxnId="{7A10E3A0-358F-49D5-803F-12264B9E7B90}">
      <dgm:prSet/>
      <dgm:spPr/>
      <dgm:t>
        <a:bodyPr/>
        <a:lstStyle/>
        <a:p>
          <a:endParaRPr lang="ru-RU"/>
        </a:p>
      </dgm:t>
    </dgm:pt>
    <dgm:pt modelId="{845AFB24-4F8A-4C66-891A-A19D3F41DE92}" type="pres">
      <dgm:prSet presAssocID="{8CDECF47-B510-4909-AF40-8BEC44EE5B4F}" presName="diagram" presStyleCnt="0">
        <dgm:presLayoutVars>
          <dgm:chPref val="1"/>
          <dgm:dir/>
          <dgm:animOne val="branch"/>
          <dgm:animLvl val="lvl"/>
          <dgm:resizeHandles/>
        </dgm:presLayoutVars>
      </dgm:prSet>
      <dgm:spPr/>
      <dgm:t>
        <a:bodyPr/>
        <a:lstStyle/>
        <a:p>
          <a:endParaRPr lang="ru-RU"/>
        </a:p>
      </dgm:t>
    </dgm:pt>
    <dgm:pt modelId="{AD826536-F6E3-47DE-AE33-1D5C7799A39D}" type="pres">
      <dgm:prSet presAssocID="{D73D5698-18CC-4E2B-97EC-3FC69DCE90F2}" presName="root" presStyleCnt="0"/>
      <dgm:spPr/>
    </dgm:pt>
    <dgm:pt modelId="{30433936-6B3A-45B2-BF92-3304DB57A017}" type="pres">
      <dgm:prSet presAssocID="{D73D5698-18CC-4E2B-97EC-3FC69DCE90F2}" presName="rootComposite" presStyleCnt="0"/>
      <dgm:spPr/>
    </dgm:pt>
    <dgm:pt modelId="{67689B7B-5203-43C1-BEC9-8B0BA65B8746}" type="pres">
      <dgm:prSet presAssocID="{D73D5698-18CC-4E2B-97EC-3FC69DCE90F2}" presName="rootText" presStyleLbl="node1" presStyleIdx="0" presStyleCnt="1" custScaleX="135721" custScaleY="131776" custLinFactNeighborX="-2558" custLinFactNeighborY="4416"/>
      <dgm:spPr/>
      <dgm:t>
        <a:bodyPr/>
        <a:lstStyle/>
        <a:p>
          <a:endParaRPr lang="ru-RU"/>
        </a:p>
      </dgm:t>
    </dgm:pt>
    <dgm:pt modelId="{FAE27708-512C-4F4A-9917-45E6C9C81F2F}" type="pres">
      <dgm:prSet presAssocID="{D73D5698-18CC-4E2B-97EC-3FC69DCE90F2}" presName="rootConnector" presStyleLbl="node1" presStyleIdx="0" presStyleCnt="1"/>
      <dgm:spPr/>
      <dgm:t>
        <a:bodyPr/>
        <a:lstStyle/>
        <a:p>
          <a:endParaRPr lang="ru-RU"/>
        </a:p>
      </dgm:t>
    </dgm:pt>
    <dgm:pt modelId="{88B465CB-EE85-41D5-901A-14CCC7266BC3}" type="pres">
      <dgm:prSet presAssocID="{D73D5698-18CC-4E2B-97EC-3FC69DCE90F2}" presName="childShape" presStyleCnt="0"/>
      <dgm:spPr/>
    </dgm:pt>
    <dgm:pt modelId="{F4738425-D90F-487C-BAA5-772A0B953CBB}" type="pres">
      <dgm:prSet presAssocID="{B7DA6664-0BEB-4309-BE0A-F13C07699EE8}" presName="Name13" presStyleLbl="parChTrans1D2" presStyleIdx="0" presStyleCnt="2"/>
      <dgm:spPr/>
      <dgm:t>
        <a:bodyPr/>
        <a:lstStyle/>
        <a:p>
          <a:endParaRPr lang="ru-RU"/>
        </a:p>
      </dgm:t>
    </dgm:pt>
    <dgm:pt modelId="{03CF3222-D638-45CF-B5DE-653AF63D1D25}" type="pres">
      <dgm:prSet presAssocID="{F42848FA-B2DD-4C0C-A8C4-84345E35AEC4}" presName="childText" presStyleLbl="bgAcc1" presStyleIdx="0" presStyleCnt="2" custScaleX="210681">
        <dgm:presLayoutVars>
          <dgm:bulletEnabled val="1"/>
        </dgm:presLayoutVars>
      </dgm:prSet>
      <dgm:spPr/>
      <dgm:t>
        <a:bodyPr/>
        <a:lstStyle/>
        <a:p>
          <a:endParaRPr lang="ru-RU"/>
        </a:p>
      </dgm:t>
    </dgm:pt>
    <dgm:pt modelId="{6F8EB140-47BF-4B72-9397-B13CB237F9F7}" type="pres">
      <dgm:prSet presAssocID="{BBCE860D-7C0A-41E7-8014-9844F351E7B5}" presName="Name13" presStyleLbl="parChTrans1D2" presStyleIdx="1" presStyleCnt="2"/>
      <dgm:spPr/>
      <dgm:t>
        <a:bodyPr/>
        <a:lstStyle/>
        <a:p>
          <a:endParaRPr lang="ru-RU"/>
        </a:p>
      </dgm:t>
    </dgm:pt>
    <dgm:pt modelId="{CC14EE26-30D9-40D5-8389-7082A3C446F0}" type="pres">
      <dgm:prSet presAssocID="{48463876-C42B-4524-8743-71922E373654}" presName="childText" presStyleLbl="bgAcc1" presStyleIdx="1" presStyleCnt="2" custScaleX="158040" custLinFactNeighborX="44828" custLinFactNeighborY="-13808">
        <dgm:presLayoutVars>
          <dgm:bulletEnabled val="1"/>
        </dgm:presLayoutVars>
      </dgm:prSet>
      <dgm:spPr/>
      <dgm:t>
        <a:bodyPr/>
        <a:lstStyle/>
        <a:p>
          <a:endParaRPr lang="ru-RU"/>
        </a:p>
      </dgm:t>
    </dgm:pt>
  </dgm:ptLst>
  <dgm:cxnLst>
    <dgm:cxn modelId="{7000EC7D-CEB2-4FBE-942A-7095DDAD6531}" type="presOf" srcId="{D73D5698-18CC-4E2B-97EC-3FC69DCE90F2}" destId="{67689B7B-5203-43C1-BEC9-8B0BA65B8746}" srcOrd="0" destOrd="0" presId="urn:microsoft.com/office/officeart/2005/8/layout/hierarchy3"/>
    <dgm:cxn modelId="{B046EC94-C87B-4778-8EA7-0CBED33B105F}" type="presOf" srcId="{D73D5698-18CC-4E2B-97EC-3FC69DCE90F2}" destId="{FAE27708-512C-4F4A-9917-45E6C9C81F2F}" srcOrd="1" destOrd="0" presId="urn:microsoft.com/office/officeart/2005/8/layout/hierarchy3"/>
    <dgm:cxn modelId="{D3D95AC3-99D9-4238-8A67-7A104EE27555}" type="presOf" srcId="{F42848FA-B2DD-4C0C-A8C4-84345E35AEC4}" destId="{03CF3222-D638-45CF-B5DE-653AF63D1D25}" srcOrd="0" destOrd="0" presId="urn:microsoft.com/office/officeart/2005/8/layout/hierarchy3"/>
    <dgm:cxn modelId="{409E7FEB-7EF1-4B08-9933-AFC2D0BFF7E2}" srcId="{D73D5698-18CC-4E2B-97EC-3FC69DCE90F2}" destId="{F42848FA-B2DD-4C0C-A8C4-84345E35AEC4}" srcOrd="0" destOrd="0" parTransId="{B7DA6664-0BEB-4309-BE0A-F13C07699EE8}" sibTransId="{FB0240F7-2B98-44A4-A98C-E2BF999FE753}"/>
    <dgm:cxn modelId="{D069A684-CFD2-4CFC-A9EB-05C10A0EB974}" type="presOf" srcId="{BBCE860D-7C0A-41E7-8014-9844F351E7B5}" destId="{6F8EB140-47BF-4B72-9397-B13CB237F9F7}" srcOrd="0" destOrd="0" presId="urn:microsoft.com/office/officeart/2005/8/layout/hierarchy3"/>
    <dgm:cxn modelId="{C42B91F8-C432-4F81-8157-6CC5D0CECFA9}" srcId="{8CDECF47-B510-4909-AF40-8BEC44EE5B4F}" destId="{D73D5698-18CC-4E2B-97EC-3FC69DCE90F2}" srcOrd="0" destOrd="0" parTransId="{D48AC41F-EC25-4265-BA9B-B2436F15FE3B}" sibTransId="{EC5FB5C9-578B-42B6-A143-42D027C28C56}"/>
    <dgm:cxn modelId="{4BB853BA-7FE8-4983-9A2B-8392EAE0FD9E}" type="presOf" srcId="{48463876-C42B-4524-8743-71922E373654}" destId="{CC14EE26-30D9-40D5-8389-7082A3C446F0}" srcOrd="0" destOrd="0" presId="urn:microsoft.com/office/officeart/2005/8/layout/hierarchy3"/>
    <dgm:cxn modelId="{5EC93883-5499-42F3-98BA-8EC5956BE539}" type="presOf" srcId="{8CDECF47-B510-4909-AF40-8BEC44EE5B4F}" destId="{845AFB24-4F8A-4C66-891A-A19D3F41DE92}" srcOrd="0" destOrd="0" presId="urn:microsoft.com/office/officeart/2005/8/layout/hierarchy3"/>
    <dgm:cxn modelId="{80327A6C-0425-4202-9F05-ADA29180CF16}" type="presOf" srcId="{B7DA6664-0BEB-4309-BE0A-F13C07699EE8}" destId="{F4738425-D90F-487C-BAA5-772A0B953CBB}" srcOrd="0" destOrd="0" presId="urn:microsoft.com/office/officeart/2005/8/layout/hierarchy3"/>
    <dgm:cxn modelId="{7A10E3A0-358F-49D5-803F-12264B9E7B90}" srcId="{D73D5698-18CC-4E2B-97EC-3FC69DCE90F2}" destId="{48463876-C42B-4524-8743-71922E373654}" srcOrd="1" destOrd="0" parTransId="{BBCE860D-7C0A-41E7-8014-9844F351E7B5}" sibTransId="{84487513-C09F-46BC-BE97-B8DCA62D58E9}"/>
    <dgm:cxn modelId="{B17C32DB-CC6B-4278-AEB0-DF7998BD3742}" type="presParOf" srcId="{845AFB24-4F8A-4C66-891A-A19D3F41DE92}" destId="{AD826536-F6E3-47DE-AE33-1D5C7799A39D}" srcOrd="0" destOrd="0" presId="urn:microsoft.com/office/officeart/2005/8/layout/hierarchy3"/>
    <dgm:cxn modelId="{05274EF5-A0BB-4E56-AF10-ACA92E227ACE}" type="presParOf" srcId="{AD826536-F6E3-47DE-AE33-1D5C7799A39D}" destId="{30433936-6B3A-45B2-BF92-3304DB57A017}" srcOrd="0" destOrd="0" presId="urn:microsoft.com/office/officeart/2005/8/layout/hierarchy3"/>
    <dgm:cxn modelId="{1435804A-E603-4658-912B-C35A1F944EFE}" type="presParOf" srcId="{30433936-6B3A-45B2-BF92-3304DB57A017}" destId="{67689B7B-5203-43C1-BEC9-8B0BA65B8746}" srcOrd="0" destOrd="0" presId="urn:microsoft.com/office/officeart/2005/8/layout/hierarchy3"/>
    <dgm:cxn modelId="{75443EBA-2903-480E-971B-E30839272E46}" type="presParOf" srcId="{30433936-6B3A-45B2-BF92-3304DB57A017}" destId="{FAE27708-512C-4F4A-9917-45E6C9C81F2F}" srcOrd="1" destOrd="0" presId="urn:microsoft.com/office/officeart/2005/8/layout/hierarchy3"/>
    <dgm:cxn modelId="{AB973501-DD62-4AD6-A36B-4477A2D90163}" type="presParOf" srcId="{AD826536-F6E3-47DE-AE33-1D5C7799A39D}" destId="{88B465CB-EE85-41D5-901A-14CCC7266BC3}" srcOrd="1" destOrd="0" presId="urn:microsoft.com/office/officeart/2005/8/layout/hierarchy3"/>
    <dgm:cxn modelId="{A05E995F-FFE3-4A7C-932A-A271AC74FB2E}" type="presParOf" srcId="{88B465CB-EE85-41D5-901A-14CCC7266BC3}" destId="{F4738425-D90F-487C-BAA5-772A0B953CBB}" srcOrd="0" destOrd="0" presId="urn:microsoft.com/office/officeart/2005/8/layout/hierarchy3"/>
    <dgm:cxn modelId="{562CDDD2-7C2B-4FA3-AC04-749D0B0C6245}" type="presParOf" srcId="{88B465CB-EE85-41D5-901A-14CCC7266BC3}" destId="{03CF3222-D638-45CF-B5DE-653AF63D1D25}" srcOrd="1" destOrd="0" presId="urn:microsoft.com/office/officeart/2005/8/layout/hierarchy3"/>
    <dgm:cxn modelId="{0F651240-AC34-45A8-8827-6DDD6AB26C9C}" type="presParOf" srcId="{88B465CB-EE85-41D5-901A-14CCC7266BC3}" destId="{6F8EB140-47BF-4B72-9397-B13CB237F9F7}" srcOrd="2" destOrd="0" presId="urn:microsoft.com/office/officeart/2005/8/layout/hierarchy3"/>
    <dgm:cxn modelId="{177E8E43-F942-4BA0-85A2-F3B13F27814C}" type="presParOf" srcId="{88B465CB-EE85-41D5-901A-14CCC7266BC3}" destId="{CC14EE26-30D9-40D5-8389-7082A3C446F0}"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2CCACD-A8A5-4772-BF26-4DF2DBAC9E2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5F5F8037-2FCA-4CD5-8C4B-87E14D257E40}">
      <dgm:prSet phldrT="[Текст]"/>
      <dgm:spPr/>
      <dgm:t>
        <a:bodyPr/>
        <a:lstStyle/>
        <a:p>
          <a:r>
            <a:rPr lang="ru-RU" dirty="0" smtClean="0"/>
            <a:t>Субвенция  на осуществление государственных полномочий по первичному воинскому учету на территориях, где отсутствуют военные комиссариаты – </a:t>
          </a:r>
          <a:r>
            <a:rPr lang="ru-RU" dirty="0" smtClean="0"/>
            <a:t>75,8 </a:t>
          </a:r>
          <a:r>
            <a:rPr lang="ru-RU" dirty="0" smtClean="0"/>
            <a:t>тыс. рублей</a:t>
          </a:r>
          <a:endParaRPr lang="ru-RU" dirty="0"/>
        </a:p>
      </dgm:t>
    </dgm:pt>
    <dgm:pt modelId="{D4FBF85A-7B09-4D4D-8056-5D4393E68BFA}" type="parTrans" cxnId="{F9CB4ED6-4768-4524-9A3D-3A98639526B7}">
      <dgm:prSet/>
      <dgm:spPr/>
      <dgm:t>
        <a:bodyPr/>
        <a:lstStyle/>
        <a:p>
          <a:endParaRPr lang="ru-RU"/>
        </a:p>
      </dgm:t>
    </dgm:pt>
    <dgm:pt modelId="{93B63D50-9761-4672-8551-2820A0031B14}" type="sibTrans" cxnId="{F9CB4ED6-4768-4524-9A3D-3A98639526B7}">
      <dgm:prSet/>
      <dgm:spPr/>
      <dgm:t>
        <a:bodyPr/>
        <a:lstStyle/>
        <a:p>
          <a:endParaRPr lang="ru-RU"/>
        </a:p>
      </dgm:t>
    </dgm:pt>
    <dgm:pt modelId="{A7C7EF3D-26D6-4C87-8E88-7FF8768CD4A3}">
      <dgm:prSet phldrT="[Текст]"/>
      <dgm:spPr/>
      <dgm:t>
        <a:bodyPr/>
        <a:lstStyle/>
        <a:p>
          <a:r>
            <a:rPr lang="ru-RU" dirty="0" smtClean="0"/>
            <a:t>Расходы на осуществление полномочий по определению в соответствии с частью 1статьи 11.2 Областного закона от 25 октября 2002 года № 273-ЗС «Об административных правонарушениях» - 0,2 тыс. рублей</a:t>
          </a:r>
          <a:endParaRPr lang="ru-RU" dirty="0"/>
        </a:p>
      </dgm:t>
    </dgm:pt>
    <dgm:pt modelId="{1A7452BA-8371-4153-A2BD-0F4C2C7F70CA}" type="parTrans" cxnId="{A8D37039-92ED-4731-9B8C-9F8E32EB801F}">
      <dgm:prSet/>
      <dgm:spPr/>
      <dgm:t>
        <a:bodyPr/>
        <a:lstStyle/>
        <a:p>
          <a:endParaRPr lang="ru-RU"/>
        </a:p>
      </dgm:t>
    </dgm:pt>
    <dgm:pt modelId="{F8608AA0-A4BD-414E-B053-CF39CF8DB891}" type="sibTrans" cxnId="{A8D37039-92ED-4731-9B8C-9F8E32EB801F}">
      <dgm:prSet/>
      <dgm:spPr/>
      <dgm:t>
        <a:bodyPr/>
        <a:lstStyle/>
        <a:p>
          <a:endParaRPr lang="ru-RU"/>
        </a:p>
      </dgm:t>
    </dgm:pt>
    <dgm:pt modelId="{428BE228-85D8-4CF2-B18A-B0E496DC7DAC}" type="pres">
      <dgm:prSet presAssocID="{942CCACD-A8A5-4772-BF26-4DF2DBAC9E2D}" presName="linear" presStyleCnt="0">
        <dgm:presLayoutVars>
          <dgm:animLvl val="lvl"/>
          <dgm:resizeHandles val="exact"/>
        </dgm:presLayoutVars>
      </dgm:prSet>
      <dgm:spPr/>
      <dgm:t>
        <a:bodyPr/>
        <a:lstStyle/>
        <a:p>
          <a:endParaRPr lang="ru-RU"/>
        </a:p>
      </dgm:t>
    </dgm:pt>
    <dgm:pt modelId="{CFFD4441-E0F6-4098-8BCC-C5EA05E0D2B6}" type="pres">
      <dgm:prSet presAssocID="{5F5F8037-2FCA-4CD5-8C4B-87E14D257E40}" presName="parentText" presStyleLbl="node1" presStyleIdx="0" presStyleCnt="2">
        <dgm:presLayoutVars>
          <dgm:chMax val="0"/>
          <dgm:bulletEnabled val="1"/>
        </dgm:presLayoutVars>
      </dgm:prSet>
      <dgm:spPr/>
      <dgm:t>
        <a:bodyPr/>
        <a:lstStyle/>
        <a:p>
          <a:endParaRPr lang="ru-RU"/>
        </a:p>
      </dgm:t>
    </dgm:pt>
    <dgm:pt modelId="{ED554163-E13B-42B9-879C-29A315604E28}" type="pres">
      <dgm:prSet presAssocID="{93B63D50-9761-4672-8551-2820A0031B14}" presName="spacer" presStyleCnt="0"/>
      <dgm:spPr/>
    </dgm:pt>
    <dgm:pt modelId="{D8E21CD3-4DE0-47E3-A5D7-82984249EA72}" type="pres">
      <dgm:prSet presAssocID="{A7C7EF3D-26D6-4C87-8E88-7FF8768CD4A3}" presName="parentText" presStyleLbl="node1" presStyleIdx="1" presStyleCnt="2">
        <dgm:presLayoutVars>
          <dgm:chMax val="0"/>
          <dgm:bulletEnabled val="1"/>
        </dgm:presLayoutVars>
      </dgm:prSet>
      <dgm:spPr/>
      <dgm:t>
        <a:bodyPr/>
        <a:lstStyle/>
        <a:p>
          <a:endParaRPr lang="ru-RU"/>
        </a:p>
      </dgm:t>
    </dgm:pt>
  </dgm:ptLst>
  <dgm:cxnLst>
    <dgm:cxn modelId="{2FD9E06C-A232-4B83-85C0-61BC87CCC4F2}" type="presOf" srcId="{A7C7EF3D-26D6-4C87-8E88-7FF8768CD4A3}" destId="{D8E21CD3-4DE0-47E3-A5D7-82984249EA72}" srcOrd="0" destOrd="0" presId="urn:microsoft.com/office/officeart/2005/8/layout/vList2"/>
    <dgm:cxn modelId="{A8D37039-92ED-4731-9B8C-9F8E32EB801F}" srcId="{942CCACD-A8A5-4772-BF26-4DF2DBAC9E2D}" destId="{A7C7EF3D-26D6-4C87-8E88-7FF8768CD4A3}" srcOrd="1" destOrd="0" parTransId="{1A7452BA-8371-4153-A2BD-0F4C2C7F70CA}" sibTransId="{F8608AA0-A4BD-414E-B053-CF39CF8DB891}"/>
    <dgm:cxn modelId="{F9CB4ED6-4768-4524-9A3D-3A98639526B7}" srcId="{942CCACD-A8A5-4772-BF26-4DF2DBAC9E2D}" destId="{5F5F8037-2FCA-4CD5-8C4B-87E14D257E40}" srcOrd="0" destOrd="0" parTransId="{D4FBF85A-7B09-4D4D-8056-5D4393E68BFA}" sibTransId="{93B63D50-9761-4672-8551-2820A0031B14}"/>
    <dgm:cxn modelId="{AF045222-5D6B-46F0-8D4B-01A19E300516}" type="presOf" srcId="{942CCACD-A8A5-4772-BF26-4DF2DBAC9E2D}" destId="{428BE228-85D8-4CF2-B18A-B0E496DC7DAC}" srcOrd="0" destOrd="0" presId="urn:microsoft.com/office/officeart/2005/8/layout/vList2"/>
    <dgm:cxn modelId="{519AD527-2868-4AC8-A20F-9C776FA94753}" type="presOf" srcId="{5F5F8037-2FCA-4CD5-8C4B-87E14D257E40}" destId="{CFFD4441-E0F6-4098-8BCC-C5EA05E0D2B6}" srcOrd="0" destOrd="0" presId="urn:microsoft.com/office/officeart/2005/8/layout/vList2"/>
    <dgm:cxn modelId="{CD429229-C179-4249-9A35-4B99FFFC7393}" type="presParOf" srcId="{428BE228-85D8-4CF2-B18A-B0E496DC7DAC}" destId="{CFFD4441-E0F6-4098-8BCC-C5EA05E0D2B6}" srcOrd="0" destOrd="0" presId="urn:microsoft.com/office/officeart/2005/8/layout/vList2"/>
    <dgm:cxn modelId="{E4874391-F573-4ED1-9419-F4CAE55C10B3}" type="presParOf" srcId="{428BE228-85D8-4CF2-B18A-B0E496DC7DAC}" destId="{ED554163-E13B-42B9-879C-29A315604E28}" srcOrd="1" destOrd="0" presId="urn:microsoft.com/office/officeart/2005/8/layout/vList2"/>
    <dgm:cxn modelId="{B8611079-D827-44E8-8367-8980CCBD9A7B}" type="presParOf" srcId="{428BE228-85D8-4CF2-B18A-B0E496DC7DAC}" destId="{D8E21CD3-4DE0-47E3-A5D7-82984249EA7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E3A3D5-663E-4E3D-9381-6D1564ED7AC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FD1B1F34-7B84-4CA5-8967-96DF0A2FAC3F}">
      <dgm:prSet phldrT="[Текст]">
        <dgm:style>
          <a:lnRef idx="3">
            <a:schemeClr val="lt1"/>
          </a:lnRef>
          <a:fillRef idx="1">
            <a:schemeClr val="accent3"/>
          </a:fillRef>
          <a:effectRef idx="1">
            <a:schemeClr val="accent3"/>
          </a:effectRef>
          <a:fontRef idx="minor">
            <a:schemeClr val="lt1"/>
          </a:fontRef>
        </dgm:style>
      </dgm:prSet>
      <dgm:spPr/>
      <dgm:t>
        <a:bodyPr/>
        <a:lstStyle/>
        <a:p>
          <a:r>
            <a:rPr lang="en-US" dirty="0" smtClean="0"/>
            <a:t>2018 </a:t>
          </a:r>
          <a:r>
            <a:rPr lang="ru-RU" dirty="0" smtClean="0"/>
            <a:t>год</a:t>
          </a:r>
          <a:endParaRPr lang="ru-RU" dirty="0"/>
        </a:p>
      </dgm:t>
    </dgm:pt>
    <dgm:pt modelId="{69C127E8-5405-4271-970A-84ACD8D33DCD}" type="parTrans" cxnId="{42380514-86AE-4184-8DE6-A614E4BDBC33}">
      <dgm:prSet/>
      <dgm:spPr/>
      <dgm:t>
        <a:bodyPr/>
        <a:lstStyle/>
        <a:p>
          <a:endParaRPr lang="ru-RU"/>
        </a:p>
      </dgm:t>
    </dgm:pt>
    <dgm:pt modelId="{1986F57D-DFED-43CC-9864-C75A5304DCF1}" type="sibTrans" cxnId="{42380514-86AE-4184-8DE6-A614E4BDBC33}">
      <dgm:prSet/>
      <dgm:spPr/>
      <dgm:t>
        <a:bodyPr/>
        <a:lstStyle/>
        <a:p>
          <a:endParaRPr lang="ru-RU"/>
        </a:p>
      </dgm:t>
    </dgm:pt>
    <dgm:pt modelId="{B7BA2A70-B50D-4E5B-994B-FB3C9ED2CF48}">
      <dgm:prSet phldrT="[Текст]" custT="1">
        <dgm:style>
          <a:lnRef idx="3">
            <a:schemeClr val="lt1"/>
          </a:lnRef>
          <a:fillRef idx="1">
            <a:schemeClr val="accent3"/>
          </a:fillRef>
          <a:effectRef idx="1">
            <a:schemeClr val="accent3"/>
          </a:effectRef>
          <a:fontRef idx="minor">
            <a:schemeClr val="lt1"/>
          </a:fontRef>
        </dgm:style>
      </dgm:prSet>
      <dgm:spPr/>
      <dgm:t>
        <a:bodyPr/>
        <a:lstStyle/>
        <a:p>
          <a:r>
            <a:rPr lang="ru-RU" sz="1600" dirty="0" smtClean="0">
              <a:latin typeface="Times New Roman" pitchFamily="18" charset="0"/>
              <a:cs typeface="Times New Roman" pitchFamily="18" charset="0"/>
            </a:rPr>
            <a:t>Реализация Указов Президента РФ</a:t>
          </a:r>
          <a:endParaRPr lang="ru-RU" sz="1600" dirty="0">
            <a:latin typeface="Times New Roman" pitchFamily="18" charset="0"/>
            <a:cs typeface="Times New Roman" pitchFamily="18" charset="0"/>
          </a:endParaRPr>
        </a:p>
      </dgm:t>
    </dgm:pt>
    <dgm:pt modelId="{C3E490CF-660C-4123-8F58-1EDD046A6B75}" type="parTrans" cxnId="{CBAE2173-70F8-4F34-B189-2BDC85E9BFD6}">
      <dgm:prSet/>
      <dgm:spPr/>
      <dgm:t>
        <a:bodyPr/>
        <a:lstStyle/>
        <a:p>
          <a:endParaRPr lang="ru-RU"/>
        </a:p>
      </dgm:t>
    </dgm:pt>
    <dgm:pt modelId="{1CB57295-C51E-4B14-AFAC-364A43D8DDC0}" type="sibTrans" cxnId="{CBAE2173-70F8-4F34-B189-2BDC85E9BFD6}">
      <dgm:prSet/>
      <dgm:spPr/>
      <dgm:t>
        <a:bodyPr/>
        <a:lstStyle/>
        <a:p>
          <a:endParaRPr lang="ru-RU"/>
        </a:p>
      </dgm:t>
    </dgm:pt>
    <dgm:pt modelId="{307679B1-627A-4E17-A9F5-EE4BD6BBE2C2}">
      <dgm:prSet phldrT="[Текст]" custT="1">
        <dgm:style>
          <a:lnRef idx="3">
            <a:schemeClr val="lt1"/>
          </a:lnRef>
          <a:fillRef idx="1">
            <a:schemeClr val="accent3"/>
          </a:fillRef>
          <a:effectRef idx="1">
            <a:schemeClr val="accent3"/>
          </a:effectRef>
          <a:fontRef idx="minor">
            <a:schemeClr val="lt1"/>
          </a:fontRef>
        </dgm:style>
      </dgm:prSet>
      <dgm:spPr/>
      <dgm:t>
        <a:bodyPr/>
        <a:lstStyle/>
        <a:p>
          <a:r>
            <a:rPr lang="ru-RU" sz="1600" dirty="0" smtClean="0">
              <a:latin typeface="Times New Roman" pitchFamily="18" charset="0"/>
              <a:cs typeface="Times New Roman" pitchFamily="18" charset="0"/>
            </a:rPr>
            <a:t>Увеличение расходов на уплату налога на имущество организаций</a:t>
          </a:r>
          <a:endParaRPr lang="ru-RU" sz="1600" dirty="0">
            <a:latin typeface="Times New Roman" pitchFamily="18" charset="0"/>
            <a:cs typeface="Times New Roman" pitchFamily="18" charset="0"/>
          </a:endParaRPr>
        </a:p>
      </dgm:t>
    </dgm:pt>
    <dgm:pt modelId="{5211A3DB-22DE-4F3C-87FC-3CEA1037044B}" type="parTrans" cxnId="{0C760897-D313-4EB9-847F-4E8C946FE18A}">
      <dgm:prSet/>
      <dgm:spPr/>
      <dgm:t>
        <a:bodyPr/>
        <a:lstStyle/>
        <a:p>
          <a:endParaRPr lang="ru-RU"/>
        </a:p>
      </dgm:t>
    </dgm:pt>
    <dgm:pt modelId="{1E2BACC0-BC79-42B1-950F-3064E6027F9C}" type="sibTrans" cxnId="{0C760897-D313-4EB9-847F-4E8C946FE18A}">
      <dgm:prSet/>
      <dgm:spPr/>
      <dgm:t>
        <a:bodyPr/>
        <a:lstStyle/>
        <a:p>
          <a:endParaRPr lang="ru-RU"/>
        </a:p>
      </dgm:t>
    </dgm:pt>
    <dgm:pt modelId="{49D8269D-4949-4BF0-AB8A-5A8267E35193}">
      <dgm:prSet phldrT="[Текст]">
        <dgm:style>
          <a:lnRef idx="3">
            <a:schemeClr val="lt1"/>
          </a:lnRef>
          <a:fillRef idx="1">
            <a:schemeClr val="accent6"/>
          </a:fillRef>
          <a:effectRef idx="1">
            <a:schemeClr val="accent6"/>
          </a:effectRef>
          <a:fontRef idx="minor">
            <a:schemeClr val="lt1"/>
          </a:fontRef>
        </dgm:style>
      </dgm:prSet>
      <dgm:spPr/>
      <dgm:t>
        <a:bodyPr/>
        <a:lstStyle/>
        <a:p>
          <a:r>
            <a:rPr lang="ru-RU" dirty="0" smtClean="0"/>
            <a:t>2020 год</a:t>
          </a:r>
          <a:endParaRPr lang="ru-RU" dirty="0"/>
        </a:p>
      </dgm:t>
    </dgm:pt>
    <dgm:pt modelId="{549C1F61-79D6-472C-9066-81C90EEA4F08}" type="parTrans" cxnId="{AB64855F-B1B1-4BE8-85CA-8C0058EC58F7}">
      <dgm:prSet/>
      <dgm:spPr/>
      <dgm:t>
        <a:bodyPr/>
        <a:lstStyle/>
        <a:p>
          <a:endParaRPr lang="ru-RU"/>
        </a:p>
      </dgm:t>
    </dgm:pt>
    <dgm:pt modelId="{A0A327BB-254F-48E9-86F7-63294F071706}" type="sibTrans" cxnId="{AB64855F-B1B1-4BE8-85CA-8C0058EC58F7}">
      <dgm:prSet/>
      <dgm:spPr/>
      <dgm:t>
        <a:bodyPr/>
        <a:lstStyle/>
        <a:p>
          <a:endParaRPr lang="ru-RU"/>
        </a:p>
      </dgm:t>
    </dgm:pt>
    <dgm:pt modelId="{54F7BE32-C964-4FAC-961C-CDBCEC30BDD3}">
      <dgm:prSet phldrT="[Текст]" custT="1">
        <dgm:style>
          <a:lnRef idx="3">
            <a:schemeClr val="lt1"/>
          </a:lnRef>
          <a:fillRef idx="1">
            <a:schemeClr val="accent6"/>
          </a:fillRef>
          <a:effectRef idx="1">
            <a:schemeClr val="accent6"/>
          </a:effectRef>
          <a:fontRef idx="minor">
            <a:schemeClr val="lt1"/>
          </a:fontRef>
        </dgm:style>
      </dgm:prSet>
      <dgm:spPr/>
      <dgm:t>
        <a:bodyPr/>
        <a:lstStyle/>
        <a:p>
          <a:r>
            <a:rPr lang="ru-RU" sz="1600" dirty="0" smtClean="0"/>
            <a:t>Реализация Указов Президента РФ</a:t>
          </a:r>
          <a:endParaRPr lang="ru-RU" sz="1600" dirty="0"/>
        </a:p>
      </dgm:t>
    </dgm:pt>
    <dgm:pt modelId="{C64ED9FB-3917-42DE-BD80-1265DFF08ABA}" type="parTrans" cxnId="{2F334315-A043-42DA-A6C0-4B8D460B14B2}">
      <dgm:prSet/>
      <dgm:spPr/>
      <dgm:t>
        <a:bodyPr/>
        <a:lstStyle/>
        <a:p>
          <a:endParaRPr lang="ru-RU"/>
        </a:p>
      </dgm:t>
    </dgm:pt>
    <dgm:pt modelId="{F9DAC734-172A-4F4E-9C43-5794BF5C185E}" type="sibTrans" cxnId="{2F334315-A043-42DA-A6C0-4B8D460B14B2}">
      <dgm:prSet/>
      <dgm:spPr/>
      <dgm:t>
        <a:bodyPr/>
        <a:lstStyle/>
        <a:p>
          <a:endParaRPr lang="ru-RU"/>
        </a:p>
      </dgm:t>
    </dgm:pt>
    <dgm:pt modelId="{8CBB5D4E-B365-4F87-972C-65C7C11995D3}">
      <dgm:prSet>
        <dgm:style>
          <a:lnRef idx="3">
            <a:schemeClr val="lt1"/>
          </a:lnRef>
          <a:fillRef idx="1">
            <a:schemeClr val="accent2"/>
          </a:fillRef>
          <a:effectRef idx="1">
            <a:schemeClr val="accent2"/>
          </a:effectRef>
          <a:fontRef idx="minor">
            <a:schemeClr val="lt1"/>
          </a:fontRef>
        </dgm:style>
      </dgm:prSet>
      <dgm:spPr/>
      <dgm:t>
        <a:bodyPr/>
        <a:lstStyle/>
        <a:p>
          <a:r>
            <a:rPr lang="ru-RU" dirty="0" smtClean="0"/>
            <a:t>2019 год</a:t>
          </a:r>
          <a:endParaRPr lang="ru-RU" dirty="0"/>
        </a:p>
      </dgm:t>
    </dgm:pt>
    <dgm:pt modelId="{9B3D097A-97E8-479C-8D0D-63859A8D8B32}" type="parTrans" cxnId="{E108A3D1-C708-455F-9496-08E936ECB683}">
      <dgm:prSet/>
      <dgm:spPr/>
      <dgm:t>
        <a:bodyPr/>
        <a:lstStyle/>
        <a:p>
          <a:endParaRPr lang="ru-RU"/>
        </a:p>
      </dgm:t>
    </dgm:pt>
    <dgm:pt modelId="{0876410A-A631-4272-A5AA-F4CB060A8183}" type="sibTrans" cxnId="{E108A3D1-C708-455F-9496-08E936ECB683}">
      <dgm:prSet/>
      <dgm:spPr/>
      <dgm:t>
        <a:bodyPr/>
        <a:lstStyle/>
        <a:p>
          <a:endParaRPr lang="ru-RU"/>
        </a:p>
      </dgm:t>
    </dgm:pt>
    <dgm:pt modelId="{1325F7DE-7413-4011-B4B8-13FCF36F1FE2}">
      <dgm:prSet phldrT="[Текст]" custT="1">
        <dgm:style>
          <a:lnRef idx="3">
            <a:schemeClr val="lt1"/>
          </a:lnRef>
          <a:fillRef idx="1">
            <a:schemeClr val="accent3"/>
          </a:fillRef>
          <a:effectRef idx="1">
            <a:schemeClr val="accent3"/>
          </a:effectRef>
          <a:fontRef idx="minor">
            <a:schemeClr val="lt1"/>
          </a:fontRef>
        </dgm:style>
      </dgm:prSet>
      <dgm:spPr/>
      <dgm:t>
        <a:bodyPr/>
        <a:lstStyle/>
        <a:p>
          <a:r>
            <a:rPr lang="ru-RU" sz="1600" dirty="0" smtClean="0">
              <a:latin typeface="Times New Roman" pitchFamily="18" charset="0"/>
              <a:cs typeface="Times New Roman" pitchFamily="18" charset="0"/>
            </a:rPr>
            <a:t>Повышение с 01.01.2018года МРОТ</a:t>
          </a:r>
          <a:endParaRPr lang="ru-RU" sz="1600" dirty="0">
            <a:latin typeface="Times New Roman" pitchFamily="18" charset="0"/>
            <a:cs typeface="Times New Roman" pitchFamily="18" charset="0"/>
          </a:endParaRPr>
        </a:p>
      </dgm:t>
    </dgm:pt>
    <dgm:pt modelId="{CCA6F2A9-FCFC-4CD0-801B-7BBF4C7F6ACE}" type="parTrans" cxnId="{1B2D50EF-BD02-4A3E-949B-5EE7531826E6}">
      <dgm:prSet/>
      <dgm:spPr/>
      <dgm:t>
        <a:bodyPr/>
        <a:lstStyle/>
        <a:p>
          <a:endParaRPr lang="ru-RU"/>
        </a:p>
      </dgm:t>
    </dgm:pt>
    <dgm:pt modelId="{17C1E13A-5AC7-471D-8B08-2F7F61C5A198}" type="sibTrans" cxnId="{1B2D50EF-BD02-4A3E-949B-5EE7531826E6}">
      <dgm:prSet/>
      <dgm:spPr/>
      <dgm:t>
        <a:bodyPr/>
        <a:lstStyle/>
        <a:p>
          <a:endParaRPr lang="ru-RU"/>
        </a:p>
      </dgm:t>
    </dgm:pt>
    <dgm:pt modelId="{253B128A-4AD0-47A4-8E58-576F4029D8FF}">
      <dgm:prSet phldrT="[Текст]">
        <dgm:style>
          <a:lnRef idx="3">
            <a:schemeClr val="lt1"/>
          </a:lnRef>
          <a:fillRef idx="1">
            <a:schemeClr val="accent3"/>
          </a:fillRef>
          <a:effectRef idx="1">
            <a:schemeClr val="accent3"/>
          </a:effectRef>
          <a:fontRef idx="minor">
            <a:schemeClr val="lt1"/>
          </a:fontRef>
        </dgm:style>
      </dgm:prSet>
      <dgm:spPr/>
      <dgm:t>
        <a:bodyPr/>
        <a:lstStyle/>
        <a:p>
          <a:endParaRPr lang="ru-RU" sz="1000" dirty="0"/>
        </a:p>
      </dgm:t>
    </dgm:pt>
    <dgm:pt modelId="{F7134B90-20AB-4FE9-874B-F3D6004A3F21}" type="parTrans" cxnId="{3C651E1C-DE63-4AFA-9544-90C165C78756}">
      <dgm:prSet/>
      <dgm:spPr/>
      <dgm:t>
        <a:bodyPr/>
        <a:lstStyle/>
        <a:p>
          <a:endParaRPr lang="ru-RU"/>
        </a:p>
      </dgm:t>
    </dgm:pt>
    <dgm:pt modelId="{10D0BAF3-6847-4F11-B7A7-2FA44D2A6486}" type="sibTrans" cxnId="{3C651E1C-DE63-4AFA-9544-90C165C78756}">
      <dgm:prSet/>
      <dgm:spPr/>
      <dgm:t>
        <a:bodyPr/>
        <a:lstStyle/>
        <a:p>
          <a:endParaRPr lang="ru-RU"/>
        </a:p>
      </dgm:t>
    </dgm:pt>
    <dgm:pt modelId="{BF97E1F6-EF24-4ADD-AC65-D0D3F07AF2C8}">
      <dgm:prSet phldrT="[Текст]" custT="1">
        <dgm:style>
          <a:lnRef idx="3">
            <a:schemeClr val="lt1"/>
          </a:lnRef>
          <a:fillRef idx="1">
            <a:schemeClr val="accent3"/>
          </a:fillRef>
          <a:effectRef idx="1">
            <a:schemeClr val="accent3"/>
          </a:effectRef>
          <a:fontRef idx="minor">
            <a:schemeClr val="lt1"/>
          </a:fontRef>
        </dgm:style>
      </dgm:prSet>
      <dgm:spPr/>
      <dgm:t>
        <a:bodyPr/>
        <a:lstStyle/>
        <a:p>
          <a:r>
            <a:rPr lang="ru-RU" sz="1600" dirty="0" smtClean="0">
              <a:latin typeface="Times New Roman" pitchFamily="18" charset="0"/>
              <a:cs typeface="Times New Roman" pitchFamily="18" charset="0"/>
            </a:rPr>
            <a:t>Повышение оплаты труда работникам муниципальных учреждений на 4% с 01.01.2018 года</a:t>
          </a:r>
          <a:endParaRPr lang="ru-RU" sz="1600" dirty="0">
            <a:latin typeface="Times New Roman" pitchFamily="18" charset="0"/>
            <a:cs typeface="Times New Roman" pitchFamily="18" charset="0"/>
          </a:endParaRPr>
        </a:p>
      </dgm:t>
    </dgm:pt>
    <dgm:pt modelId="{06734B27-2537-4C37-8BDF-540EA4F96995}" type="parTrans" cxnId="{F4E570C1-F508-4558-AB3A-DDE1505BBE44}">
      <dgm:prSet/>
      <dgm:spPr/>
      <dgm:t>
        <a:bodyPr/>
        <a:lstStyle/>
        <a:p>
          <a:endParaRPr lang="ru-RU"/>
        </a:p>
      </dgm:t>
    </dgm:pt>
    <dgm:pt modelId="{F6A28AFA-2BDC-4543-8ED3-EBEBBDB09127}" type="sibTrans" cxnId="{F4E570C1-F508-4558-AB3A-DDE1505BBE44}">
      <dgm:prSet/>
      <dgm:spPr/>
      <dgm:t>
        <a:bodyPr/>
        <a:lstStyle/>
        <a:p>
          <a:endParaRPr lang="ru-RU"/>
        </a:p>
      </dgm:t>
    </dgm:pt>
    <dgm:pt modelId="{0C55B800-7D1D-43FA-8E62-305272B08C61}">
      <dgm:prSet custT="1">
        <dgm:style>
          <a:lnRef idx="3">
            <a:schemeClr val="lt1"/>
          </a:lnRef>
          <a:fillRef idx="1">
            <a:schemeClr val="accent2"/>
          </a:fillRef>
          <a:effectRef idx="1">
            <a:schemeClr val="accent2"/>
          </a:effectRef>
          <a:fontRef idx="minor">
            <a:schemeClr val="lt1"/>
          </a:fontRef>
        </dgm:style>
      </dgm:prSet>
      <dgm:spPr/>
      <dgm:t>
        <a:bodyPr/>
        <a:lstStyle/>
        <a:p>
          <a:r>
            <a:rPr lang="ru-RU" sz="1600" dirty="0" smtClean="0">
              <a:latin typeface="Times New Roman" pitchFamily="18" charset="0"/>
              <a:cs typeface="Times New Roman" pitchFamily="18" charset="0"/>
            </a:rPr>
            <a:t>Реализация Указов Президента РФ</a:t>
          </a:r>
          <a:endParaRPr lang="ru-RU" sz="1600" dirty="0">
            <a:latin typeface="Times New Roman" pitchFamily="18" charset="0"/>
            <a:cs typeface="Times New Roman" pitchFamily="18" charset="0"/>
          </a:endParaRPr>
        </a:p>
      </dgm:t>
    </dgm:pt>
    <dgm:pt modelId="{FEC69E5E-5065-4FD3-81DB-C13BBE2EA31A}" type="parTrans" cxnId="{A49D7C48-424A-4A81-890F-E16B3A9D54B0}">
      <dgm:prSet/>
      <dgm:spPr/>
      <dgm:t>
        <a:bodyPr/>
        <a:lstStyle/>
        <a:p>
          <a:endParaRPr lang="ru-RU"/>
        </a:p>
      </dgm:t>
    </dgm:pt>
    <dgm:pt modelId="{4E8A435C-5FB6-44CE-8160-E72CEE6AA37A}" type="sibTrans" cxnId="{A49D7C48-424A-4A81-890F-E16B3A9D54B0}">
      <dgm:prSet/>
      <dgm:spPr/>
      <dgm:t>
        <a:bodyPr/>
        <a:lstStyle/>
        <a:p>
          <a:endParaRPr lang="ru-RU"/>
        </a:p>
      </dgm:t>
    </dgm:pt>
    <dgm:pt modelId="{8F0A5786-0C24-431A-BDDA-9D9B61A59EB4}">
      <dgm:prSet custT="1">
        <dgm:style>
          <a:lnRef idx="3">
            <a:schemeClr val="lt1"/>
          </a:lnRef>
          <a:fillRef idx="1">
            <a:schemeClr val="accent2"/>
          </a:fillRef>
          <a:effectRef idx="1">
            <a:schemeClr val="accent2"/>
          </a:effectRef>
          <a:fontRef idx="minor">
            <a:schemeClr val="lt1"/>
          </a:fontRef>
        </dgm:style>
      </dgm:prSet>
      <dgm:spPr/>
      <dgm:t>
        <a:bodyPr/>
        <a:lstStyle/>
        <a:p>
          <a:r>
            <a:rPr lang="ru-RU" sz="1600" dirty="0" smtClean="0">
              <a:latin typeface="Times New Roman" pitchFamily="18" charset="0"/>
              <a:cs typeface="Times New Roman" pitchFamily="18" charset="0"/>
            </a:rPr>
            <a:t>Увеличение расходов на уплату налога на имущество организаций</a:t>
          </a:r>
          <a:endParaRPr lang="ru-RU" sz="1600" dirty="0">
            <a:latin typeface="Times New Roman" pitchFamily="18" charset="0"/>
            <a:cs typeface="Times New Roman" pitchFamily="18" charset="0"/>
          </a:endParaRPr>
        </a:p>
      </dgm:t>
    </dgm:pt>
    <dgm:pt modelId="{6C03BCA6-A67E-4AC1-9B5D-D0CE082CA8A6}" type="parTrans" cxnId="{F3C9B1CE-3F47-4FC6-9B78-F903314EFB0E}">
      <dgm:prSet/>
      <dgm:spPr/>
      <dgm:t>
        <a:bodyPr/>
        <a:lstStyle/>
        <a:p>
          <a:endParaRPr lang="ru-RU"/>
        </a:p>
      </dgm:t>
    </dgm:pt>
    <dgm:pt modelId="{0A2266AD-64E2-48E7-9552-FE20E01EDAEE}" type="sibTrans" cxnId="{F3C9B1CE-3F47-4FC6-9B78-F903314EFB0E}">
      <dgm:prSet/>
      <dgm:spPr/>
      <dgm:t>
        <a:bodyPr/>
        <a:lstStyle/>
        <a:p>
          <a:endParaRPr lang="ru-RU"/>
        </a:p>
      </dgm:t>
    </dgm:pt>
    <dgm:pt modelId="{5D1094B8-1CCF-4297-8729-F64A5B36A947}">
      <dgm:prSet custT="1">
        <dgm:style>
          <a:lnRef idx="3">
            <a:schemeClr val="lt1"/>
          </a:lnRef>
          <a:fillRef idx="1">
            <a:schemeClr val="accent2"/>
          </a:fillRef>
          <a:effectRef idx="1">
            <a:schemeClr val="accent2"/>
          </a:effectRef>
          <a:fontRef idx="minor">
            <a:schemeClr val="lt1"/>
          </a:fontRef>
        </dgm:style>
      </dgm:prSet>
      <dgm:spPr/>
      <dgm:t>
        <a:bodyPr/>
        <a:lstStyle/>
        <a:p>
          <a:r>
            <a:rPr lang="ru-RU" sz="1600" dirty="0" smtClean="0">
              <a:latin typeface="Times New Roman" pitchFamily="18" charset="0"/>
              <a:cs typeface="Times New Roman" pitchFamily="18" charset="0"/>
            </a:rPr>
            <a:t>Повышение оплаты труда работникам муниципальных учреждений на 4% с 01.10.2019 года</a:t>
          </a:r>
          <a:endParaRPr lang="ru-RU" sz="1600" dirty="0">
            <a:latin typeface="Times New Roman" pitchFamily="18" charset="0"/>
            <a:cs typeface="Times New Roman" pitchFamily="18" charset="0"/>
          </a:endParaRPr>
        </a:p>
      </dgm:t>
    </dgm:pt>
    <dgm:pt modelId="{65ACC8BB-594A-45C5-AB0B-3D5B031C7EBB}" type="parTrans" cxnId="{ADEA2366-8EA7-4620-BDDA-90171F7073C7}">
      <dgm:prSet/>
      <dgm:spPr/>
      <dgm:t>
        <a:bodyPr/>
        <a:lstStyle/>
        <a:p>
          <a:endParaRPr lang="ru-RU"/>
        </a:p>
      </dgm:t>
    </dgm:pt>
    <dgm:pt modelId="{41CE1434-8DB4-4BA9-8493-E67CAC08B877}" type="sibTrans" cxnId="{ADEA2366-8EA7-4620-BDDA-90171F7073C7}">
      <dgm:prSet/>
      <dgm:spPr/>
      <dgm:t>
        <a:bodyPr/>
        <a:lstStyle/>
        <a:p>
          <a:endParaRPr lang="ru-RU"/>
        </a:p>
      </dgm:t>
    </dgm:pt>
    <dgm:pt modelId="{EB947BFD-A127-4AF2-B9D2-0E6525189A91}">
      <dgm:prSet custT="1">
        <dgm:style>
          <a:lnRef idx="3">
            <a:schemeClr val="lt1"/>
          </a:lnRef>
          <a:fillRef idx="1">
            <a:schemeClr val="accent2"/>
          </a:fillRef>
          <a:effectRef idx="1">
            <a:schemeClr val="accent2"/>
          </a:effectRef>
          <a:fontRef idx="minor">
            <a:schemeClr val="lt1"/>
          </a:fontRef>
        </dgm:style>
      </dgm:prSet>
      <dgm:spPr/>
      <dgm:t>
        <a:bodyPr/>
        <a:lstStyle/>
        <a:p>
          <a:r>
            <a:rPr lang="ru-RU" sz="1600" dirty="0" smtClean="0">
              <a:latin typeface="Times New Roman" pitchFamily="18" charset="0"/>
              <a:cs typeface="Times New Roman" pitchFamily="18" charset="0"/>
            </a:rPr>
            <a:t>Повышение с 01.01.2019года МРОТ</a:t>
          </a:r>
          <a:endParaRPr lang="ru-RU" sz="1600" dirty="0">
            <a:latin typeface="Times New Roman" pitchFamily="18" charset="0"/>
            <a:cs typeface="Times New Roman" pitchFamily="18" charset="0"/>
          </a:endParaRPr>
        </a:p>
      </dgm:t>
    </dgm:pt>
    <dgm:pt modelId="{E7BE8CA1-1B83-4736-B838-84E6D60D0285}" type="parTrans" cxnId="{F5D16789-C64D-4670-B2FB-2957C59EB7AE}">
      <dgm:prSet/>
      <dgm:spPr/>
      <dgm:t>
        <a:bodyPr/>
        <a:lstStyle/>
        <a:p>
          <a:endParaRPr lang="ru-RU"/>
        </a:p>
      </dgm:t>
    </dgm:pt>
    <dgm:pt modelId="{F2DCB1F4-92DF-47BF-A8A3-60731C5400EC}" type="sibTrans" cxnId="{F5D16789-C64D-4670-B2FB-2957C59EB7AE}">
      <dgm:prSet/>
      <dgm:spPr/>
      <dgm:t>
        <a:bodyPr/>
        <a:lstStyle/>
        <a:p>
          <a:endParaRPr lang="ru-RU"/>
        </a:p>
      </dgm:t>
    </dgm:pt>
    <dgm:pt modelId="{A4B818B2-4267-44A7-BB17-4EE205DBD77F}">
      <dgm:prSet custT="1">
        <dgm:style>
          <a:lnRef idx="3">
            <a:schemeClr val="lt1"/>
          </a:lnRef>
          <a:fillRef idx="1">
            <a:schemeClr val="accent6"/>
          </a:fillRef>
          <a:effectRef idx="1">
            <a:schemeClr val="accent6"/>
          </a:effectRef>
          <a:fontRef idx="minor">
            <a:schemeClr val="lt1"/>
          </a:fontRef>
        </dgm:style>
      </dgm:prSet>
      <dgm:spPr/>
      <dgm:t>
        <a:bodyPr/>
        <a:lstStyle/>
        <a:p>
          <a:r>
            <a:rPr lang="ru-RU" sz="1600" dirty="0" smtClean="0"/>
            <a:t>Увеличение расходов на уплату налога на имущество организаций</a:t>
          </a:r>
          <a:endParaRPr lang="ru-RU" sz="1600" dirty="0"/>
        </a:p>
      </dgm:t>
    </dgm:pt>
    <dgm:pt modelId="{83EFAE89-06AC-4A0E-AA87-DB602AD2F14A}" type="parTrans" cxnId="{C9D21DE6-F7CA-47FE-95C3-6B9B52A26ADC}">
      <dgm:prSet/>
      <dgm:spPr/>
      <dgm:t>
        <a:bodyPr/>
        <a:lstStyle/>
        <a:p>
          <a:endParaRPr lang="ru-RU"/>
        </a:p>
      </dgm:t>
    </dgm:pt>
    <dgm:pt modelId="{03492504-0C06-4F83-8263-EDCED815AA4E}" type="sibTrans" cxnId="{C9D21DE6-F7CA-47FE-95C3-6B9B52A26ADC}">
      <dgm:prSet/>
      <dgm:spPr/>
      <dgm:t>
        <a:bodyPr/>
        <a:lstStyle/>
        <a:p>
          <a:endParaRPr lang="ru-RU"/>
        </a:p>
      </dgm:t>
    </dgm:pt>
    <dgm:pt modelId="{0CE1D92B-F2B1-411C-8335-80F84749D924}">
      <dgm:prSet custT="1">
        <dgm:style>
          <a:lnRef idx="3">
            <a:schemeClr val="lt1"/>
          </a:lnRef>
          <a:fillRef idx="1">
            <a:schemeClr val="accent6"/>
          </a:fillRef>
          <a:effectRef idx="1">
            <a:schemeClr val="accent6"/>
          </a:effectRef>
          <a:fontRef idx="minor">
            <a:schemeClr val="lt1"/>
          </a:fontRef>
        </dgm:style>
      </dgm:prSet>
      <dgm:spPr/>
      <dgm:t>
        <a:bodyPr/>
        <a:lstStyle/>
        <a:p>
          <a:r>
            <a:rPr lang="ru-RU" sz="1600" dirty="0" smtClean="0"/>
            <a:t>Повышение оплаты труда работникам муниципальных учреждений на 4% с 01.10.2020 года</a:t>
          </a:r>
          <a:endParaRPr lang="ru-RU" sz="1600" dirty="0"/>
        </a:p>
      </dgm:t>
    </dgm:pt>
    <dgm:pt modelId="{1B8B3720-6EF1-40FA-868E-543EFE5D7F91}" type="parTrans" cxnId="{FD0F95FE-C381-48F0-B856-FDE020DAC2B9}">
      <dgm:prSet/>
      <dgm:spPr/>
      <dgm:t>
        <a:bodyPr/>
        <a:lstStyle/>
        <a:p>
          <a:endParaRPr lang="ru-RU"/>
        </a:p>
      </dgm:t>
    </dgm:pt>
    <dgm:pt modelId="{5DC74136-5E91-4D83-9F5C-CA869175DC33}" type="sibTrans" cxnId="{FD0F95FE-C381-48F0-B856-FDE020DAC2B9}">
      <dgm:prSet/>
      <dgm:spPr/>
      <dgm:t>
        <a:bodyPr/>
        <a:lstStyle/>
        <a:p>
          <a:endParaRPr lang="ru-RU"/>
        </a:p>
      </dgm:t>
    </dgm:pt>
    <dgm:pt modelId="{30BF2C7F-1C81-4B83-BD4F-E5AEB3B84259}">
      <dgm:prSet custT="1">
        <dgm:style>
          <a:lnRef idx="3">
            <a:schemeClr val="lt1"/>
          </a:lnRef>
          <a:fillRef idx="1">
            <a:schemeClr val="accent6"/>
          </a:fillRef>
          <a:effectRef idx="1">
            <a:schemeClr val="accent6"/>
          </a:effectRef>
          <a:fontRef idx="minor">
            <a:schemeClr val="lt1"/>
          </a:fontRef>
        </dgm:style>
      </dgm:prSet>
      <dgm:spPr/>
      <dgm:t>
        <a:bodyPr/>
        <a:lstStyle/>
        <a:p>
          <a:r>
            <a:rPr lang="ru-RU" sz="1600" dirty="0" smtClean="0"/>
            <a:t>Повышение с 01.01.2019 года МРОТ</a:t>
          </a:r>
          <a:endParaRPr lang="ru-RU" sz="1600" dirty="0"/>
        </a:p>
      </dgm:t>
    </dgm:pt>
    <dgm:pt modelId="{1A7711CC-8073-4605-A586-AE7F4B54361A}" type="parTrans" cxnId="{C740DCED-15A1-49F1-9887-04D40DC6A2AC}">
      <dgm:prSet/>
      <dgm:spPr/>
      <dgm:t>
        <a:bodyPr/>
        <a:lstStyle/>
        <a:p>
          <a:endParaRPr lang="ru-RU"/>
        </a:p>
      </dgm:t>
    </dgm:pt>
    <dgm:pt modelId="{D17DA0EA-CCA2-4D49-8860-4B3C7E6E9778}" type="sibTrans" cxnId="{C740DCED-15A1-49F1-9887-04D40DC6A2AC}">
      <dgm:prSet/>
      <dgm:spPr/>
      <dgm:t>
        <a:bodyPr/>
        <a:lstStyle/>
        <a:p>
          <a:endParaRPr lang="ru-RU"/>
        </a:p>
      </dgm:t>
    </dgm:pt>
    <dgm:pt modelId="{A2D4763C-15FF-4E63-A8E0-2A148F7D9884}">
      <dgm:prSet custT="1">
        <dgm:style>
          <a:lnRef idx="3">
            <a:schemeClr val="lt1"/>
          </a:lnRef>
          <a:fillRef idx="1">
            <a:schemeClr val="accent6"/>
          </a:fillRef>
          <a:effectRef idx="1">
            <a:schemeClr val="accent6"/>
          </a:effectRef>
          <a:fontRef idx="minor">
            <a:schemeClr val="lt1"/>
          </a:fontRef>
        </dgm:style>
      </dgm:prSet>
      <dgm:spPr/>
      <dgm:t>
        <a:bodyPr/>
        <a:lstStyle/>
        <a:p>
          <a:r>
            <a:rPr lang="ru-RU" sz="1600" dirty="0" smtClean="0"/>
            <a:t>Страховые взносы увеличатся на 4%</a:t>
          </a:r>
          <a:endParaRPr lang="ru-RU" sz="1600" dirty="0"/>
        </a:p>
      </dgm:t>
    </dgm:pt>
    <dgm:pt modelId="{5D2C1E29-2094-4F42-9B9F-15300E363769}" type="parTrans" cxnId="{DB950B67-F38C-46DA-9746-C18BA559E6E9}">
      <dgm:prSet/>
      <dgm:spPr/>
      <dgm:t>
        <a:bodyPr/>
        <a:lstStyle/>
        <a:p>
          <a:endParaRPr lang="ru-RU"/>
        </a:p>
      </dgm:t>
    </dgm:pt>
    <dgm:pt modelId="{A6019D58-29F9-49CE-BC78-055452D01CB1}" type="sibTrans" cxnId="{DB950B67-F38C-46DA-9746-C18BA559E6E9}">
      <dgm:prSet/>
      <dgm:spPr/>
      <dgm:t>
        <a:bodyPr/>
        <a:lstStyle/>
        <a:p>
          <a:endParaRPr lang="ru-RU"/>
        </a:p>
      </dgm:t>
    </dgm:pt>
    <dgm:pt modelId="{9E8F3DFA-E425-42D5-BCC3-C4D24C6041B7}" type="pres">
      <dgm:prSet presAssocID="{C7E3A3D5-663E-4E3D-9381-6D1564ED7ACE}" presName="Name0" presStyleCnt="0">
        <dgm:presLayoutVars>
          <dgm:dir/>
          <dgm:animLvl val="lvl"/>
          <dgm:resizeHandles/>
        </dgm:presLayoutVars>
      </dgm:prSet>
      <dgm:spPr/>
      <dgm:t>
        <a:bodyPr/>
        <a:lstStyle/>
        <a:p>
          <a:endParaRPr lang="ru-RU"/>
        </a:p>
      </dgm:t>
    </dgm:pt>
    <dgm:pt modelId="{EBD74822-9E15-491D-9BC5-4EDBEAF97986}" type="pres">
      <dgm:prSet presAssocID="{FD1B1F34-7B84-4CA5-8967-96DF0A2FAC3F}" presName="linNode" presStyleCnt="0"/>
      <dgm:spPr/>
    </dgm:pt>
    <dgm:pt modelId="{5395D266-8F08-4765-8BB5-7A26395F048C}" type="pres">
      <dgm:prSet presAssocID="{FD1B1F34-7B84-4CA5-8967-96DF0A2FAC3F}" presName="parentShp" presStyleLbl="node1" presStyleIdx="0" presStyleCnt="3" custScaleX="63268" custScaleY="345018">
        <dgm:presLayoutVars>
          <dgm:bulletEnabled val="1"/>
        </dgm:presLayoutVars>
      </dgm:prSet>
      <dgm:spPr/>
      <dgm:t>
        <a:bodyPr/>
        <a:lstStyle/>
        <a:p>
          <a:endParaRPr lang="ru-RU"/>
        </a:p>
      </dgm:t>
    </dgm:pt>
    <dgm:pt modelId="{871844FF-8CA1-4201-8960-0D5AD076410A}" type="pres">
      <dgm:prSet presAssocID="{FD1B1F34-7B84-4CA5-8967-96DF0A2FAC3F}" presName="childShp" presStyleLbl="bgAccFollowNode1" presStyleIdx="0" presStyleCnt="3" custScaleX="118457" custScaleY="490004">
        <dgm:presLayoutVars>
          <dgm:bulletEnabled val="1"/>
        </dgm:presLayoutVars>
      </dgm:prSet>
      <dgm:spPr/>
      <dgm:t>
        <a:bodyPr/>
        <a:lstStyle/>
        <a:p>
          <a:endParaRPr lang="ru-RU"/>
        </a:p>
      </dgm:t>
    </dgm:pt>
    <dgm:pt modelId="{B066FBF9-5F46-42FE-81A1-07DB902F7FC3}" type="pres">
      <dgm:prSet presAssocID="{1986F57D-DFED-43CC-9864-C75A5304DCF1}" presName="spacing" presStyleCnt="0"/>
      <dgm:spPr/>
    </dgm:pt>
    <dgm:pt modelId="{5143ED61-2D30-4716-8128-121DA3D457CB}" type="pres">
      <dgm:prSet presAssocID="{8CBB5D4E-B365-4F87-972C-65C7C11995D3}" presName="linNode" presStyleCnt="0"/>
      <dgm:spPr/>
    </dgm:pt>
    <dgm:pt modelId="{6D142BFB-F208-4DF6-BB58-FD2BB9DBFA22}" type="pres">
      <dgm:prSet presAssocID="{8CBB5D4E-B365-4F87-972C-65C7C11995D3}" presName="parentShp" presStyleLbl="node1" presStyleIdx="1" presStyleCnt="3" custScaleX="58989" custScaleY="335011">
        <dgm:presLayoutVars>
          <dgm:bulletEnabled val="1"/>
        </dgm:presLayoutVars>
      </dgm:prSet>
      <dgm:spPr/>
      <dgm:t>
        <a:bodyPr/>
        <a:lstStyle/>
        <a:p>
          <a:endParaRPr lang="ru-RU"/>
        </a:p>
      </dgm:t>
    </dgm:pt>
    <dgm:pt modelId="{DE7B43E3-7ABC-4F0B-9802-7934DFD4359B}" type="pres">
      <dgm:prSet presAssocID="{8CBB5D4E-B365-4F87-972C-65C7C11995D3}" presName="childShp" presStyleLbl="bgAccFollowNode1" presStyleIdx="1" presStyleCnt="3" custScaleX="118268" custScaleY="535982">
        <dgm:presLayoutVars>
          <dgm:bulletEnabled val="1"/>
        </dgm:presLayoutVars>
      </dgm:prSet>
      <dgm:spPr/>
      <dgm:t>
        <a:bodyPr/>
        <a:lstStyle/>
        <a:p>
          <a:endParaRPr lang="ru-RU"/>
        </a:p>
      </dgm:t>
    </dgm:pt>
    <dgm:pt modelId="{29AFD419-E6A9-4B1C-90AC-6C712F1E1F47}" type="pres">
      <dgm:prSet presAssocID="{0876410A-A631-4272-A5AA-F4CB060A8183}" presName="spacing" presStyleCnt="0"/>
      <dgm:spPr/>
    </dgm:pt>
    <dgm:pt modelId="{EB1BF351-82EB-4E67-8776-B1CF5842B9DD}" type="pres">
      <dgm:prSet presAssocID="{49D8269D-4949-4BF0-AB8A-5A8267E35193}" presName="linNode" presStyleCnt="0"/>
      <dgm:spPr/>
    </dgm:pt>
    <dgm:pt modelId="{F67FF4F2-3078-4B73-8AB2-83B801D58D03}" type="pres">
      <dgm:prSet presAssocID="{49D8269D-4949-4BF0-AB8A-5A8267E35193}" presName="parentShp" presStyleLbl="node1" presStyleIdx="2" presStyleCnt="3" custScaleX="50196" custScaleY="345806">
        <dgm:presLayoutVars>
          <dgm:bulletEnabled val="1"/>
        </dgm:presLayoutVars>
      </dgm:prSet>
      <dgm:spPr/>
      <dgm:t>
        <a:bodyPr/>
        <a:lstStyle/>
        <a:p>
          <a:endParaRPr lang="ru-RU"/>
        </a:p>
      </dgm:t>
    </dgm:pt>
    <dgm:pt modelId="{5A0EF30B-CDB3-4E20-92DA-0E83E560057E}" type="pres">
      <dgm:prSet presAssocID="{49D8269D-4949-4BF0-AB8A-5A8267E35193}" presName="childShp" presStyleLbl="bgAccFollowNode1" presStyleIdx="2" presStyleCnt="3" custScaleX="115166" custScaleY="611358" custLinFactNeighborX="-4550" custLinFactNeighborY="-5206">
        <dgm:presLayoutVars>
          <dgm:bulletEnabled val="1"/>
        </dgm:presLayoutVars>
      </dgm:prSet>
      <dgm:spPr/>
      <dgm:t>
        <a:bodyPr/>
        <a:lstStyle/>
        <a:p>
          <a:endParaRPr lang="ru-RU"/>
        </a:p>
      </dgm:t>
    </dgm:pt>
  </dgm:ptLst>
  <dgm:cxnLst>
    <dgm:cxn modelId="{8B34D8F8-76C4-43EE-B1EA-3C8FEBC38005}" type="presOf" srcId="{30BF2C7F-1C81-4B83-BD4F-E5AEB3B84259}" destId="{5A0EF30B-CDB3-4E20-92DA-0E83E560057E}" srcOrd="0" destOrd="3" presId="urn:microsoft.com/office/officeart/2005/8/layout/vList6"/>
    <dgm:cxn modelId="{F3C9B1CE-3F47-4FC6-9B78-F903314EFB0E}" srcId="{8CBB5D4E-B365-4F87-972C-65C7C11995D3}" destId="{8F0A5786-0C24-431A-BDDA-9D9B61A59EB4}" srcOrd="1" destOrd="0" parTransId="{6C03BCA6-A67E-4AC1-9B5D-D0CE082CA8A6}" sibTransId="{0A2266AD-64E2-48E7-9552-FE20E01EDAEE}"/>
    <dgm:cxn modelId="{2B08D83A-9FD0-4281-BC1E-C466671271A6}" type="presOf" srcId="{BF97E1F6-EF24-4ADD-AC65-D0D3F07AF2C8}" destId="{871844FF-8CA1-4201-8960-0D5AD076410A}" srcOrd="0" destOrd="2" presId="urn:microsoft.com/office/officeart/2005/8/layout/vList6"/>
    <dgm:cxn modelId="{FD0F95FE-C381-48F0-B856-FDE020DAC2B9}" srcId="{49D8269D-4949-4BF0-AB8A-5A8267E35193}" destId="{0CE1D92B-F2B1-411C-8335-80F84749D924}" srcOrd="2" destOrd="0" parTransId="{1B8B3720-6EF1-40FA-868E-543EFE5D7F91}" sibTransId="{5DC74136-5E91-4D83-9F5C-CA869175DC33}"/>
    <dgm:cxn modelId="{74395E4A-7C89-4EB6-ABB4-65F20BB69831}" type="presOf" srcId="{253B128A-4AD0-47A4-8E58-576F4029D8FF}" destId="{871844FF-8CA1-4201-8960-0D5AD076410A}" srcOrd="0" destOrd="4" presId="urn:microsoft.com/office/officeart/2005/8/layout/vList6"/>
    <dgm:cxn modelId="{34F957FA-7663-4B36-BC3D-951ACCB51A11}" type="presOf" srcId="{49D8269D-4949-4BF0-AB8A-5A8267E35193}" destId="{F67FF4F2-3078-4B73-8AB2-83B801D58D03}" srcOrd="0" destOrd="0" presId="urn:microsoft.com/office/officeart/2005/8/layout/vList6"/>
    <dgm:cxn modelId="{595825AA-B683-4D3E-B371-B6E690B7AB58}" type="presOf" srcId="{C7E3A3D5-663E-4E3D-9381-6D1564ED7ACE}" destId="{9E8F3DFA-E425-42D5-BCC3-C4D24C6041B7}" srcOrd="0" destOrd="0" presId="urn:microsoft.com/office/officeart/2005/8/layout/vList6"/>
    <dgm:cxn modelId="{4FE23B20-C964-4A4D-92BA-1776DE940DA0}" type="presOf" srcId="{FD1B1F34-7B84-4CA5-8967-96DF0A2FAC3F}" destId="{5395D266-8F08-4765-8BB5-7A26395F048C}" srcOrd="0" destOrd="0" presId="urn:microsoft.com/office/officeart/2005/8/layout/vList6"/>
    <dgm:cxn modelId="{A2D48D29-2D7A-4FF0-AAAC-911EA773C863}" type="presOf" srcId="{54F7BE32-C964-4FAC-961C-CDBCEC30BDD3}" destId="{5A0EF30B-CDB3-4E20-92DA-0E83E560057E}" srcOrd="0" destOrd="0" presId="urn:microsoft.com/office/officeart/2005/8/layout/vList6"/>
    <dgm:cxn modelId="{F5D16789-C64D-4670-B2FB-2957C59EB7AE}" srcId="{8CBB5D4E-B365-4F87-972C-65C7C11995D3}" destId="{EB947BFD-A127-4AF2-B9D2-0E6525189A91}" srcOrd="3" destOrd="0" parTransId="{E7BE8CA1-1B83-4736-B838-84E6D60D0285}" sibTransId="{F2DCB1F4-92DF-47BF-A8A3-60731C5400EC}"/>
    <dgm:cxn modelId="{DB950B67-F38C-46DA-9746-C18BA559E6E9}" srcId="{49D8269D-4949-4BF0-AB8A-5A8267E35193}" destId="{A2D4763C-15FF-4E63-A8E0-2A148F7D9884}" srcOrd="4" destOrd="0" parTransId="{5D2C1E29-2094-4F42-9B9F-15300E363769}" sibTransId="{A6019D58-29F9-49CE-BC78-055452D01CB1}"/>
    <dgm:cxn modelId="{15DED9A7-F6C9-4840-9FD0-30C150BB2B1E}" type="presOf" srcId="{5D1094B8-1CCF-4297-8729-F64A5B36A947}" destId="{DE7B43E3-7ABC-4F0B-9802-7934DFD4359B}" srcOrd="0" destOrd="2" presId="urn:microsoft.com/office/officeart/2005/8/layout/vList6"/>
    <dgm:cxn modelId="{9633C563-16BE-41D1-AC79-78E437A8E3A1}" type="presOf" srcId="{A2D4763C-15FF-4E63-A8E0-2A148F7D9884}" destId="{5A0EF30B-CDB3-4E20-92DA-0E83E560057E}" srcOrd="0" destOrd="4" presId="urn:microsoft.com/office/officeart/2005/8/layout/vList6"/>
    <dgm:cxn modelId="{2F334315-A043-42DA-A6C0-4B8D460B14B2}" srcId="{49D8269D-4949-4BF0-AB8A-5A8267E35193}" destId="{54F7BE32-C964-4FAC-961C-CDBCEC30BDD3}" srcOrd="0" destOrd="0" parTransId="{C64ED9FB-3917-42DE-BD80-1265DFF08ABA}" sibTransId="{F9DAC734-172A-4F4E-9C43-5794BF5C185E}"/>
    <dgm:cxn modelId="{F4E570C1-F508-4558-AB3A-DDE1505BBE44}" srcId="{FD1B1F34-7B84-4CA5-8967-96DF0A2FAC3F}" destId="{BF97E1F6-EF24-4ADD-AC65-D0D3F07AF2C8}" srcOrd="2" destOrd="0" parTransId="{06734B27-2537-4C37-8BDF-540EA4F96995}" sibTransId="{F6A28AFA-2BDC-4543-8ED3-EBEBBDB09127}"/>
    <dgm:cxn modelId="{AFC56288-9A9F-413F-9A5A-65A828C45E45}" type="presOf" srcId="{0CE1D92B-F2B1-411C-8335-80F84749D924}" destId="{5A0EF30B-CDB3-4E20-92DA-0E83E560057E}" srcOrd="0" destOrd="2" presId="urn:microsoft.com/office/officeart/2005/8/layout/vList6"/>
    <dgm:cxn modelId="{FAB5850A-5EF1-4751-AA47-28B354E61B60}" type="presOf" srcId="{8F0A5786-0C24-431A-BDDA-9D9B61A59EB4}" destId="{DE7B43E3-7ABC-4F0B-9802-7934DFD4359B}" srcOrd="0" destOrd="1" presId="urn:microsoft.com/office/officeart/2005/8/layout/vList6"/>
    <dgm:cxn modelId="{A494B342-5A15-468A-9831-5DC4CD52675B}" type="presOf" srcId="{0C55B800-7D1D-43FA-8E62-305272B08C61}" destId="{DE7B43E3-7ABC-4F0B-9802-7934DFD4359B}" srcOrd="0" destOrd="0" presId="urn:microsoft.com/office/officeart/2005/8/layout/vList6"/>
    <dgm:cxn modelId="{42380514-86AE-4184-8DE6-A614E4BDBC33}" srcId="{C7E3A3D5-663E-4E3D-9381-6D1564ED7ACE}" destId="{FD1B1F34-7B84-4CA5-8967-96DF0A2FAC3F}" srcOrd="0" destOrd="0" parTransId="{69C127E8-5405-4271-970A-84ACD8D33DCD}" sibTransId="{1986F57D-DFED-43CC-9864-C75A5304DCF1}"/>
    <dgm:cxn modelId="{CBB7A815-D6AE-491F-A829-EDAD38BF4839}" type="presOf" srcId="{B7BA2A70-B50D-4E5B-994B-FB3C9ED2CF48}" destId="{871844FF-8CA1-4201-8960-0D5AD076410A}" srcOrd="0" destOrd="0" presId="urn:microsoft.com/office/officeart/2005/8/layout/vList6"/>
    <dgm:cxn modelId="{A49D7C48-424A-4A81-890F-E16B3A9D54B0}" srcId="{8CBB5D4E-B365-4F87-972C-65C7C11995D3}" destId="{0C55B800-7D1D-43FA-8E62-305272B08C61}" srcOrd="0" destOrd="0" parTransId="{FEC69E5E-5065-4FD3-81DB-C13BBE2EA31A}" sibTransId="{4E8A435C-5FB6-44CE-8160-E72CEE6AA37A}"/>
    <dgm:cxn modelId="{42196AFC-367B-414D-A946-05A384358B41}" type="presOf" srcId="{1325F7DE-7413-4011-B4B8-13FCF36F1FE2}" destId="{871844FF-8CA1-4201-8960-0D5AD076410A}" srcOrd="0" destOrd="3" presId="urn:microsoft.com/office/officeart/2005/8/layout/vList6"/>
    <dgm:cxn modelId="{0C760897-D313-4EB9-847F-4E8C946FE18A}" srcId="{FD1B1F34-7B84-4CA5-8967-96DF0A2FAC3F}" destId="{307679B1-627A-4E17-A9F5-EE4BD6BBE2C2}" srcOrd="1" destOrd="0" parTransId="{5211A3DB-22DE-4F3C-87FC-3CEA1037044B}" sibTransId="{1E2BACC0-BC79-42B1-950F-3064E6027F9C}"/>
    <dgm:cxn modelId="{1B2D50EF-BD02-4A3E-949B-5EE7531826E6}" srcId="{FD1B1F34-7B84-4CA5-8967-96DF0A2FAC3F}" destId="{1325F7DE-7413-4011-B4B8-13FCF36F1FE2}" srcOrd="3" destOrd="0" parTransId="{CCA6F2A9-FCFC-4CD0-801B-7BBF4C7F6ACE}" sibTransId="{17C1E13A-5AC7-471D-8B08-2F7F61C5A198}"/>
    <dgm:cxn modelId="{CBAE2173-70F8-4F34-B189-2BDC85E9BFD6}" srcId="{FD1B1F34-7B84-4CA5-8967-96DF0A2FAC3F}" destId="{B7BA2A70-B50D-4E5B-994B-FB3C9ED2CF48}" srcOrd="0" destOrd="0" parTransId="{C3E490CF-660C-4123-8F58-1EDD046A6B75}" sibTransId="{1CB57295-C51E-4B14-AFAC-364A43D8DDC0}"/>
    <dgm:cxn modelId="{AB64855F-B1B1-4BE8-85CA-8C0058EC58F7}" srcId="{C7E3A3D5-663E-4E3D-9381-6D1564ED7ACE}" destId="{49D8269D-4949-4BF0-AB8A-5A8267E35193}" srcOrd="2" destOrd="0" parTransId="{549C1F61-79D6-472C-9066-81C90EEA4F08}" sibTransId="{A0A327BB-254F-48E9-86F7-63294F071706}"/>
    <dgm:cxn modelId="{7CB84E23-6C09-45F6-9DB0-7A97E4D6829A}" type="presOf" srcId="{EB947BFD-A127-4AF2-B9D2-0E6525189A91}" destId="{DE7B43E3-7ABC-4F0B-9802-7934DFD4359B}" srcOrd="0" destOrd="3" presId="urn:microsoft.com/office/officeart/2005/8/layout/vList6"/>
    <dgm:cxn modelId="{E108A3D1-C708-455F-9496-08E936ECB683}" srcId="{C7E3A3D5-663E-4E3D-9381-6D1564ED7ACE}" destId="{8CBB5D4E-B365-4F87-972C-65C7C11995D3}" srcOrd="1" destOrd="0" parTransId="{9B3D097A-97E8-479C-8D0D-63859A8D8B32}" sibTransId="{0876410A-A631-4272-A5AA-F4CB060A8183}"/>
    <dgm:cxn modelId="{C740DCED-15A1-49F1-9887-04D40DC6A2AC}" srcId="{49D8269D-4949-4BF0-AB8A-5A8267E35193}" destId="{30BF2C7F-1C81-4B83-BD4F-E5AEB3B84259}" srcOrd="3" destOrd="0" parTransId="{1A7711CC-8073-4605-A586-AE7F4B54361A}" sibTransId="{D17DA0EA-CCA2-4D49-8860-4B3C7E6E9778}"/>
    <dgm:cxn modelId="{D2D59D0F-039F-4C66-8E82-119C6B53D54A}" type="presOf" srcId="{307679B1-627A-4E17-A9F5-EE4BD6BBE2C2}" destId="{871844FF-8CA1-4201-8960-0D5AD076410A}" srcOrd="0" destOrd="1" presId="urn:microsoft.com/office/officeart/2005/8/layout/vList6"/>
    <dgm:cxn modelId="{3C651E1C-DE63-4AFA-9544-90C165C78756}" srcId="{FD1B1F34-7B84-4CA5-8967-96DF0A2FAC3F}" destId="{253B128A-4AD0-47A4-8E58-576F4029D8FF}" srcOrd="4" destOrd="0" parTransId="{F7134B90-20AB-4FE9-874B-F3D6004A3F21}" sibTransId="{10D0BAF3-6847-4F11-B7A7-2FA44D2A6486}"/>
    <dgm:cxn modelId="{ADEA2366-8EA7-4620-BDDA-90171F7073C7}" srcId="{8CBB5D4E-B365-4F87-972C-65C7C11995D3}" destId="{5D1094B8-1CCF-4297-8729-F64A5B36A947}" srcOrd="2" destOrd="0" parTransId="{65ACC8BB-594A-45C5-AB0B-3D5B031C7EBB}" sibTransId="{41CE1434-8DB4-4BA9-8493-E67CAC08B877}"/>
    <dgm:cxn modelId="{C9D21DE6-F7CA-47FE-95C3-6B9B52A26ADC}" srcId="{49D8269D-4949-4BF0-AB8A-5A8267E35193}" destId="{A4B818B2-4267-44A7-BB17-4EE205DBD77F}" srcOrd="1" destOrd="0" parTransId="{83EFAE89-06AC-4A0E-AA87-DB602AD2F14A}" sibTransId="{03492504-0C06-4F83-8263-EDCED815AA4E}"/>
    <dgm:cxn modelId="{9D1A15C9-9EF7-4F26-BB2F-660B31BF0A74}" type="presOf" srcId="{8CBB5D4E-B365-4F87-972C-65C7C11995D3}" destId="{6D142BFB-F208-4DF6-BB58-FD2BB9DBFA22}" srcOrd="0" destOrd="0" presId="urn:microsoft.com/office/officeart/2005/8/layout/vList6"/>
    <dgm:cxn modelId="{55F0FD0B-7C4F-4E5D-A358-18A26491410F}" type="presOf" srcId="{A4B818B2-4267-44A7-BB17-4EE205DBD77F}" destId="{5A0EF30B-CDB3-4E20-92DA-0E83E560057E}" srcOrd="0" destOrd="1" presId="urn:microsoft.com/office/officeart/2005/8/layout/vList6"/>
    <dgm:cxn modelId="{A792DBF2-5C9E-4C34-9472-E0F53506355D}" type="presParOf" srcId="{9E8F3DFA-E425-42D5-BCC3-C4D24C6041B7}" destId="{EBD74822-9E15-491D-9BC5-4EDBEAF97986}" srcOrd="0" destOrd="0" presId="urn:microsoft.com/office/officeart/2005/8/layout/vList6"/>
    <dgm:cxn modelId="{9EF4CD4F-A93A-46A2-874E-AAC2A38E3C9B}" type="presParOf" srcId="{EBD74822-9E15-491D-9BC5-4EDBEAF97986}" destId="{5395D266-8F08-4765-8BB5-7A26395F048C}" srcOrd="0" destOrd="0" presId="urn:microsoft.com/office/officeart/2005/8/layout/vList6"/>
    <dgm:cxn modelId="{074D3A37-2197-4EAA-BFD3-B69C32BF8A42}" type="presParOf" srcId="{EBD74822-9E15-491D-9BC5-4EDBEAF97986}" destId="{871844FF-8CA1-4201-8960-0D5AD076410A}" srcOrd="1" destOrd="0" presId="urn:microsoft.com/office/officeart/2005/8/layout/vList6"/>
    <dgm:cxn modelId="{64D4C969-DFA1-4680-983A-C0C3DF27DFD9}" type="presParOf" srcId="{9E8F3DFA-E425-42D5-BCC3-C4D24C6041B7}" destId="{B066FBF9-5F46-42FE-81A1-07DB902F7FC3}" srcOrd="1" destOrd="0" presId="urn:microsoft.com/office/officeart/2005/8/layout/vList6"/>
    <dgm:cxn modelId="{50D22D17-A64D-40FB-AFF5-2CB24E821A58}" type="presParOf" srcId="{9E8F3DFA-E425-42D5-BCC3-C4D24C6041B7}" destId="{5143ED61-2D30-4716-8128-121DA3D457CB}" srcOrd="2" destOrd="0" presId="urn:microsoft.com/office/officeart/2005/8/layout/vList6"/>
    <dgm:cxn modelId="{722F42BF-B799-413A-AF85-96BA0E5A5214}" type="presParOf" srcId="{5143ED61-2D30-4716-8128-121DA3D457CB}" destId="{6D142BFB-F208-4DF6-BB58-FD2BB9DBFA22}" srcOrd="0" destOrd="0" presId="urn:microsoft.com/office/officeart/2005/8/layout/vList6"/>
    <dgm:cxn modelId="{294CF733-7DA8-4878-B92F-B75F63981D7E}" type="presParOf" srcId="{5143ED61-2D30-4716-8128-121DA3D457CB}" destId="{DE7B43E3-7ABC-4F0B-9802-7934DFD4359B}" srcOrd="1" destOrd="0" presId="urn:microsoft.com/office/officeart/2005/8/layout/vList6"/>
    <dgm:cxn modelId="{08918F2A-DF96-40D6-892E-25648D12E098}" type="presParOf" srcId="{9E8F3DFA-E425-42D5-BCC3-C4D24C6041B7}" destId="{29AFD419-E6A9-4B1C-90AC-6C712F1E1F47}" srcOrd="3" destOrd="0" presId="urn:microsoft.com/office/officeart/2005/8/layout/vList6"/>
    <dgm:cxn modelId="{47104152-75F2-471A-9E12-B8EFD2B2349D}" type="presParOf" srcId="{9E8F3DFA-E425-42D5-BCC3-C4D24C6041B7}" destId="{EB1BF351-82EB-4E67-8776-B1CF5842B9DD}" srcOrd="4" destOrd="0" presId="urn:microsoft.com/office/officeart/2005/8/layout/vList6"/>
    <dgm:cxn modelId="{771F524D-83C7-4411-9239-E258A9DBEC2D}" type="presParOf" srcId="{EB1BF351-82EB-4E67-8776-B1CF5842B9DD}" destId="{F67FF4F2-3078-4B73-8AB2-83B801D58D03}" srcOrd="0" destOrd="0" presId="urn:microsoft.com/office/officeart/2005/8/layout/vList6"/>
    <dgm:cxn modelId="{9B0B8388-77EA-483D-94DE-E966362C8E91}" type="presParOf" srcId="{EB1BF351-82EB-4E67-8776-B1CF5842B9DD}" destId="{5A0EF30B-CDB3-4E20-92DA-0E83E560057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9ED642-AD7D-40A3-B730-E7109895F2CC}" type="doc">
      <dgm:prSet loTypeId="urn:microsoft.com/office/officeart/2005/8/layout/vList3#2" loCatId="list" qsTypeId="urn:microsoft.com/office/officeart/2005/8/quickstyle/simple2" qsCatId="simple" csTypeId="urn:microsoft.com/office/officeart/2005/8/colors/accent1_2" csCatId="accent1" phldr="1"/>
      <dgm:spPr/>
    </dgm:pt>
    <dgm:pt modelId="{CA19256A-5FF8-4451-B734-815887738042}">
      <dgm:prSet phldrT="[Текст]">
        <dgm:style>
          <a:lnRef idx="0">
            <a:schemeClr val="accent2"/>
          </a:lnRef>
          <a:fillRef idx="3">
            <a:schemeClr val="accent2"/>
          </a:fillRef>
          <a:effectRef idx="3">
            <a:schemeClr val="accent2"/>
          </a:effectRef>
          <a:fontRef idx="minor">
            <a:schemeClr val="lt1"/>
          </a:fontRef>
        </dgm:style>
      </dgm:prSet>
      <dgm:spPr/>
      <dgm:t>
        <a:bodyPr/>
        <a:lstStyle/>
        <a:p>
          <a:r>
            <a:rPr lang="ru-RU" dirty="0" smtClean="0"/>
            <a:t>8090,4 </a:t>
          </a:r>
          <a:r>
            <a:rPr lang="ru-RU" dirty="0" smtClean="0"/>
            <a:t>тыс.рублей</a:t>
          </a:r>
          <a:endParaRPr lang="ru-RU" dirty="0"/>
        </a:p>
      </dgm:t>
    </dgm:pt>
    <dgm:pt modelId="{4B2F716C-0174-4B95-A867-DA8E07DD73BD}" type="parTrans" cxnId="{EC72BCE4-2E33-4D9B-A586-36D47F6D5089}">
      <dgm:prSet/>
      <dgm:spPr/>
      <dgm:t>
        <a:bodyPr/>
        <a:lstStyle/>
        <a:p>
          <a:endParaRPr lang="ru-RU"/>
        </a:p>
      </dgm:t>
    </dgm:pt>
    <dgm:pt modelId="{743685C7-4175-406C-960A-CA103045013F}" type="sibTrans" cxnId="{EC72BCE4-2E33-4D9B-A586-36D47F6D5089}">
      <dgm:prSet/>
      <dgm:spPr/>
      <dgm:t>
        <a:bodyPr/>
        <a:lstStyle/>
        <a:p>
          <a:endParaRPr lang="ru-RU"/>
        </a:p>
      </dgm:t>
    </dgm:pt>
    <dgm:pt modelId="{664E11BA-DBA1-49ED-9E91-F1C7FA6CA18C}">
      <dgm:prSet phldrT="[Текст]">
        <dgm:style>
          <a:lnRef idx="0">
            <a:schemeClr val="accent1"/>
          </a:lnRef>
          <a:fillRef idx="3">
            <a:schemeClr val="accent1"/>
          </a:fillRef>
          <a:effectRef idx="3">
            <a:schemeClr val="accent1"/>
          </a:effectRef>
          <a:fontRef idx="minor">
            <a:schemeClr val="lt1"/>
          </a:fontRef>
        </dgm:style>
      </dgm:prSet>
      <dgm:spPr/>
      <dgm:t>
        <a:bodyPr/>
        <a:lstStyle/>
        <a:p>
          <a:r>
            <a:rPr lang="ru-RU" dirty="0" smtClean="0"/>
            <a:t>13783,4 </a:t>
          </a:r>
          <a:r>
            <a:rPr lang="ru-RU" dirty="0" smtClean="0"/>
            <a:t>тыс.рублей</a:t>
          </a:r>
          <a:endParaRPr lang="ru-RU" dirty="0"/>
        </a:p>
      </dgm:t>
    </dgm:pt>
    <dgm:pt modelId="{F61F6B92-AA62-45B9-AC7E-CDD743D96CE8}" type="parTrans" cxnId="{E8D7E6BF-33C2-40D8-80D7-23DD72CF1FEE}">
      <dgm:prSet/>
      <dgm:spPr/>
      <dgm:t>
        <a:bodyPr/>
        <a:lstStyle/>
        <a:p>
          <a:endParaRPr lang="ru-RU"/>
        </a:p>
      </dgm:t>
    </dgm:pt>
    <dgm:pt modelId="{BB1C05AD-29BC-4163-9AEC-D85C66C9C190}" type="sibTrans" cxnId="{E8D7E6BF-33C2-40D8-80D7-23DD72CF1FEE}">
      <dgm:prSet/>
      <dgm:spPr/>
      <dgm:t>
        <a:bodyPr/>
        <a:lstStyle/>
        <a:p>
          <a:endParaRPr lang="ru-RU"/>
        </a:p>
      </dgm:t>
    </dgm:pt>
    <dgm:pt modelId="{11B040E3-695D-430C-802D-F7DF2D76A22A}">
      <dgm:prSet phldrT="[Текст]">
        <dgm:style>
          <a:lnRef idx="0">
            <a:schemeClr val="accent1"/>
          </a:lnRef>
          <a:fillRef idx="3">
            <a:schemeClr val="accent1"/>
          </a:fillRef>
          <a:effectRef idx="3">
            <a:schemeClr val="accent1"/>
          </a:effectRef>
          <a:fontRef idx="minor">
            <a:schemeClr val="lt1"/>
          </a:fontRef>
        </dgm:style>
      </dgm:prSet>
      <dgm:spPr/>
      <dgm:t>
        <a:bodyPr/>
        <a:lstStyle/>
        <a:p>
          <a:r>
            <a:rPr lang="ru-RU" dirty="0" smtClean="0"/>
            <a:t>8045,1 </a:t>
          </a:r>
          <a:r>
            <a:rPr lang="ru-RU" dirty="0" smtClean="0"/>
            <a:t>тыс.рублей</a:t>
          </a:r>
          <a:endParaRPr lang="ru-RU" dirty="0"/>
        </a:p>
      </dgm:t>
    </dgm:pt>
    <dgm:pt modelId="{D528E854-F89E-4DEF-B131-07674DA78E3F}" type="parTrans" cxnId="{78097EC6-F713-4D72-B6BB-23C855199556}">
      <dgm:prSet/>
      <dgm:spPr/>
      <dgm:t>
        <a:bodyPr/>
        <a:lstStyle/>
        <a:p>
          <a:endParaRPr lang="ru-RU"/>
        </a:p>
      </dgm:t>
    </dgm:pt>
    <dgm:pt modelId="{48C6EC1B-B313-4836-8548-DAE9DC01977B}" type="sibTrans" cxnId="{78097EC6-F713-4D72-B6BB-23C855199556}">
      <dgm:prSet/>
      <dgm:spPr/>
      <dgm:t>
        <a:bodyPr/>
        <a:lstStyle/>
        <a:p>
          <a:endParaRPr lang="ru-RU"/>
        </a:p>
      </dgm:t>
    </dgm:pt>
    <dgm:pt modelId="{FA430F96-6C66-4472-AB68-00C8F8C48BCB}" type="pres">
      <dgm:prSet presAssocID="{F39ED642-AD7D-40A3-B730-E7109895F2CC}" presName="linearFlow" presStyleCnt="0">
        <dgm:presLayoutVars>
          <dgm:dir/>
          <dgm:resizeHandles val="exact"/>
        </dgm:presLayoutVars>
      </dgm:prSet>
      <dgm:spPr/>
    </dgm:pt>
    <dgm:pt modelId="{7579127F-CD56-48BA-AC36-9B25E5711ED6}" type="pres">
      <dgm:prSet presAssocID="{CA19256A-5FF8-4451-B734-815887738042}" presName="composite" presStyleCnt="0"/>
      <dgm:spPr/>
    </dgm:pt>
    <dgm:pt modelId="{4DAEA30C-7779-449E-A052-8186CE8C8846}" type="pres">
      <dgm:prSet presAssocID="{CA19256A-5FF8-4451-B734-815887738042}" presName="imgShp" presStyleLbl="fgImgPlace1" presStyleIdx="0" presStyleCnt="3"/>
      <dgm:spPr>
        <a:blipFill rotWithShape="0">
          <a:blip xmlns:r="http://schemas.openxmlformats.org/officeDocument/2006/relationships" r:embed="rId1"/>
          <a:stretch>
            <a:fillRect/>
          </a:stretch>
        </a:blipFill>
      </dgm:spPr>
    </dgm:pt>
    <dgm:pt modelId="{5371F2BA-3AF6-40DE-8FFB-F02D26DE67C9}" type="pres">
      <dgm:prSet presAssocID="{CA19256A-5FF8-4451-B734-815887738042}" presName="txShp" presStyleLbl="node1" presStyleIdx="0" presStyleCnt="3">
        <dgm:presLayoutVars>
          <dgm:bulletEnabled val="1"/>
        </dgm:presLayoutVars>
      </dgm:prSet>
      <dgm:spPr/>
      <dgm:t>
        <a:bodyPr/>
        <a:lstStyle/>
        <a:p>
          <a:endParaRPr lang="ru-RU"/>
        </a:p>
      </dgm:t>
    </dgm:pt>
    <dgm:pt modelId="{52C4EAA6-250A-4597-AE20-B1FC6A1E3A44}" type="pres">
      <dgm:prSet presAssocID="{743685C7-4175-406C-960A-CA103045013F}" presName="spacing" presStyleCnt="0"/>
      <dgm:spPr/>
    </dgm:pt>
    <dgm:pt modelId="{7141A031-906C-4E0F-9F36-8B26E4B920C1}" type="pres">
      <dgm:prSet presAssocID="{664E11BA-DBA1-49ED-9E91-F1C7FA6CA18C}" presName="composite" presStyleCnt="0"/>
      <dgm:spPr/>
    </dgm:pt>
    <dgm:pt modelId="{7BF4EE3C-7AC6-4F55-9F63-72979DE20D1B}" type="pres">
      <dgm:prSet presAssocID="{664E11BA-DBA1-49ED-9E91-F1C7FA6CA18C}" presName="imgShp" presStyleLbl="fgImgPlace1" presStyleIdx="1" presStyleCnt="3"/>
      <dgm:spPr>
        <a:blipFill rotWithShape="0">
          <a:blip xmlns:r="http://schemas.openxmlformats.org/officeDocument/2006/relationships" r:embed="rId2"/>
          <a:stretch>
            <a:fillRect/>
          </a:stretch>
        </a:blipFill>
      </dgm:spPr>
    </dgm:pt>
    <dgm:pt modelId="{35314541-B8B5-459D-A9A0-4C0C8ADD8AD6}" type="pres">
      <dgm:prSet presAssocID="{664E11BA-DBA1-49ED-9E91-F1C7FA6CA18C}" presName="txShp" presStyleLbl="node1" presStyleIdx="1" presStyleCnt="3">
        <dgm:presLayoutVars>
          <dgm:bulletEnabled val="1"/>
        </dgm:presLayoutVars>
      </dgm:prSet>
      <dgm:spPr/>
      <dgm:t>
        <a:bodyPr/>
        <a:lstStyle/>
        <a:p>
          <a:endParaRPr lang="ru-RU"/>
        </a:p>
      </dgm:t>
    </dgm:pt>
    <dgm:pt modelId="{525E1982-DA8B-4A4F-B25C-0C7F0057FF90}" type="pres">
      <dgm:prSet presAssocID="{BB1C05AD-29BC-4163-9AEC-D85C66C9C190}" presName="spacing" presStyleCnt="0"/>
      <dgm:spPr/>
    </dgm:pt>
    <dgm:pt modelId="{B71FFAB2-98D0-4C4F-B920-53D97D4035DC}" type="pres">
      <dgm:prSet presAssocID="{11B040E3-695D-430C-802D-F7DF2D76A22A}" presName="composite" presStyleCnt="0"/>
      <dgm:spPr/>
    </dgm:pt>
    <dgm:pt modelId="{C499D8D3-884E-47E2-9918-30A19FF75C66}" type="pres">
      <dgm:prSet presAssocID="{11B040E3-695D-430C-802D-F7DF2D76A22A}" presName="imgShp" presStyleLbl="fgImgPlace1" presStyleIdx="2" presStyleCnt="3"/>
      <dgm:spPr>
        <a:blipFill rotWithShape="0">
          <a:blip xmlns:r="http://schemas.openxmlformats.org/officeDocument/2006/relationships" r:embed="rId3"/>
          <a:stretch>
            <a:fillRect/>
          </a:stretch>
        </a:blipFill>
      </dgm:spPr>
    </dgm:pt>
    <dgm:pt modelId="{C4972E7E-71B5-4FB1-B8A0-926B64F71786}" type="pres">
      <dgm:prSet presAssocID="{11B040E3-695D-430C-802D-F7DF2D76A22A}" presName="txShp" presStyleLbl="node1" presStyleIdx="2" presStyleCnt="3">
        <dgm:presLayoutVars>
          <dgm:bulletEnabled val="1"/>
        </dgm:presLayoutVars>
      </dgm:prSet>
      <dgm:spPr/>
      <dgm:t>
        <a:bodyPr/>
        <a:lstStyle/>
        <a:p>
          <a:endParaRPr lang="ru-RU"/>
        </a:p>
      </dgm:t>
    </dgm:pt>
  </dgm:ptLst>
  <dgm:cxnLst>
    <dgm:cxn modelId="{F44BC4C9-B5ED-4022-AEC4-CC14CAD0BB05}" type="presOf" srcId="{F39ED642-AD7D-40A3-B730-E7109895F2CC}" destId="{FA430F96-6C66-4472-AB68-00C8F8C48BCB}" srcOrd="0" destOrd="0" presId="urn:microsoft.com/office/officeart/2005/8/layout/vList3#2"/>
    <dgm:cxn modelId="{E8D7E6BF-33C2-40D8-80D7-23DD72CF1FEE}" srcId="{F39ED642-AD7D-40A3-B730-E7109895F2CC}" destId="{664E11BA-DBA1-49ED-9E91-F1C7FA6CA18C}" srcOrd="1" destOrd="0" parTransId="{F61F6B92-AA62-45B9-AC7E-CDD743D96CE8}" sibTransId="{BB1C05AD-29BC-4163-9AEC-D85C66C9C190}"/>
    <dgm:cxn modelId="{EC72BCE4-2E33-4D9B-A586-36D47F6D5089}" srcId="{F39ED642-AD7D-40A3-B730-E7109895F2CC}" destId="{CA19256A-5FF8-4451-B734-815887738042}" srcOrd="0" destOrd="0" parTransId="{4B2F716C-0174-4B95-A867-DA8E07DD73BD}" sibTransId="{743685C7-4175-406C-960A-CA103045013F}"/>
    <dgm:cxn modelId="{225C8018-B623-48F3-A86F-E6F227350955}" type="presOf" srcId="{CA19256A-5FF8-4451-B734-815887738042}" destId="{5371F2BA-3AF6-40DE-8FFB-F02D26DE67C9}" srcOrd="0" destOrd="0" presId="urn:microsoft.com/office/officeart/2005/8/layout/vList3#2"/>
    <dgm:cxn modelId="{78097EC6-F713-4D72-B6BB-23C855199556}" srcId="{F39ED642-AD7D-40A3-B730-E7109895F2CC}" destId="{11B040E3-695D-430C-802D-F7DF2D76A22A}" srcOrd="2" destOrd="0" parTransId="{D528E854-F89E-4DEF-B131-07674DA78E3F}" sibTransId="{48C6EC1B-B313-4836-8548-DAE9DC01977B}"/>
    <dgm:cxn modelId="{D66E9EBE-A5B2-4B33-8988-A95B8AFCAFC6}" type="presOf" srcId="{664E11BA-DBA1-49ED-9E91-F1C7FA6CA18C}" destId="{35314541-B8B5-459D-A9A0-4C0C8ADD8AD6}" srcOrd="0" destOrd="0" presId="urn:microsoft.com/office/officeart/2005/8/layout/vList3#2"/>
    <dgm:cxn modelId="{462235BA-47C1-40E7-8130-BD631A7FD490}" type="presOf" srcId="{11B040E3-695D-430C-802D-F7DF2D76A22A}" destId="{C4972E7E-71B5-4FB1-B8A0-926B64F71786}" srcOrd="0" destOrd="0" presId="urn:microsoft.com/office/officeart/2005/8/layout/vList3#2"/>
    <dgm:cxn modelId="{3ED66BA0-E0AC-4C09-AB0A-92BF9B715DC5}" type="presParOf" srcId="{FA430F96-6C66-4472-AB68-00C8F8C48BCB}" destId="{7579127F-CD56-48BA-AC36-9B25E5711ED6}" srcOrd="0" destOrd="0" presId="urn:microsoft.com/office/officeart/2005/8/layout/vList3#2"/>
    <dgm:cxn modelId="{EC41C87F-2F04-40CC-8AA7-0E910967A619}" type="presParOf" srcId="{7579127F-CD56-48BA-AC36-9B25E5711ED6}" destId="{4DAEA30C-7779-449E-A052-8186CE8C8846}" srcOrd="0" destOrd="0" presId="urn:microsoft.com/office/officeart/2005/8/layout/vList3#2"/>
    <dgm:cxn modelId="{695EB9C3-783F-47F0-B649-47F9160F7A1E}" type="presParOf" srcId="{7579127F-CD56-48BA-AC36-9B25E5711ED6}" destId="{5371F2BA-3AF6-40DE-8FFB-F02D26DE67C9}" srcOrd="1" destOrd="0" presId="urn:microsoft.com/office/officeart/2005/8/layout/vList3#2"/>
    <dgm:cxn modelId="{44A12EB6-C9D1-435F-BFEE-C1C3139A2C4D}" type="presParOf" srcId="{FA430F96-6C66-4472-AB68-00C8F8C48BCB}" destId="{52C4EAA6-250A-4597-AE20-B1FC6A1E3A44}" srcOrd="1" destOrd="0" presId="urn:microsoft.com/office/officeart/2005/8/layout/vList3#2"/>
    <dgm:cxn modelId="{3D3D4866-B6D0-467A-A41D-4124D71A92EE}" type="presParOf" srcId="{FA430F96-6C66-4472-AB68-00C8F8C48BCB}" destId="{7141A031-906C-4E0F-9F36-8B26E4B920C1}" srcOrd="2" destOrd="0" presId="urn:microsoft.com/office/officeart/2005/8/layout/vList3#2"/>
    <dgm:cxn modelId="{C3BE0DCE-B3CD-455B-A967-5FE7FAFF3B4F}" type="presParOf" srcId="{7141A031-906C-4E0F-9F36-8B26E4B920C1}" destId="{7BF4EE3C-7AC6-4F55-9F63-72979DE20D1B}" srcOrd="0" destOrd="0" presId="urn:microsoft.com/office/officeart/2005/8/layout/vList3#2"/>
    <dgm:cxn modelId="{18B3E4D4-688F-462B-B2EF-58ACCE466163}" type="presParOf" srcId="{7141A031-906C-4E0F-9F36-8B26E4B920C1}" destId="{35314541-B8B5-459D-A9A0-4C0C8ADD8AD6}" srcOrd="1" destOrd="0" presId="urn:microsoft.com/office/officeart/2005/8/layout/vList3#2"/>
    <dgm:cxn modelId="{07F5C60F-97FA-4412-8C8F-D1E22402CCDC}" type="presParOf" srcId="{FA430F96-6C66-4472-AB68-00C8F8C48BCB}" destId="{525E1982-DA8B-4A4F-B25C-0C7F0057FF90}" srcOrd="3" destOrd="0" presId="urn:microsoft.com/office/officeart/2005/8/layout/vList3#2"/>
    <dgm:cxn modelId="{8AB016ED-354B-40D9-94D4-CB7D3022587F}" type="presParOf" srcId="{FA430F96-6C66-4472-AB68-00C8F8C48BCB}" destId="{B71FFAB2-98D0-4C4F-B920-53D97D4035DC}" srcOrd="4" destOrd="0" presId="urn:microsoft.com/office/officeart/2005/8/layout/vList3#2"/>
    <dgm:cxn modelId="{12D96888-1C48-447D-9C2D-668968D4FA1E}" type="presParOf" srcId="{B71FFAB2-98D0-4C4F-B920-53D97D4035DC}" destId="{C499D8D3-884E-47E2-9918-30A19FF75C66}" srcOrd="0" destOrd="0" presId="urn:microsoft.com/office/officeart/2005/8/layout/vList3#2"/>
    <dgm:cxn modelId="{04722D37-E4EF-4809-BEBF-C95B39FD78F4}" type="presParOf" srcId="{B71FFAB2-98D0-4C4F-B920-53D97D4035DC}" destId="{C4972E7E-71B5-4FB1-B8A0-926B64F71786}"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5E0E0-668C-493B-990C-1C70B3E8D3C0}">
      <dsp:nvSpPr>
        <dsp:cNvPr id="0" name=""/>
        <dsp:cNvSpPr/>
      </dsp:nvSpPr>
      <dsp:spPr>
        <a:xfrm>
          <a:off x="1664" y="0"/>
          <a:ext cx="2590290" cy="2500330"/>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latin typeface="Times New Roman" pitchFamily="18" charset="0"/>
              <a:cs typeface="Times New Roman" pitchFamily="18" charset="0"/>
            </a:rPr>
            <a:t>Обеспечение наполняемости бюджета </a:t>
          </a:r>
          <a:r>
            <a:rPr lang="ru-RU" sz="1400" b="1" kern="1200" dirty="0" err="1" smtClean="0">
              <a:latin typeface="Times New Roman" pitchFamily="18" charset="0"/>
              <a:cs typeface="Times New Roman" pitchFamily="18" charset="0"/>
            </a:rPr>
            <a:t>Камышевского</a:t>
          </a:r>
          <a:r>
            <a:rPr lang="ru-RU" sz="1400" b="1" kern="1200" dirty="0" smtClean="0">
              <a:latin typeface="Times New Roman" pitchFamily="18" charset="0"/>
              <a:cs typeface="Times New Roman" pitchFamily="18" charset="0"/>
            </a:rPr>
            <a:t> сельского поселения Орловского района собственными доходами</a:t>
          </a:r>
          <a:endParaRPr lang="ru-RU" sz="1400" b="1" kern="1200" dirty="0">
            <a:latin typeface="Times New Roman" pitchFamily="18" charset="0"/>
            <a:cs typeface="Times New Roman" pitchFamily="18" charset="0"/>
          </a:endParaRPr>
        </a:p>
      </dsp:txBody>
      <dsp:txXfrm>
        <a:off x="1664" y="1000132"/>
        <a:ext cx="2590290" cy="1000132"/>
      </dsp:txXfrm>
    </dsp:sp>
    <dsp:sp modelId="{AF5D9D80-BDC6-4DF3-9070-2B1DD0193AF2}">
      <dsp:nvSpPr>
        <dsp:cNvPr id="0" name=""/>
        <dsp:cNvSpPr/>
      </dsp:nvSpPr>
      <dsp:spPr>
        <a:xfrm>
          <a:off x="880505" y="150019"/>
          <a:ext cx="832609" cy="832609"/>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0410BA-9DA5-428E-8DE4-30B5DA0D63A5}">
      <dsp:nvSpPr>
        <dsp:cNvPr id="0" name=""/>
        <dsp:cNvSpPr/>
      </dsp:nvSpPr>
      <dsp:spPr>
        <a:xfrm>
          <a:off x="2630213" y="0"/>
          <a:ext cx="2590290" cy="2500330"/>
        </a:xfrm>
        <a:prstGeom prst="roundRect">
          <a:avLst>
            <a:gd name="adj" fmla="val 10000"/>
          </a:avLst>
        </a:prstGeom>
        <a:solidFill>
          <a:schemeClr val="accent1">
            <a:shade val="80000"/>
            <a:hueOff val="354778"/>
            <a:satOff val="-19922"/>
            <a:lumOff val="171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b="1" kern="1200" dirty="0" smtClean="0">
              <a:latin typeface="Times New Roman" pitchFamily="18" charset="0"/>
              <a:cs typeface="Times New Roman" pitchFamily="18" charset="0"/>
            </a:rPr>
            <a:t>Эффективное управление расходами</a:t>
          </a:r>
          <a:endParaRPr lang="ru-RU" sz="1600" b="1" kern="1200" dirty="0">
            <a:latin typeface="Times New Roman" pitchFamily="18" charset="0"/>
            <a:cs typeface="Times New Roman" pitchFamily="18" charset="0"/>
          </a:endParaRPr>
        </a:p>
      </dsp:txBody>
      <dsp:txXfrm>
        <a:off x="2630213" y="1000132"/>
        <a:ext cx="2590290" cy="1000132"/>
      </dsp:txXfrm>
    </dsp:sp>
    <dsp:sp modelId="{6D04E15B-9FED-4A3A-8EBD-9028455FFFD4}">
      <dsp:nvSpPr>
        <dsp:cNvPr id="0" name=""/>
        <dsp:cNvSpPr/>
      </dsp:nvSpPr>
      <dsp:spPr>
        <a:xfrm>
          <a:off x="3548504" y="150019"/>
          <a:ext cx="832609" cy="832609"/>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7912FB-217A-41C0-9136-D2C6ABCDBAAC}">
      <dsp:nvSpPr>
        <dsp:cNvPr id="0" name=""/>
        <dsp:cNvSpPr/>
      </dsp:nvSpPr>
      <dsp:spPr>
        <a:xfrm>
          <a:off x="5286400" y="0"/>
          <a:ext cx="2590290" cy="2500330"/>
        </a:xfrm>
        <a:prstGeom prst="roundRect">
          <a:avLst>
            <a:gd name="adj" fmla="val 10000"/>
          </a:avLst>
        </a:prstGeom>
        <a:solidFill>
          <a:schemeClr val="accent1">
            <a:shade val="80000"/>
            <a:hueOff val="709556"/>
            <a:satOff val="-39844"/>
            <a:lumOff val="343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b="1" kern="1200" dirty="0" smtClean="0">
              <a:latin typeface="Times New Roman" pitchFamily="18" charset="0"/>
              <a:cs typeface="Times New Roman" pitchFamily="18" charset="0"/>
            </a:rPr>
            <a:t>Стабильность налоговых и неналоговых условий</a:t>
          </a:r>
          <a:endParaRPr lang="ru-RU" sz="1600" b="1" kern="1200" dirty="0">
            <a:latin typeface="Times New Roman" pitchFamily="18" charset="0"/>
            <a:cs typeface="Times New Roman" pitchFamily="18" charset="0"/>
          </a:endParaRPr>
        </a:p>
      </dsp:txBody>
      <dsp:txXfrm>
        <a:off x="5286400" y="1000132"/>
        <a:ext cx="2590290" cy="1000132"/>
      </dsp:txXfrm>
    </dsp:sp>
    <dsp:sp modelId="{680FE437-08CA-4EDD-B1D5-8D25FF989BF4}">
      <dsp:nvSpPr>
        <dsp:cNvPr id="0" name=""/>
        <dsp:cNvSpPr/>
      </dsp:nvSpPr>
      <dsp:spPr>
        <a:xfrm>
          <a:off x="6216503" y="150019"/>
          <a:ext cx="832609" cy="832609"/>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D84110-B546-4E4A-B6B2-9BBED01A0F2A}">
      <dsp:nvSpPr>
        <dsp:cNvPr id="0" name=""/>
        <dsp:cNvSpPr/>
      </dsp:nvSpPr>
      <dsp:spPr>
        <a:xfrm flipV="1">
          <a:off x="285742" y="2018121"/>
          <a:ext cx="7295248" cy="482208"/>
        </a:xfrm>
        <a:prstGeom prst="leftRightArrow">
          <a:avLst/>
        </a:prstGeom>
        <a:solidFill>
          <a:schemeClr val="accent1">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CC058-F5DD-4094-B39F-42447F937D01}">
      <dsp:nvSpPr>
        <dsp:cNvPr id="0" name=""/>
        <dsp:cNvSpPr/>
      </dsp:nvSpPr>
      <dsp:spPr>
        <a:xfrm rot="10800000">
          <a:off x="230819" y="2221"/>
          <a:ext cx="8182358" cy="914544"/>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414" tIns="68580" rIns="128016" bIns="68580" numCol="1" spcCol="1270" anchor="ctr" anchorCtr="0">
          <a:noAutofit/>
        </a:bodyPr>
        <a:lstStyle/>
        <a:p>
          <a:pPr lvl="0" algn="ctr" defTabSz="800100">
            <a:lnSpc>
              <a:spcPct val="90000"/>
            </a:lnSpc>
            <a:spcBef>
              <a:spcPct val="0"/>
            </a:spcBef>
            <a:spcAft>
              <a:spcPct val="35000"/>
            </a:spcAft>
          </a:pPr>
          <a:r>
            <a:rPr lang="ru-RU" sz="1800" b="1" kern="1200" dirty="0" smtClean="0">
              <a:latin typeface="Times New Roman" pitchFamily="18" charset="0"/>
              <a:cs typeface="Times New Roman" pitchFamily="18" charset="0"/>
            </a:rPr>
            <a:t>План мероприятий («дорожная карта») по увеличению поступлений налоговых и неналоговых доходов  бюджета </a:t>
          </a:r>
          <a:r>
            <a:rPr lang="ru-RU" sz="1800" b="1" kern="1200" dirty="0" err="1" smtClean="0">
              <a:latin typeface="Times New Roman" pitchFamily="18" charset="0"/>
              <a:cs typeface="Times New Roman" pitchFamily="18" charset="0"/>
            </a:rPr>
            <a:t>Камышевского</a:t>
          </a:r>
          <a:r>
            <a:rPr lang="ru-RU" sz="1800" b="1" kern="1200" dirty="0" smtClean="0">
              <a:latin typeface="Times New Roman" pitchFamily="18" charset="0"/>
              <a:cs typeface="Times New Roman" pitchFamily="18" charset="0"/>
            </a:rPr>
            <a:t> сельского поселения Орловского района на 2017-2019 годов (распоряжение Администрации сельского поселения от 04.08.2017 №45)</a:t>
          </a:r>
          <a:endParaRPr lang="ru-RU" sz="1800" b="1" kern="1200" dirty="0">
            <a:latin typeface="Times New Roman" pitchFamily="18" charset="0"/>
            <a:cs typeface="Times New Roman" pitchFamily="18" charset="0"/>
          </a:endParaRPr>
        </a:p>
      </dsp:txBody>
      <dsp:txXfrm rot="10800000">
        <a:off x="459455" y="2221"/>
        <a:ext cx="7953722" cy="914544"/>
      </dsp:txXfrm>
    </dsp:sp>
    <dsp:sp modelId="{566D9033-FBDB-424E-9533-7B7EF25A21B9}">
      <dsp:nvSpPr>
        <dsp:cNvPr id="0" name=""/>
        <dsp:cNvSpPr/>
      </dsp:nvSpPr>
      <dsp:spPr>
        <a:xfrm>
          <a:off x="71436" y="285754"/>
          <a:ext cx="554262" cy="554262"/>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CD2F0F-3B39-469C-A331-D5A8F40940F9}">
      <dsp:nvSpPr>
        <dsp:cNvPr id="0" name=""/>
        <dsp:cNvSpPr/>
      </dsp:nvSpPr>
      <dsp:spPr>
        <a:xfrm rot="10800000">
          <a:off x="77887" y="1141712"/>
          <a:ext cx="8338079" cy="1110088"/>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414" tIns="68580" rIns="128016" bIns="68580" numCol="1" spcCol="1270" anchor="ctr" anchorCtr="0">
          <a:noAutofit/>
        </a:bodyPr>
        <a:lstStyle/>
        <a:p>
          <a:pPr lvl="0" algn="ctr" defTabSz="800100">
            <a:lnSpc>
              <a:spcPct val="90000"/>
            </a:lnSpc>
            <a:spcBef>
              <a:spcPct val="0"/>
            </a:spcBef>
            <a:spcAft>
              <a:spcPct val="35000"/>
            </a:spcAft>
          </a:pPr>
          <a:r>
            <a:rPr lang="ru-RU" sz="1800" b="1" kern="1200" dirty="0" smtClean="0">
              <a:latin typeface="Times New Roman" pitchFamily="18" charset="0"/>
              <a:cs typeface="Times New Roman" pitchFamily="18" charset="0"/>
            </a:rPr>
            <a:t>Программа оптимизации расходов бюджета </a:t>
          </a:r>
          <a:r>
            <a:rPr lang="ru-RU" sz="1800" b="1" kern="1200" dirty="0" err="1" smtClean="0">
              <a:latin typeface="Times New Roman" pitchFamily="18" charset="0"/>
              <a:cs typeface="Times New Roman" pitchFamily="18" charset="0"/>
            </a:rPr>
            <a:t>Камышевского</a:t>
          </a:r>
          <a:r>
            <a:rPr lang="ru-RU" sz="1800" b="1" kern="1200" dirty="0" smtClean="0">
              <a:latin typeface="Times New Roman" pitchFamily="18" charset="0"/>
              <a:cs typeface="Times New Roman" pitchFamily="18" charset="0"/>
            </a:rPr>
            <a:t> сельского поселения Орловского района</a:t>
          </a:r>
        </a:p>
        <a:p>
          <a:pPr lvl="0" algn="ctr" defTabSz="800100">
            <a:lnSpc>
              <a:spcPct val="90000"/>
            </a:lnSpc>
            <a:spcBef>
              <a:spcPct val="0"/>
            </a:spcBef>
            <a:spcAft>
              <a:spcPct val="35000"/>
            </a:spcAft>
          </a:pPr>
          <a:r>
            <a:rPr lang="ru-RU" sz="1800" b="1" kern="1200" dirty="0" smtClean="0">
              <a:latin typeface="Times New Roman" pitchFamily="18" charset="0"/>
              <a:cs typeface="Times New Roman" pitchFamily="18" charset="0"/>
            </a:rPr>
            <a:t> на 2017-2019 годы (Постановление Администрации сельского поселения</a:t>
          </a:r>
        </a:p>
        <a:p>
          <a:pPr lvl="0" algn="ctr" defTabSz="800100">
            <a:lnSpc>
              <a:spcPct val="90000"/>
            </a:lnSpc>
            <a:spcBef>
              <a:spcPct val="0"/>
            </a:spcBef>
            <a:spcAft>
              <a:spcPct val="35000"/>
            </a:spcAft>
          </a:pPr>
          <a:r>
            <a:rPr lang="ru-RU" sz="1800" b="1" kern="1200" dirty="0" smtClean="0">
              <a:latin typeface="Times New Roman" pitchFamily="18" charset="0"/>
              <a:cs typeface="Times New Roman" pitchFamily="18" charset="0"/>
            </a:rPr>
            <a:t> от 12.04.2017 №46)</a:t>
          </a:r>
          <a:endParaRPr lang="ru-RU" sz="1800" b="1" kern="1200" dirty="0">
            <a:latin typeface="Times New Roman" pitchFamily="18" charset="0"/>
            <a:cs typeface="Times New Roman" pitchFamily="18" charset="0"/>
          </a:endParaRPr>
        </a:p>
      </dsp:txBody>
      <dsp:txXfrm rot="10800000">
        <a:off x="355409" y="1141712"/>
        <a:ext cx="8060557" cy="1110088"/>
      </dsp:txXfrm>
    </dsp:sp>
    <dsp:sp modelId="{5AE93A4A-2B42-405B-89D8-9E19F705C642}">
      <dsp:nvSpPr>
        <dsp:cNvPr id="0" name=""/>
        <dsp:cNvSpPr/>
      </dsp:nvSpPr>
      <dsp:spPr>
        <a:xfrm>
          <a:off x="2" y="1428759"/>
          <a:ext cx="554262" cy="554262"/>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B16CAC-31B8-44A2-BBC9-9C16AD4C82BD}">
      <dsp:nvSpPr>
        <dsp:cNvPr id="0" name=""/>
        <dsp:cNvSpPr/>
      </dsp:nvSpPr>
      <dsp:spPr>
        <a:xfrm rot="10800000">
          <a:off x="308708" y="2357757"/>
          <a:ext cx="8026580" cy="1109833"/>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414" tIns="68580" rIns="128016" bIns="68580" numCol="1" spcCol="1270" anchor="ctr" anchorCtr="0">
          <a:noAutofit/>
        </a:bodyPr>
        <a:lstStyle/>
        <a:p>
          <a:pPr lvl="0" algn="ctr" defTabSz="800100">
            <a:lnSpc>
              <a:spcPct val="90000"/>
            </a:lnSpc>
            <a:spcBef>
              <a:spcPct val="0"/>
            </a:spcBef>
            <a:spcAft>
              <a:spcPct val="35000"/>
            </a:spcAft>
          </a:pPr>
          <a:r>
            <a:rPr lang="ru-RU" sz="1800" b="1" kern="1200" dirty="0" smtClean="0">
              <a:latin typeface="Times New Roman" pitchFamily="18" charset="0"/>
              <a:cs typeface="Times New Roman" pitchFamily="18" charset="0"/>
            </a:rPr>
            <a:t>П лан мероприятий направленный на выявление и отмену установленных </a:t>
          </a:r>
          <a:r>
            <a:rPr lang="ru-RU" sz="1800" b="1" kern="1200" dirty="0" err="1" smtClean="0">
              <a:latin typeface="Times New Roman" pitchFamily="18" charset="0"/>
              <a:cs typeface="Times New Roman" pitchFamily="18" charset="0"/>
            </a:rPr>
            <a:t>Камышевским</a:t>
          </a:r>
          <a:r>
            <a:rPr lang="ru-RU" sz="1800" b="1" kern="1200" dirty="0" smtClean="0">
              <a:latin typeface="Times New Roman" pitchFamily="18" charset="0"/>
              <a:cs typeface="Times New Roman" pitchFamily="18" charset="0"/>
            </a:rPr>
            <a:t> сельским поселением расходных обязательств, не связанных с решением вопросов, отнесенных Конституцией РФ и федеральными  законами, областными законами</a:t>
          </a:r>
          <a:endParaRPr lang="ru-RU" sz="1800" b="1" kern="1200" dirty="0">
            <a:latin typeface="Times New Roman" pitchFamily="18" charset="0"/>
            <a:cs typeface="Times New Roman" pitchFamily="18" charset="0"/>
          </a:endParaRPr>
        </a:p>
      </dsp:txBody>
      <dsp:txXfrm rot="10800000">
        <a:off x="586166" y="2357757"/>
        <a:ext cx="7749122" cy="1109833"/>
      </dsp:txXfrm>
    </dsp:sp>
    <dsp:sp modelId="{F2D67B62-1716-4A88-A68F-DF8F794A29B3}">
      <dsp:nvSpPr>
        <dsp:cNvPr id="0" name=""/>
        <dsp:cNvSpPr/>
      </dsp:nvSpPr>
      <dsp:spPr>
        <a:xfrm>
          <a:off x="71436" y="2643208"/>
          <a:ext cx="554262" cy="554262"/>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A6BBB1-B55C-463B-AC9F-D3CCC1558277}">
      <dsp:nvSpPr>
        <dsp:cNvPr id="0" name=""/>
        <dsp:cNvSpPr/>
      </dsp:nvSpPr>
      <dsp:spPr>
        <a:xfrm rot="10800000">
          <a:off x="308708" y="3633042"/>
          <a:ext cx="8026580" cy="1222520"/>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414" tIns="60960" rIns="113792" bIns="60960" numCol="1" spcCol="1270" anchor="ctr" anchorCtr="0">
          <a:noAutofit/>
        </a:bodyPr>
        <a:lstStyle/>
        <a:p>
          <a:pPr lvl="0" algn="ctr" defTabSz="711200">
            <a:lnSpc>
              <a:spcPct val="90000"/>
            </a:lnSpc>
            <a:spcBef>
              <a:spcPct val="0"/>
            </a:spcBef>
            <a:spcAft>
              <a:spcPct val="35000"/>
            </a:spcAft>
          </a:pPr>
          <a:r>
            <a:rPr lang="ru-RU" sz="1600" b="1" kern="1200" dirty="0" smtClean="0"/>
            <a:t>Программа повышения эффективности управления муниципальными финансами на период до 2018 года в </a:t>
          </a:r>
          <a:r>
            <a:rPr lang="ru-RU" sz="1600" b="1" kern="1200" dirty="0" err="1" smtClean="0"/>
            <a:t>Камышевском</a:t>
          </a:r>
          <a:r>
            <a:rPr lang="ru-RU" sz="1600" b="1" kern="1200" dirty="0" smtClean="0"/>
            <a:t> сельском поселении (постановление Администрации сельского поселения от 15.05.2014 №56)</a:t>
          </a:r>
          <a:endParaRPr lang="ru-RU" sz="1600" b="1" kern="1200" dirty="0"/>
        </a:p>
      </dsp:txBody>
      <dsp:txXfrm rot="10800000">
        <a:off x="614338" y="3633042"/>
        <a:ext cx="7720950" cy="1222520"/>
      </dsp:txXfrm>
    </dsp:sp>
    <dsp:sp modelId="{E4719ADE-3C83-429C-AA68-246D70DA28F6}">
      <dsp:nvSpPr>
        <dsp:cNvPr id="0" name=""/>
        <dsp:cNvSpPr/>
      </dsp:nvSpPr>
      <dsp:spPr>
        <a:xfrm>
          <a:off x="39360" y="3914477"/>
          <a:ext cx="554262" cy="554262"/>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89B7B-5203-43C1-BEC9-8B0BA65B8746}">
      <dsp:nvSpPr>
        <dsp:cNvPr id="0" name=""/>
        <dsp:cNvSpPr/>
      </dsp:nvSpPr>
      <dsp:spPr>
        <a:xfrm>
          <a:off x="1641721" y="57836"/>
          <a:ext cx="3343337" cy="16230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kern="1200" dirty="0" smtClean="0"/>
            <a:t>Иные межбюджетные трансферты</a:t>
          </a:r>
        </a:p>
        <a:p>
          <a:pPr lvl="0" algn="ctr" defTabSz="889000">
            <a:lnSpc>
              <a:spcPct val="90000"/>
            </a:lnSpc>
            <a:spcBef>
              <a:spcPct val="0"/>
            </a:spcBef>
            <a:spcAft>
              <a:spcPct val="35000"/>
            </a:spcAft>
          </a:pPr>
          <a:r>
            <a:rPr lang="ru-RU" sz="2000" kern="1200" dirty="0" smtClean="0"/>
            <a:t>Всего – </a:t>
          </a:r>
          <a:r>
            <a:rPr lang="ru-RU" sz="2000" kern="1200" dirty="0" smtClean="0"/>
            <a:t>546,0 </a:t>
          </a:r>
          <a:r>
            <a:rPr lang="ru-RU" sz="2000" kern="1200" dirty="0" smtClean="0"/>
            <a:t>тыс. рублей</a:t>
          </a:r>
          <a:endParaRPr lang="ru-RU" sz="2000" kern="1200" dirty="0"/>
        </a:p>
      </dsp:txBody>
      <dsp:txXfrm>
        <a:off x="1689259" y="105374"/>
        <a:ext cx="3248261" cy="1528002"/>
      </dsp:txXfrm>
    </dsp:sp>
    <dsp:sp modelId="{F4738425-D90F-487C-BAA5-772A0B953CBB}">
      <dsp:nvSpPr>
        <dsp:cNvPr id="0" name=""/>
        <dsp:cNvSpPr/>
      </dsp:nvSpPr>
      <dsp:spPr>
        <a:xfrm>
          <a:off x="1976055" y="1680914"/>
          <a:ext cx="397347" cy="869379"/>
        </a:xfrm>
        <a:custGeom>
          <a:avLst/>
          <a:gdLst/>
          <a:ahLst/>
          <a:cxnLst/>
          <a:rect l="0" t="0" r="0" b="0"/>
          <a:pathLst>
            <a:path>
              <a:moveTo>
                <a:pt x="0" y="0"/>
              </a:moveTo>
              <a:lnTo>
                <a:pt x="0" y="869379"/>
              </a:lnTo>
              <a:lnTo>
                <a:pt x="397347" y="8693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CF3222-D638-45CF-B5DE-653AF63D1D25}">
      <dsp:nvSpPr>
        <dsp:cNvPr id="0" name=""/>
        <dsp:cNvSpPr/>
      </dsp:nvSpPr>
      <dsp:spPr>
        <a:xfrm>
          <a:off x="2373402" y="1934446"/>
          <a:ext cx="4151916" cy="12316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t>На </a:t>
          </a:r>
          <a:r>
            <a:rPr lang="ru-RU" sz="1400" kern="1200" dirty="0" err="1" smtClean="0"/>
            <a:t>софинансирование</a:t>
          </a:r>
          <a:r>
            <a:rPr lang="ru-RU" sz="1400" kern="1200" dirty="0" smtClean="0"/>
            <a:t> повышения заработной платы работникам учреждений культуры (областные) </a:t>
          </a:r>
        </a:p>
        <a:p>
          <a:pPr lvl="0" algn="ctr" defTabSz="622300">
            <a:lnSpc>
              <a:spcPct val="90000"/>
            </a:lnSpc>
            <a:spcBef>
              <a:spcPct val="0"/>
            </a:spcBef>
            <a:spcAft>
              <a:spcPct val="35000"/>
            </a:spcAft>
          </a:pPr>
          <a:r>
            <a:rPr lang="ru-RU" sz="1400" kern="1200" dirty="0" smtClean="0"/>
            <a:t>95,4% - </a:t>
          </a:r>
          <a:r>
            <a:rPr lang="ru-RU" sz="1400" kern="1200" dirty="0" smtClean="0"/>
            <a:t>520,8 </a:t>
          </a:r>
          <a:r>
            <a:rPr lang="ru-RU" sz="1400" kern="1200" dirty="0" smtClean="0"/>
            <a:t>тыс. рублей</a:t>
          </a:r>
          <a:endParaRPr lang="ru-RU" sz="1400" kern="1200" dirty="0"/>
        </a:p>
      </dsp:txBody>
      <dsp:txXfrm>
        <a:off x="2409477" y="1970521"/>
        <a:ext cx="4079766" cy="1159545"/>
      </dsp:txXfrm>
    </dsp:sp>
    <dsp:sp modelId="{6F8EB140-47BF-4B72-9397-B13CB237F9F7}">
      <dsp:nvSpPr>
        <dsp:cNvPr id="0" name=""/>
        <dsp:cNvSpPr/>
      </dsp:nvSpPr>
      <dsp:spPr>
        <a:xfrm>
          <a:off x="1976055" y="1680914"/>
          <a:ext cx="1280778" cy="2238926"/>
        </a:xfrm>
        <a:custGeom>
          <a:avLst/>
          <a:gdLst/>
          <a:ahLst/>
          <a:cxnLst/>
          <a:rect l="0" t="0" r="0" b="0"/>
          <a:pathLst>
            <a:path>
              <a:moveTo>
                <a:pt x="0" y="0"/>
              </a:moveTo>
              <a:lnTo>
                <a:pt x="0" y="2238926"/>
              </a:lnTo>
              <a:lnTo>
                <a:pt x="1280778" y="22389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14EE26-30D9-40D5-8389-7082A3C446F0}">
      <dsp:nvSpPr>
        <dsp:cNvPr id="0" name=""/>
        <dsp:cNvSpPr/>
      </dsp:nvSpPr>
      <dsp:spPr>
        <a:xfrm>
          <a:off x="3256833" y="3303993"/>
          <a:ext cx="3114513" cy="12316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t>На </a:t>
          </a:r>
          <a:r>
            <a:rPr lang="ru-RU" sz="1400" kern="1200" dirty="0" err="1" smtClean="0"/>
            <a:t>софинансирование</a:t>
          </a:r>
          <a:r>
            <a:rPr lang="ru-RU" sz="1400" kern="1200" dirty="0" smtClean="0"/>
            <a:t> повышения заработной платы работникам учреждений культуры (местные)</a:t>
          </a:r>
        </a:p>
        <a:p>
          <a:pPr lvl="0" algn="ctr" defTabSz="622300">
            <a:lnSpc>
              <a:spcPct val="90000"/>
            </a:lnSpc>
            <a:spcBef>
              <a:spcPct val="0"/>
            </a:spcBef>
            <a:spcAft>
              <a:spcPct val="35000"/>
            </a:spcAft>
          </a:pPr>
          <a:r>
            <a:rPr lang="ru-RU" sz="1400" kern="1200" dirty="0" smtClean="0"/>
            <a:t>4,6% -</a:t>
          </a:r>
          <a:r>
            <a:rPr lang="ru-RU" sz="1400" kern="1200" dirty="0" smtClean="0"/>
            <a:t>25,2</a:t>
          </a:r>
          <a:endParaRPr lang="ru-RU" sz="1400" kern="1200" dirty="0"/>
        </a:p>
      </dsp:txBody>
      <dsp:txXfrm>
        <a:off x="3292908" y="3340068"/>
        <a:ext cx="3042363" cy="11595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D4441-E0F6-4098-8BCC-C5EA05E0D2B6}">
      <dsp:nvSpPr>
        <dsp:cNvPr id="0" name=""/>
        <dsp:cNvSpPr/>
      </dsp:nvSpPr>
      <dsp:spPr>
        <a:xfrm>
          <a:off x="0" y="407029"/>
          <a:ext cx="8230054" cy="17128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kern="1200" dirty="0" smtClean="0"/>
            <a:t>Субвенция  на осуществление государственных полномочий по первичному воинскому учету на территориях, где отсутствуют военные комиссариаты – </a:t>
          </a:r>
          <a:r>
            <a:rPr lang="ru-RU" sz="2400" kern="1200" dirty="0" smtClean="0"/>
            <a:t>75,8 </a:t>
          </a:r>
          <a:r>
            <a:rPr lang="ru-RU" sz="2400" kern="1200" dirty="0" smtClean="0"/>
            <a:t>тыс. рублей</a:t>
          </a:r>
          <a:endParaRPr lang="ru-RU" sz="2400" kern="1200" dirty="0"/>
        </a:p>
      </dsp:txBody>
      <dsp:txXfrm>
        <a:off x="83616" y="490645"/>
        <a:ext cx="8062822" cy="1545648"/>
      </dsp:txXfrm>
    </dsp:sp>
    <dsp:sp modelId="{D8E21CD3-4DE0-47E3-A5D7-82984249EA72}">
      <dsp:nvSpPr>
        <dsp:cNvPr id="0" name=""/>
        <dsp:cNvSpPr/>
      </dsp:nvSpPr>
      <dsp:spPr>
        <a:xfrm>
          <a:off x="0" y="2189029"/>
          <a:ext cx="8230054" cy="1712880"/>
        </a:xfrm>
        <a:prstGeom prst="roundRect">
          <a:avLst/>
        </a:prstGeom>
        <a:solidFill>
          <a:schemeClr val="accent4">
            <a:hueOff val="-3519944"/>
            <a:satOff val="-36129"/>
            <a:lumOff val="15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kern="1200" dirty="0" smtClean="0"/>
            <a:t>Расходы на осуществление полномочий по определению в соответствии с частью 1статьи 11.2 Областного закона от 25 октября 2002 года № 273-ЗС «Об административных правонарушениях» - 0,2 тыс. рублей</a:t>
          </a:r>
          <a:endParaRPr lang="ru-RU" sz="2400" kern="1200" dirty="0"/>
        </a:p>
      </dsp:txBody>
      <dsp:txXfrm>
        <a:off x="83616" y="2272645"/>
        <a:ext cx="8062822" cy="15456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844FF-8CA1-4201-8960-0D5AD076410A}">
      <dsp:nvSpPr>
        <dsp:cNvPr id="0" name=""/>
        <dsp:cNvSpPr/>
      </dsp:nvSpPr>
      <dsp:spPr>
        <a:xfrm>
          <a:off x="2134373" y="1852"/>
          <a:ext cx="5574235" cy="1899795"/>
        </a:xfrm>
        <a:prstGeom prst="rightArrow">
          <a:avLst>
            <a:gd name="adj1" fmla="val 75000"/>
            <a:gd name="adj2" fmla="val 50000"/>
          </a:avLst>
        </a:prstGeom>
        <a:solidFill>
          <a:schemeClr val="accent3"/>
        </a:solidFill>
        <a:ln w="38100" cap="flat" cmpd="sng" algn="ctr">
          <a:solidFill>
            <a:schemeClr val="lt1"/>
          </a:solidFill>
          <a:prstDash val="solid"/>
        </a:ln>
        <a:effectLst>
          <a:outerShdw blurRad="57150" dist="38100" dir="5400000" algn="ctr" rotWithShape="0">
            <a:schemeClr val="accent3">
              <a:shade val="9000"/>
              <a:satMod val="105000"/>
              <a:alpha val="48000"/>
            </a:scheme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latin typeface="Times New Roman" pitchFamily="18" charset="0"/>
              <a:cs typeface="Times New Roman" pitchFamily="18" charset="0"/>
            </a:rPr>
            <a:t>Реализация Указов Президента РФ</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kern="1200" dirty="0" smtClean="0">
              <a:latin typeface="Times New Roman" pitchFamily="18" charset="0"/>
              <a:cs typeface="Times New Roman" pitchFamily="18" charset="0"/>
            </a:rPr>
            <a:t>Увеличение расходов на уплату налога на имущество организаций</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kern="1200" dirty="0" smtClean="0">
              <a:latin typeface="Times New Roman" pitchFamily="18" charset="0"/>
              <a:cs typeface="Times New Roman" pitchFamily="18" charset="0"/>
            </a:rPr>
            <a:t>Повышение оплаты труда работникам муниципальных учреждений на 4% с 01.01.2018 года</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kern="1200" dirty="0" smtClean="0">
              <a:latin typeface="Times New Roman" pitchFamily="18" charset="0"/>
              <a:cs typeface="Times New Roman" pitchFamily="18" charset="0"/>
            </a:rPr>
            <a:t>Повышение с 01.01.2018года МРОТ</a:t>
          </a:r>
          <a:endParaRPr lang="ru-RU" sz="1600" kern="1200" dirty="0">
            <a:latin typeface="Times New Roman" pitchFamily="18" charset="0"/>
            <a:cs typeface="Times New Roman" pitchFamily="18" charset="0"/>
          </a:endParaRPr>
        </a:p>
        <a:p>
          <a:pPr marL="57150" lvl="1" indent="-57150" algn="l" defTabSz="444500">
            <a:lnSpc>
              <a:spcPct val="90000"/>
            </a:lnSpc>
            <a:spcBef>
              <a:spcPct val="0"/>
            </a:spcBef>
            <a:spcAft>
              <a:spcPct val="15000"/>
            </a:spcAft>
            <a:buChar char="••"/>
          </a:pPr>
          <a:endParaRPr lang="ru-RU" sz="1000" kern="1200" dirty="0"/>
        </a:p>
      </dsp:txBody>
      <dsp:txXfrm>
        <a:off x="2134373" y="239326"/>
        <a:ext cx="4861812" cy="1424847"/>
      </dsp:txXfrm>
    </dsp:sp>
    <dsp:sp modelId="{5395D266-8F08-4765-8BB5-7A26395F048C}">
      <dsp:nvSpPr>
        <dsp:cNvPr id="0" name=""/>
        <dsp:cNvSpPr/>
      </dsp:nvSpPr>
      <dsp:spPr>
        <a:xfrm>
          <a:off x="149570" y="282915"/>
          <a:ext cx="1984803" cy="1337669"/>
        </a:xfrm>
        <a:prstGeom prst="roundRect">
          <a:avLst/>
        </a:prstGeom>
        <a:solidFill>
          <a:schemeClr val="accent3"/>
        </a:solidFill>
        <a:ln w="38100" cap="flat" cmpd="sng" algn="ctr">
          <a:solidFill>
            <a:schemeClr val="lt1"/>
          </a:solidFill>
          <a:prstDash val="solid"/>
        </a:ln>
        <a:effectLst>
          <a:outerShdw blurRad="57150" dist="38100" dir="5400000" algn="ctr" rotWithShape="0">
            <a:schemeClr val="accent3">
              <a:shade val="9000"/>
              <a:satMod val="105000"/>
              <a:alpha val="48000"/>
            </a:scheme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2018 </a:t>
          </a:r>
          <a:r>
            <a:rPr lang="ru-RU" sz="3600" kern="1200" dirty="0" smtClean="0"/>
            <a:t>год</a:t>
          </a:r>
          <a:endParaRPr lang="ru-RU" sz="3600" kern="1200" dirty="0"/>
        </a:p>
      </dsp:txBody>
      <dsp:txXfrm>
        <a:off x="214870" y="348215"/>
        <a:ext cx="1854203" cy="1207069"/>
      </dsp:txXfrm>
    </dsp:sp>
    <dsp:sp modelId="{DE7B43E3-7ABC-4F0B-9802-7934DFD4359B}">
      <dsp:nvSpPr>
        <dsp:cNvPr id="0" name=""/>
        <dsp:cNvSpPr/>
      </dsp:nvSpPr>
      <dsp:spPr>
        <a:xfrm>
          <a:off x="2071701" y="1940418"/>
          <a:ext cx="5565341" cy="2078056"/>
        </a:xfrm>
        <a:prstGeom prst="rightArrow">
          <a:avLst>
            <a:gd name="adj1" fmla="val 75000"/>
            <a:gd name="adj2" fmla="val 50000"/>
          </a:avLst>
        </a:prstGeom>
        <a:solidFill>
          <a:schemeClr val="accent2"/>
        </a:solidFill>
        <a:ln w="38100" cap="flat" cmpd="sng" algn="ctr">
          <a:solidFill>
            <a:schemeClr val="lt1"/>
          </a:solidFill>
          <a:prstDash val="solid"/>
        </a:ln>
        <a:effectLst>
          <a:outerShdw blurRad="57150" dist="38100" dir="5400000" algn="ctr" rotWithShape="0">
            <a:schemeClr val="accent2">
              <a:shade val="9000"/>
              <a:satMod val="105000"/>
              <a:alpha val="48000"/>
            </a:scheme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latin typeface="Times New Roman" pitchFamily="18" charset="0"/>
              <a:cs typeface="Times New Roman" pitchFamily="18" charset="0"/>
            </a:rPr>
            <a:t>Реализация Указов Президента РФ</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kern="1200" dirty="0" smtClean="0">
              <a:latin typeface="Times New Roman" pitchFamily="18" charset="0"/>
              <a:cs typeface="Times New Roman" pitchFamily="18" charset="0"/>
            </a:rPr>
            <a:t>Увеличение расходов на уплату налога на имущество организаций</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kern="1200" dirty="0" smtClean="0">
              <a:latin typeface="Times New Roman" pitchFamily="18" charset="0"/>
              <a:cs typeface="Times New Roman" pitchFamily="18" charset="0"/>
            </a:rPr>
            <a:t>Повышение оплаты труда работникам муниципальных учреждений на 4% с 01.10.2019 года</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kern="1200" dirty="0" smtClean="0">
              <a:latin typeface="Times New Roman" pitchFamily="18" charset="0"/>
              <a:cs typeface="Times New Roman" pitchFamily="18" charset="0"/>
            </a:rPr>
            <a:t>Повышение с 01.01.2019года МРОТ</a:t>
          </a:r>
          <a:endParaRPr lang="ru-RU" sz="1600" kern="1200" dirty="0">
            <a:latin typeface="Times New Roman" pitchFamily="18" charset="0"/>
            <a:cs typeface="Times New Roman" pitchFamily="18" charset="0"/>
          </a:endParaRPr>
        </a:p>
      </dsp:txBody>
      <dsp:txXfrm>
        <a:off x="2071701" y="2200175"/>
        <a:ext cx="4786070" cy="1558542"/>
      </dsp:txXfrm>
    </dsp:sp>
    <dsp:sp modelId="{6D142BFB-F208-4DF6-BB58-FD2BB9DBFA22}">
      <dsp:nvSpPr>
        <dsp:cNvPr id="0" name=""/>
        <dsp:cNvSpPr/>
      </dsp:nvSpPr>
      <dsp:spPr>
        <a:xfrm>
          <a:off x="221136" y="2330011"/>
          <a:ext cx="1850565" cy="1298871"/>
        </a:xfrm>
        <a:prstGeom prst="roundRect">
          <a:avLst/>
        </a:prstGeom>
        <a:solidFill>
          <a:schemeClr val="accent2"/>
        </a:solidFill>
        <a:ln w="38100" cap="flat" cmpd="sng" algn="ctr">
          <a:solidFill>
            <a:schemeClr val="lt1"/>
          </a:solidFill>
          <a:prstDash val="solid"/>
        </a:ln>
        <a:effectLst>
          <a:outerShdw blurRad="57150" dist="38100" dir="5400000" algn="ctr" rotWithShape="0">
            <a:schemeClr val="accent2">
              <a:shade val="9000"/>
              <a:satMod val="105000"/>
              <a:alpha val="48000"/>
            </a:scheme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ru-RU" sz="3600" kern="1200" dirty="0" smtClean="0"/>
            <a:t>2019 год</a:t>
          </a:r>
          <a:endParaRPr lang="ru-RU" sz="3600" kern="1200" dirty="0"/>
        </a:p>
      </dsp:txBody>
      <dsp:txXfrm>
        <a:off x="284542" y="2393417"/>
        <a:ext cx="1723753" cy="1172059"/>
      </dsp:txXfrm>
    </dsp:sp>
    <dsp:sp modelId="{5A0EF30B-CDB3-4E20-92DA-0E83E560057E}">
      <dsp:nvSpPr>
        <dsp:cNvPr id="0" name=""/>
        <dsp:cNvSpPr/>
      </dsp:nvSpPr>
      <dsp:spPr>
        <a:xfrm>
          <a:off x="1862004" y="4037062"/>
          <a:ext cx="5424668" cy="2370297"/>
        </a:xfrm>
        <a:prstGeom prst="rightArrow">
          <a:avLst>
            <a:gd name="adj1" fmla="val 75000"/>
            <a:gd name="adj2" fmla="val 50000"/>
          </a:avLst>
        </a:prstGeom>
        <a:solidFill>
          <a:schemeClr val="accent6"/>
        </a:solidFill>
        <a:ln w="38100" cap="flat" cmpd="sng" algn="ctr">
          <a:solidFill>
            <a:schemeClr val="lt1"/>
          </a:solidFill>
          <a:prstDash val="solid"/>
        </a:ln>
        <a:effectLst>
          <a:outerShdw blurRad="57150" dist="38100" dir="5400000" algn="ctr" rotWithShape="0">
            <a:schemeClr val="accent6">
              <a:shade val="9000"/>
              <a:satMod val="105000"/>
              <a:alpha val="48000"/>
            </a:scheme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t>Реализация Указов Президента РФ</a:t>
          </a:r>
          <a:endParaRPr lang="ru-RU" sz="1600" kern="1200" dirty="0"/>
        </a:p>
        <a:p>
          <a:pPr marL="171450" lvl="1" indent="-171450" algn="l" defTabSz="711200">
            <a:lnSpc>
              <a:spcPct val="90000"/>
            </a:lnSpc>
            <a:spcBef>
              <a:spcPct val="0"/>
            </a:spcBef>
            <a:spcAft>
              <a:spcPct val="15000"/>
            </a:spcAft>
            <a:buChar char="••"/>
          </a:pPr>
          <a:r>
            <a:rPr lang="ru-RU" sz="1600" kern="1200" dirty="0" smtClean="0"/>
            <a:t>Увеличение расходов на уплату налога на имущество организаций</a:t>
          </a:r>
          <a:endParaRPr lang="ru-RU" sz="1600" kern="1200" dirty="0"/>
        </a:p>
        <a:p>
          <a:pPr marL="171450" lvl="1" indent="-171450" algn="l" defTabSz="711200">
            <a:lnSpc>
              <a:spcPct val="90000"/>
            </a:lnSpc>
            <a:spcBef>
              <a:spcPct val="0"/>
            </a:spcBef>
            <a:spcAft>
              <a:spcPct val="15000"/>
            </a:spcAft>
            <a:buChar char="••"/>
          </a:pPr>
          <a:r>
            <a:rPr lang="ru-RU" sz="1600" kern="1200" dirty="0" smtClean="0"/>
            <a:t>Повышение оплаты труда работникам муниципальных учреждений на 4% с 01.10.2020 года</a:t>
          </a:r>
          <a:endParaRPr lang="ru-RU" sz="1600" kern="1200" dirty="0"/>
        </a:p>
        <a:p>
          <a:pPr marL="171450" lvl="1" indent="-171450" algn="l" defTabSz="711200">
            <a:lnSpc>
              <a:spcPct val="90000"/>
            </a:lnSpc>
            <a:spcBef>
              <a:spcPct val="0"/>
            </a:spcBef>
            <a:spcAft>
              <a:spcPct val="15000"/>
            </a:spcAft>
            <a:buChar char="••"/>
          </a:pPr>
          <a:r>
            <a:rPr lang="ru-RU" sz="1600" kern="1200" dirty="0" smtClean="0"/>
            <a:t>Повышение с 01.01.2019 года МРОТ</a:t>
          </a:r>
          <a:endParaRPr lang="ru-RU" sz="1600" kern="1200" dirty="0"/>
        </a:p>
        <a:p>
          <a:pPr marL="171450" lvl="1" indent="-171450" algn="l" defTabSz="711200">
            <a:lnSpc>
              <a:spcPct val="90000"/>
            </a:lnSpc>
            <a:spcBef>
              <a:spcPct val="0"/>
            </a:spcBef>
            <a:spcAft>
              <a:spcPct val="15000"/>
            </a:spcAft>
            <a:buChar char="••"/>
          </a:pPr>
          <a:r>
            <a:rPr lang="ru-RU" sz="1600" kern="1200" dirty="0" smtClean="0"/>
            <a:t>Страховые взносы увеличатся на 4%</a:t>
          </a:r>
          <a:endParaRPr lang="ru-RU" sz="1600" kern="1200" dirty="0"/>
        </a:p>
      </dsp:txBody>
      <dsp:txXfrm>
        <a:off x="1862004" y="4333349"/>
        <a:ext cx="4535807" cy="1777723"/>
      </dsp:txXfrm>
    </dsp:sp>
    <dsp:sp modelId="{F67FF4F2-3078-4B73-8AB2-83B801D58D03}">
      <dsp:nvSpPr>
        <dsp:cNvPr id="0" name=""/>
        <dsp:cNvSpPr/>
      </dsp:nvSpPr>
      <dsp:spPr>
        <a:xfrm>
          <a:off x="428627" y="4572032"/>
          <a:ext cx="1576255" cy="1340724"/>
        </a:xfrm>
        <a:prstGeom prst="roundRect">
          <a:avLst/>
        </a:prstGeom>
        <a:solidFill>
          <a:schemeClr val="accent6"/>
        </a:solidFill>
        <a:ln w="38100" cap="flat" cmpd="sng" algn="ctr">
          <a:solidFill>
            <a:schemeClr val="lt1"/>
          </a:solidFill>
          <a:prstDash val="solid"/>
        </a:ln>
        <a:effectLst>
          <a:outerShdw blurRad="57150" dist="38100" dir="5400000" algn="ctr" rotWithShape="0">
            <a:schemeClr val="accent6">
              <a:shade val="9000"/>
              <a:satMod val="105000"/>
              <a:alpha val="48000"/>
            </a:scheme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ru-RU" sz="3600" kern="1200" dirty="0" smtClean="0"/>
            <a:t>2020 год</a:t>
          </a:r>
          <a:endParaRPr lang="ru-RU" sz="3600" kern="1200" dirty="0"/>
        </a:p>
      </dsp:txBody>
      <dsp:txXfrm>
        <a:off x="494076" y="4637481"/>
        <a:ext cx="1445357" cy="12098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1F2BA-3AF6-40DE-8FFB-F02D26DE67C9}">
      <dsp:nvSpPr>
        <dsp:cNvPr id="0" name=""/>
        <dsp:cNvSpPr/>
      </dsp:nvSpPr>
      <dsp:spPr>
        <a:xfrm rot="10800000">
          <a:off x="1403973" y="2892"/>
          <a:ext cx="4038032" cy="1547499"/>
        </a:xfrm>
        <a:prstGeom prst="homePlate">
          <a:avLst/>
        </a:prstGeom>
        <a:gradFill rotWithShape="1">
          <a:gsLst>
            <a:gs pos="0">
              <a:schemeClr val="accent2">
                <a:tint val="98000"/>
                <a:shade val="25000"/>
                <a:satMod val="250000"/>
              </a:schemeClr>
            </a:gs>
            <a:gs pos="68000">
              <a:schemeClr val="accent2">
                <a:tint val="86000"/>
                <a:satMod val="115000"/>
              </a:schemeClr>
            </a:gs>
            <a:gs pos="100000">
              <a:schemeClr val="accent2">
                <a:tint val="50000"/>
                <a:satMod val="150000"/>
              </a:schemeClr>
            </a:gs>
          </a:gsLst>
          <a:path path="circle">
            <a:fillToRect l="50000" t="130000" r="50000" b="-30000"/>
          </a:path>
        </a:gradFill>
        <a:ln>
          <a:noFill/>
        </a:ln>
        <a:effectLst>
          <a:outerShdw blurRad="57150" dist="38100" dir="5400000" algn="ctr" rotWithShape="0">
            <a:schemeClr val="accent2">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hemeClr val="accent2"/>
        </a:lnRef>
        <a:fillRef idx="3">
          <a:schemeClr val="accent2"/>
        </a:fillRef>
        <a:effectRef idx="3">
          <a:schemeClr val="accent2"/>
        </a:effectRef>
        <a:fontRef idx="minor">
          <a:schemeClr val="lt1"/>
        </a:fontRef>
      </dsp:style>
      <dsp:txBody>
        <a:bodyPr spcFirstLastPara="0" vert="horz" wrap="square" lIns="682404" tIns="137160" rIns="256032" bIns="137160" numCol="1" spcCol="1270" anchor="ctr" anchorCtr="0">
          <a:noAutofit/>
        </a:bodyPr>
        <a:lstStyle/>
        <a:p>
          <a:pPr lvl="0" algn="ctr" defTabSz="1600200">
            <a:lnSpc>
              <a:spcPct val="90000"/>
            </a:lnSpc>
            <a:spcBef>
              <a:spcPct val="0"/>
            </a:spcBef>
            <a:spcAft>
              <a:spcPct val="35000"/>
            </a:spcAft>
          </a:pPr>
          <a:r>
            <a:rPr lang="ru-RU" sz="3600" kern="1200" dirty="0" smtClean="0"/>
            <a:t>8090,4 </a:t>
          </a:r>
          <a:r>
            <a:rPr lang="ru-RU" sz="3600" kern="1200" dirty="0" smtClean="0"/>
            <a:t>тыс.рублей</a:t>
          </a:r>
          <a:endParaRPr lang="ru-RU" sz="3600" kern="1200" dirty="0"/>
        </a:p>
      </dsp:txBody>
      <dsp:txXfrm rot="10800000">
        <a:off x="1790848" y="2892"/>
        <a:ext cx="3651157" cy="1547499"/>
      </dsp:txXfrm>
    </dsp:sp>
    <dsp:sp modelId="{4DAEA30C-7779-449E-A052-8186CE8C8846}">
      <dsp:nvSpPr>
        <dsp:cNvPr id="0" name=""/>
        <dsp:cNvSpPr/>
      </dsp:nvSpPr>
      <dsp:spPr>
        <a:xfrm>
          <a:off x="630223" y="2892"/>
          <a:ext cx="1547499" cy="1547499"/>
        </a:xfrm>
        <a:prstGeom prst="ellipse">
          <a:avLst/>
        </a:prstGeom>
        <a:blipFill rotWithShape="0">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a:outerShdw blurRad="57150" dist="38100" dir="5400000" algn="ctr" rotWithShape="0">
            <a:schemeClr val="accent1">
              <a:tint val="50000"/>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dsp:style>
    </dsp:sp>
    <dsp:sp modelId="{35314541-B8B5-459D-A9A0-4C0C8ADD8AD6}">
      <dsp:nvSpPr>
        <dsp:cNvPr id="0" name=""/>
        <dsp:cNvSpPr/>
      </dsp:nvSpPr>
      <dsp:spPr>
        <a:xfrm rot="10800000">
          <a:off x="1403973" y="2012332"/>
          <a:ext cx="4038032" cy="1547499"/>
        </a:xfrm>
        <a:prstGeom prst="homePlate">
          <a:avLst/>
        </a:prstGeom>
        <a:gradFill rotWithShape="1">
          <a:gsLst>
            <a:gs pos="0">
              <a:schemeClr val="accent1">
                <a:tint val="98000"/>
                <a:shade val="25000"/>
                <a:satMod val="250000"/>
              </a:schemeClr>
            </a:gs>
            <a:gs pos="68000">
              <a:schemeClr val="accent1">
                <a:tint val="86000"/>
                <a:satMod val="115000"/>
              </a:schemeClr>
            </a:gs>
            <a:gs pos="100000">
              <a:schemeClr val="accent1">
                <a:tint val="50000"/>
                <a:satMod val="150000"/>
              </a:schemeClr>
            </a:gs>
          </a:gsLst>
          <a:path path="circle">
            <a:fillToRect l="50000" t="130000" r="50000" b="-30000"/>
          </a:path>
        </a:gradFill>
        <a:ln>
          <a:noFill/>
        </a:ln>
        <a:effectLst>
          <a:outerShdw blurRad="57150" dist="38100" dir="5400000" algn="ctr" rotWithShape="0">
            <a:schemeClr val="accent1">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hemeClr val="accent1"/>
        </a:lnRef>
        <a:fillRef idx="3">
          <a:schemeClr val="accent1"/>
        </a:fillRef>
        <a:effectRef idx="3">
          <a:schemeClr val="accent1"/>
        </a:effectRef>
        <a:fontRef idx="minor">
          <a:schemeClr val="lt1"/>
        </a:fontRef>
      </dsp:style>
      <dsp:txBody>
        <a:bodyPr spcFirstLastPara="0" vert="horz" wrap="square" lIns="682404" tIns="137160" rIns="256032" bIns="137160" numCol="1" spcCol="1270" anchor="ctr" anchorCtr="0">
          <a:noAutofit/>
        </a:bodyPr>
        <a:lstStyle/>
        <a:p>
          <a:pPr lvl="0" algn="ctr" defTabSz="1600200">
            <a:lnSpc>
              <a:spcPct val="90000"/>
            </a:lnSpc>
            <a:spcBef>
              <a:spcPct val="0"/>
            </a:spcBef>
            <a:spcAft>
              <a:spcPct val="35000"/>
            </a:spcAft>
          </a:pPr>
          <a:r>
            <a:rPr lang="ru-RU" sz="3600" kern="1200" dirty="0" smtClean="0"/>
            <a:t>13783,4 </a:t>
          </a:r>
          <a:r>
            <a:rPr lang="ru-RU" sz="3600" kern="1200" dirty="0" smtClean="0"/>
            <a:t>тыс.рублей</a:t>
          </a:r>
          <a:endParaRPr lang="ru-RU" sz="3600" kern="1200" dirty="0"/>
        </a:p>
      </dsp:txBody>
      <dsp:txXfrm rot="10800000">
        <a:off x="1790848" y="2012332"/>
        <a:ext cx="3651157" cy="1547499"/>
      </dsp:txXfrm>
    </dsp:sp>
    <dsp:sp modelId="{7BF4EE3C-7AC6-4F55-9F63-72979DE20D1B}">
      <dsp:nvSpPr>
        <dsp:cNvPr id="0" name=""/>
        <dsp:cNvSpPr/>
      </dsp:nvSpPr>
      <dsp:spPr>
        <a:xfrm>
          <a:off x="630223" y="2012332"/>
          <a:ext cx="1547499" cy="1547499"/>
        </a:xfrm>
        <a:prstGeom prst="ellipse">
          <a:avLst/>
        </a:prstGeom>
        <a:blipFill rotWithShape="0">
          <a:blip xmlns:r="http://schemas.openxmlformats.org/officeDocument/2006/relationships" r:embed="rId2"/>
          <a:stretch>
            <a:fillRect/>
          </a:stretch>
        </a:blipFill>
        <a:ln w="38100" cap="flat" cmpd="sng" algn="ctr">
          <a:solidFill>
            <a:schemeClr val="lt1">
              <a:hueOff val="0"/>
              <a:satOff val="0"/>
              <a:lumOff val="0"/>
              <a:alphaOff val="0"/>
            </a:schemeClr>
          </a:solidFill>
          <a:prstDash val="solid"/>
        </a:ln>
        <a:effectLst>
          <a:outerShdw blurRad="57150" dist="38100" dir="5400000" algn="ctr" rotWithShape="0">
            <a:schemeClr val="accent1">
              <a:tint val="50000"/>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dsp:style>
    </dsp:sp>
    <dsp:sp modelId="{C4972E7E-71B5-4FB1-B8A0-926B64F71786}">
      <dsp:nvSpPr>
        <dsp:cNvPr id="0" name=""/>
        <dsp:cNvSpPr/>
      </dsp:nvSpPr>
      <dsp:spPr>
        <a:xfrm rot="10800000">
          <a:off x="1403973" y="4021771"/>
          <a:ext cx="4038032" cy="1547499"/>
        </a:xfrm>
        <a:prstGeom prst="homePlate">
          <a:avLst/>
        </a:prstGeom>
        <a:gradFill rotWithShape="1">
          <a:gsLst>
            <a:gs pos="0">
              <a:schemeClr val="accent1">
                <a:tint val="98000"/>
                <a:shade val="25000"/>
                <a:satMod val="250000"/>
              </a:schemeClr>
            </a:gs>
            <a:gs pos="68000">
              <a:schemeClr val="accent1">
                <a:tint val="86000"/>
                <a:satMod val="115000"/>
              </a:schemeClr>
            </a:gs>
            <a:gs pos="100000">
              <a:schemeClr val="accent1">
                <a:tint val="50000"/>
                <a:satMod val="150000"/>
              </a:schemeClr>
            </a:gs>
          </a:gsLst>
          <a:path path="circle">
            <a:fillToRect l="50000" t="130000" r="50000" b="-30000"/>
          </a:path>
        </a:gradFill>
        <a:ln>
          <a:noFill/>
        </a:ln>
        <a:effectLst>
          <a:outerShdw blurRad="57150" dist="38100" dir="5400000" algn="ctr" rotWithShape="0">
            <a:schemeClr val="accent1">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hemeClr val="accent1"/>
        </a:lnRef>
        <a:fillRef idx="3">
          <a:schemeClr val="accent1"/>
        </a:fillRef>
        <a:effectRef idx="3">
          <a:schemeClr val="accent1"/>
        </a:effectRef>
        <a:fontRef idx="minor">
          <a:schemeClr val="lt1"/>
        </a:fontRef>
      </dsp:style>
      <dsp:txBody>
        <a:bodyPr spcFirstLastPara="0" vert="horz" wrap="square" lIns="682404" tIns="137160" rIns="256032" bIns="137160" numCol="1" spcCol="1270" anchor="ctr" anchorCtr="0">
          <a:noAutofit/>
        </a:bodyPr>
        <a:lstStyle/>
        <a:p>
          <a:pPr lvl="0" algn="ctr" defTabSz="1600200">
            <a:lnSpc>
              <a:spcPct val="90000"/>
            </a:lnSpc>
            <a:spcBef>
              <a:spcPct val="0"/>
            </a:spcBef>
            <a:spcAft>
              <a:spcPct val="35000"/>
            </a:spcAft>
          </a:pPr>
          <a:r>
            <a:rPr lang="ru-RU" sz="3600" kern="1200" dirty="0" smtClean="0"/>
            <a:t>8045,1 </a:t>
          </a:r>
          <a:r>
            <a:rPr lang="ru-RU" sz="3600" kern="1200" dirty="0" smtClean="0"/>
            <a:t>тыс.рублей</a:t>
          </a:r>
          <a:endParaRPr lang="ru-RU" sz="3600" kern="1200" dirty="0"/>
        </a:p>
      </dsp:txBody>
      <dsp:txXfrm rot="10800000">
        <a:off x="1790848" y="4021771"/>
        <a:ext cx="3651157" cy="1547499"/>
      </dsp:txXfrm>
    </dsp:sp>
    <dsp:sp modelId="{C499D8D3-884E-47E2-9918-30A19FF75C66}">
      <dsp:nvSpPr>
        <dsp:cNvPr id="0" name=""/>
        <dsp:cNvSpPr/>
      </dsp:nvSpPr>
      <dsp:spPr>
        <a:xfrm>
          <a:off x="630223" y="4021771"/>
          <a:ext cx="1547499" cy="1547499"/>
        </a:xfrm>
        <a:prstGeom prst="ellipse">
          <a:avLst/>
        </a:prstGeom>
        <a:blipFill rotWithShape="0">
          <a:blip xmlns:r="http://schemas.openxmlformats.org/officeDocument/2006/relationships" r:embed="rId3"/>
          <a:stretch>
            <a:fillRect/>
          </a:stretch>
        </a:blipFill>
        <a:ln w="38100" cap="flat" cmpd="sng" algn="ctr">
          <a:solidFill>
            <a:schemeClr val="lt1">
              <a:hueOff val="0"/>
              <a:satOff val="0"/>
              <a:lumOff val="0"/>
              <a:alphaOff val="0"/>
            </a:schemeClr>
          </a:solidFill>
          <a:prstDash val="solid"/>
        </a:ln>
        <a:effectLst>
          <a:outerShdw blurRad="57150" dist="38100" dir="5400000" algn="ctr" rotWithShape="0">
            <a:schemeClr val="accent1">
              <a:tint val="50000"/>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pPr>
              <a:defRPr/>
            </a:pPr>
            <a:fld id="{AC4B869B-4F84-4AC5-8399-6C0BE5ECABC5}" type="datetimeFigureOut">
              <a:rPr lang="ru-RU"/>
              <a:pPr>
                <a:defRPr/>
              </a:pPr>
              <a:t>22.02.2018</a:t>
            </a:fld>
            <a:endParaRPr lang="ru-RU"/>
          </a:p>
        </p:txBody>
      </p:sp>
      <p:sp>
        <p:nvSpPr>
          <p:cNvPr id="4" name="Образ слайда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vl1pPr>
          </a:lstStyle>
          <a:p>
            <a:pPr>
              <a:defRPr/>
            </a:pPr>
            <a:fld id="{73045BB0-01DD-4830-82FD-9B32B3CDB639}" type="slidenum">
              <a:rPr lang="ru-RU"/>
              <a:pPr>
                <a:defRPr/>
              </a:pPr>
              <a:t>‹#›</a:t>
            </a:fld>
            <a:endParaRPr lang="ru-RU"/>
          </a:p>
        </p:txBody>
      </p:sp>
    </p:spTree>
    <p:extLst>
      <p:ext uri="{BB962C8B-B14F-4D97-AF65-F5344CB8AC3E}">
        <p14:creationId xmlns:p14="http://schemas.microsoft.com/office/powerpoint/2010/main" val="32803583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pPr>
              <a:defRPr/>
            </a:pPr>
            <a:fld id="{4257FE46-7EB8-462C-8F25-23CA8E0B69AD}" type="datetimeFigureOut">
              <a:rPr lang="ru-RU" smtClean="0"/>
              <a:pPr>
                <a:defRPr/>
              </a:pPr>
              <a:t>22.02.2018</a:t>
            </a:fld>
            <a:endParaRPr lang="ru-RU"/>
          </a:p>
        </p:txBody>
      </p:sp>
      <p:sp>
        <p:nvSpPr>
          <p:cNvPr id="19" name="Нижний колонтитул 18"/>
          <p:cNvSpPr>
            <a:spLocks noGrp="1"/>
          </p:cNvSpPr>
          <p:nvPr>
            <p:ph type="ftr" sz="quarter" idx="11"/>
          </p:nvPr>
        </p:nvSpPr>
        <p:spPr/>
        <p:txBody>
          <a:bodyPr/>
          <a:lstStyle/>
          <a:p>
            <a:pPr>
              <a:defRPr/>
            </a:pPr>
            <a:endParaRPr lang="ru-RU"/>
          </a:p>
        </p:txBody>
      </p:sp>
      <p:sp>
        <p:nvSpPr>
          <p:cNvPr id="27" name="Номер слайда 26"/>
          <p:cNvSpPr>
            <a:spLocks noGrp="1"/>
          </p:cNvSpPr>
          <p:nvPr>
            <p:ph type="sldNum" sz="quarter" idx="12"/>
          </p:nvPr>
        </p:nvSpPr>
        <p:spPr/>
        <p:txBody>
          <a:bodyPr/>
          <a:lstStyle/>
          <a:p>
            <a:pPr>
              <a:defRPr/>
            </a:pPr>
            <a:fld id="{1E50A024-A2E9-4BAF-9BB1-C25BC23921A5}"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F55BEE2C-C457-4EBD-9C5F-1D1F3FE568B7}" type="datetimeFigureOut">
              <a:rPr lang="ru-RU" smtClean="0"/>
              <a:pPr>
                <a:defRPr/>
              </a:pPr>
              <a:t>22.02.2018</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BBB1E9C-347F-41A1-91DD-7FC8906CE0C8}"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510F5FA9-E82B-4FBF-BA56-910997CB2B7E}" type="datetimeFigureOut">
              <a:rPr lang="ru-RU" smtClean="0"/>
              <a:pPr>
                <a:defRPr/>
              </a:pPr>
              <a:t>22.02.2018</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6AC6148-AB49-4A87-BDB8-99E37877C68F}" type="slidenum">
              <a:rPr lang="ru-RU" smtClean="0"/>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Дата 3"/>
          <p:cNvSpPr>
            <a:spLocks noGrp="1"/>
          </p:cNvSpPr>
          <p:nvPr>
            <p:ph type="dt" sz="half" idx="10"/>
          </p:nvPr>
        </p:nvSpPr>
        <p:spPr/>
        <p:txBody>
          <a:bodyPr/>
          <a:lstStyle>
            <a:lvl1pPr>
              <a:defRPr/>
            </a:lvl1pPr>
          </a:lstStyle>
          <a:p>
            <a:pPr>
              <a:defRPr/>
            </a:pPr>
            <a:fld id="{5DC2DCF5-BB98-4460-95E1-AC7465EFAFD3}" type="datetimeFigureOut">
              <a:rPr lang="ru-RU"/>
              <a:pPr>
                <a:defRPr/>
              </a:pPr>
              <a:t>22.02.2018</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489BBEE2-DAD7-4F79-B64D-179E5605FA4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23A12E34-D052-4FA4-9999-A767413AA171}" type="datetimeFigureOut">
              <a:rPr lang="ru-RU" smtClean="0"/>
              <a:pPr>
                <a:defRPr/>
              </a:pPr>
              <a:t>22.02.2018</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7BEDFE7-A21A-4904-BDC4-6253BBE28B92}"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A0EEC18F-B946-40BC-B13B-B3222D25087F}" type="datetimeFigureOut">
              <a:rPr lang="ru-RU" smtClean="0"/>
              <a:pPr>
                <a:defRPr/>
              </a:pPr>
              <a:t>22.02.2018</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1FDB4EE-9C2E-4447-B286-41FABDEF8F05}"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83BD9A9C-94B2-4A82-BFD1-9BA11D81EA84}" type="datetimeFigureOut">
              <a:rPr lang="ru-RU" smtClean="0"/>
              <a:pPr>
                <a:defRPr/>
              </a:pPr>
              <a:t>22.02.2018</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97C22580-CE96-41C6-BA4C-9B53B4E1E421}"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91BB994A-5755-483D-9606-92E0D49337DD}" type="datetimeFigureOut">
              <a:rPr lang="ru-RU" smtClean="0"/>
              <a:pPr>
                <a:defRPr/>
              </a:pPr>
              <a:t>22.02.2018</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80719385-1F9D-48D5-A23E-CBD201B33265}"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EA55770B-A818-4AF5-8CD9-F19DD8CB8B0A}" type="datetimeFigureOut">
              <a:rPr lang="ru-RU" smtClean="0"/>
              <a:pPr>
                <a:defRPr/>
              </a:pPr>
              <a:t>22.02.2018</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1BF9323F-A522-42BE-938F-7B28F867A252}"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F8550A3-2BE6-4EE9-BD4B-879929354504}" type="datetimeFigureOut">
              <a:rPr lang="ru-RU" smtClean="0"/>
              <a:pPr>
                <a:defRPr/>
              </a:pPr>
              <a:t>22.02.2018</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7EBAABB7-C734-49C5-85A0-41E64B26057C}"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2FC46621-C929-4DFE-8083-A1AAD9E35773}" type="datetimeFigureOut">
              <a:rPr lang="ru-RU" smtClean="0"/>
              <a:pPr>
                <a:defRPr/>
              </a:pPr>
              <a:t>22.02.2018</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38CFCEF5-0FF5-4155-BEF9-0A97376DF7E3}"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fld id="{CE2DDAFE-8E2E-4CA5-BDD1-5E566AB903BB}" type="datetimeFigureOut">
              <a:rPr lang="ru-RU" smtClean="0"/>
              <a:pPr>
                <a:defRPr/>
              </a:pPr>
              <a:t>22.02.2018</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a:xfrm>
            <a:off x="8077200" y="6356350"/>
            <a:ext cx="609600" cy="365125"/>
          </a:xfrm>
        </p:spPr>
        <p:txBody>
          <a:bodyPr/>
          <a:lstStyle/>
          <a:p>
            <a:pPr>
              <a:defRPr/>
            </a:pPr>
            <a:fld id="{2039D887-5170-4924-A10B-B8513D6BC460}" type="slidenum">
              <a:rPr lang="ru-RU" smtClean="0"/>
              <a:pPr>
                <a:defRPr/>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F1726143-5C2F-4CFA-85F2-404228279763}" type="datetimeFigureOut">
              <a:rPr lang="ru-RU" smtClean="0"/>
              <a:pPr>
                <a:defRPr/>
              </a:pPr>
              <a:t>22.02.2018</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865928DC-46A5-4265-AC5A-118E9D8065A2}" type="slidenum">
              <a:rPr lang="ru-RU" smtClean="0"/>
              <a:pPr>
                <a:defRPr/>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Excel_97-2003_Worksheet4.xls"/><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2" name="Заголовок 11"/>
          <p:cNvSpPr>
            <a:spLocks noGrp="1"/>
          </p:cNvSpPr>
          <p:nvPr>
            <p:ph type="title"/>
          </p:nvPr>
        </p:nvSpPr>
        <p:spPr>
          <a:xfrm>
            <a:off x="722313" y="1500175"/>
            <a:ext cx="7772400" cy="500065"/>
          </a:xfrm>
        </p:spPr>
        <p:txBody>
          <a:bodyPr>
            <a:normAutofit/>
          </a:bodyPr>
          <a:lstStyle/>
          <a:p>
            <a:pPr algn="ctr"/>
            <a:r>
              <a:rPr lang="ru-RU" sz="2400" dirty="0" smtClean="0">
                <a:solidFill>
                  <a:srgbClr val="0070C0"/>
                </a:solidFill>
                <a:latin typeface="Times New Roman" pitchFamily="18" charset="0"/>
                <a:cs typeface="Times New Roman" pitchFamily="18" charset="0"/>
              </a:rPr>
              <a:t>Администрация </a:t>
            </a:r>
            <a:r>
              <a:rPr lang="ru-RU" sz="2400" dirty="0" err="1" smtClean="0">
                <a:solidFill>
                  <a:srgbClr val="0070C0"/>
                </a:solidFill>
                <a:latin typeface="Times New Roman" pitchFamily="18" charset="0"/>
                <a:cs typeface="Times New Roman" pitchFamily="18" charset="0"/>
              </a:rPr>
              <a:t>Камышевского</a:t>
            </a:r>
            <a:r>
              <a:rPr lang="ru-RU" sz="2400" dirty="0" smtClean="0">
                <a:solidFill>
                  <a:srgbClr val="0070C0"/>
                </a:solidFill>
                <a:latin typeface="Times New Roman" pitchFamily="18" charset="0"/>
                <a:cs typeface="Times New Roman" pitchFamily="18" charset="0"/>
              </a:rPr>
              <a:t> сельского поселения</a:t>
            </a:r>
            <a:endParaRPr lang="ru-RU" sz="2400" dirty="0">
              <a:solidFill>
                <a:srgbClr val="0070C0"/>
              </a:solidFill>
              <a:latin typeface="Times New Roman" pitchFamily="18" charset="0"/>
              <a:cs typeface="Times New Roman" pitchFamily="18" charset="0"/>
            </a:endParaRPr>
          </a:p>
        </p:txBody>
      </p:sp>
      <p:sp>
        <p:nvSpPr>
          <p:cNvPr id="10" name="Содержимое 9"/>
          <p:cNvSpPr>
            <a:spLocks noGrp="1"/>
          </p:cNvSpPr>
          <p:nvPr>
            <p:ph type="body" idx="1"/>
          </p:nvPr>
        </p:nvSpPr>
        <p:spPr/>
        <p:txBody>
          <a:bodyPr>
            <a:normAutofit/>
          </a:bodyPr>
          <a:lstStyle/>
          <a:p>
            <a:r>
              <a:rPr lang="ru-RU" sz="800" dirty="0" smtClean="0"/>
              <a:t>,</a:t>
            </a:r>
            <a:endParaRPr lang="ru-RU" sz="800" dirty="0"/>
          </a:p>
        </p:txBody>
      </p:sp>
      <p:sp>
        <p:nvSpPr>
          <p:cNvPr id="9" name="Прямоугольник 8"/>
          <p:cNvSpPr/>
          <p:nvPr/>
        </p:nvSpPr>
        <p:spPr>
          <a:xfrm>
            <a:off x="357158" y="7143776"/>
            <a:ext cx="8501122" cy="4571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rgbClr val="7030A0"/>
              </a:solidFill>
            </a:endParaRPr>
          </a:p>
        </p:txBody>
      </p:sp>
      <p:sp>
        <p:nvSpPr>
          <p:cNvPr id="184322" name="AutoShape 2" descr="Картинки по запросу администрация орловского района ростовской облас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913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 name="Прямоугольник 4"/>
          <p:cNvSpPr/>
          <p:nvPr/>
        </p:nvSpPr>
        <p:spPr>
          <a:xfrm>
            <a:off x="357158" y="1571613"/>
            <a:ext cx="8429684" cy="5816977"/>
          </a:xfrm>
          <a:prstGeom prst="rect">
            <a:avLst/>
          </a:prstGeom>
          <a:effectLst>
            <a:glow rad="101600">
              <a:schemeClr val="accent2">
                <a:satMod val="175000"/>
                <a:alpha val="40000"/>
              </a:schemeClr>
            </a:glow>
            <a:innerShdw blurRad="63500" dist="50800" dir="16200000">
              <a:prstClr val="black">
                <a:alpha val="50000"/>
              </a:prstClr>
            </a:innerShdw>
          </a:effectLst>
        </p:spPr>
        <p:txBody>
          <a:bodyPr wrap="square" anchor="ctr" anchorCtr="0">
            <a:spAutoFit/>
          </a:bodyPr>
          <a:lstStyle/>
          <a:p>
            <a:pPr algn="ctr"/>
            <a:endParaRPr lang="en-US" b="1" dirty="0" smtClean="0">
              <a:solidFill>
                <a:srgbClr val="7030A0"/>
              </a:solidFill>
            </a:endParaRPr>
          </a:p>
          <a:p>
            <a:pPr algn="ctr"/>
            <a:endParaRPr lang="en-US" b="1" dirty="0" smtClean="0">
              <a:solidFill>
                <a:srgbClr val="7030A0"/>
              </a:solidFill>
            </a:endParaRPr>
          </a:p>
          <a:p>
            <a:pPr algn="ctr"/>
            <a:r>
              <a:rPr lang="ru-RU" sz="4800" b="1" dirty="0" smtClean="0">
                <a:solidFill>
                  <a:srgbClr val="7030A0"/>
                </a:solidFill>
              </a:rPr>
              <a:t>Решение о бюджете </a:t>
            </a:r>
            <a:endParaRPr lang="ru-RU" sz="4800" b="1" dirty="0" smtClean="0">
              <a:solidFill>
                <a:srgbClr val="7030A0"/>
              </a:solidFill>
            </a:endParaRPr>
          </a:p>
          <a:p>
            <a:pPr algn="ctr"/>
            <a:r>
              <a:rPr lang="ru-RU" sz="4800" b="1" dirty="0" err="1" smtClean="0">
                <a:solidFill>
                  <a:srgbClr val="7030A0"/>
                </a:solidFill>
              </a:rPr>
              <a:t>Камышевского</a:t>
            </a:r>
            <a:r>
              <a:rPr lang="ru-RU" sz="4800" b="1" dirty="0" smtClean="0">
                <a:solidFill>
                  <a:srgbClr val="7030A0"/>
                </a:solidFill>
              </a:rPr>
              <a:t> сельского поселения Орловского района  </a:t>
            </a:r>
          </a:p>
          <a:p>
            <a:pPr algn="ctr"/>
            <a:r>
              <a:rPr lang="ru-RU" sz="4800" b="1" dirty="0" smtClean="0">
                <a:solidFill>
                  <a:srgbClr val="7030A0"/>
                </a:solidFill>
              </a:rPr>
              <a:t>на 201</a:t>
            </a:r>
            <a:r>
              <a:rPr lang="en-US" sz="4800" b="1" dirty="0" smtClean="0">
                <a:solidFill>
                  <a:srgbClr val="7030A0"/>
                </a:solidFill>
              </a:rPr>
              <a:t>8</a:t>
            </a:r>
            <a:r>
              <a:rPr lang="ru-RU" sz="4800" b="1" dirty="0" smtClean="0">
                <a:solidFill>
                  <a:srgbClr val="7030A0"/>
                </a:solidFill>
              </a:rPr>
              <a:t> год и на плановый период 201</a:t>
            </a:r>
            <a:r>
              <a:rPr lang="en-US" sz="4800" b="1" dirty="0" smtClean="0">
                <a:solidFill>
                  <a:srgbClr val="7030A0"/>
                </a:solidFill>
              </a:rPr>
              <a:t>9</a:t>
            </a:r>
            <a:r>
              <a:rPr lang="ru-RU" sz="4800" b="1" dirty="0" smtClean="0">
                <a:solidFill>
                  <a:srgbClr val="7030A0"/>
                </a:solidFill>
              </a:rPr>
              <a:t> и 20</a:t>
            </a:r>
            <a:r>
              <a:rPr lang="en-US" sz="4800" b="1" dirty="0" smtClean="0">
                <a:solidFill>
                  <a:srgbClr val="7030A0"/>
                </a:solidFill>
              </a:rPr>
              <a:t>20</a:t>
            </a:r>
            <a:r>
              <a:rPr lang="ru-RU" sz="4800" b="1" dirty="0" smtClean="0">
                <a:solidFill>
                  <a:srgbClr val="7030A0"/>
                </a:solidFill>
              </a:rPr>
              <a:t> годов</a:t>
            </a:r>
            <a:endParaRPr lang="ru-RU" sz="6000" b="1" dirty="0" smtClean="0">
              <a:solidFill>
                <a:srgbClr val="7030A0"/>
              </a:solidFill>
            </a:endParaRPr>
          </a:p>
          <a:p>
            <a:pPr algn="ctr"/>
            <a:endParaRPr lang="en-US" sz="4800" b="1" dirty="0" smtClean="0">
              <a:solidFill>
                <a:srgbClr val="7030A0"/>
              </a:solidFill>
            </a:endParaRPr>
          </a:p>
        </p:txBody>
      </p:sp>
    </p:spTree>
  </p:cSld>
  <p:clrMapOvr>
    <a:masterClrMapping/>
  </p:clrMapOvr>
  <p:transition>
    <p:sndAc>
      <p:stSnd>
        <p:snd r:embed="rId2" name="coin.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235522" name="Picture 2" descr="C:\Users\user\Pictures\d5b70da9f2ebdd76c8f34c43813d897f543fb94b.jpg"/>
          <p:cNvPicPr>
            <a:picLocks noChangeAspect="1" noChangeArrowheads="1"/>
          </p:cNvPicPr>
          <p:nvPr/>
        </p:nvPicPr>
        <p:blipFill>
          <a:blip r:embed="rId2">
            <a:lum bright="45000" contrast="-4000"/>
          </a:blip>
          <a:srcRect/>
          <a:stretch>
            <a:fillRect/>
          </a:stretch>
        </p:blipFill>
        <p:spPr bwMode="auto">
          <a:xfrm>
            <a:off x="285720" y="1524000"/>
            <a:ext cx="8643998" cy="5119710"/>
          </a:xfrm>
          <a:prstGeom prst="rect">
            <a:avLst/>
          </a:prstGeom>
          <a:noFill/>
        </p:spPr>
      </p:pic>
      <p:graphicFrame>
        <p:nvGraphicFramePr>
          <p:cNvPr id="135237" name="Group 69"/>
          <p:cNvGraphicFramePr>
            <a:graphicFrameLocks noGrp="1"/>
          </p:cNvGraphicFramePr>
          <p:nvPr>
            <p:ph/>
            <p:extLst>
              <p:ext uri="{D42A27DB-BD31-4B8C-83A1-F6EECF244321}">
                <p14:modId xmlns:p14="http://schemas.microsoft.com/office/powerpoint/2010/main" val="2141861060"/>
              </p:ext>
            </p:extLst>
          </p:nvPr>
        </p:nvGraphicFramePr>
        <p:xfrm>
          <a:off x="285720" y="1785927"/>
          <a:ext cx="8572559" cy="4786344"/>
        </p:xfrm>
        <a:graphic>
          <a:graphicData uri="http://schemas.openxmlformats.org/drawingml/2006/table">
            <a:tbl>
              <a:tblPr/>
              <a:tblGrid>
                <a:gridCol w="2124823"/>
                <a:gridCol w="1831743"/>
                <a:gridCol w="1611934"/>
                <a:gridCol w="1538663"/>
                <a:gridCol w="1465396"/>
              </a:tblGrid>
              <a:tr h="1020597">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Calibri" pitchFamily="34" charset="0"/>
                        </a:rPr>
                        <a:t>Наименование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Calibri" pitchFamily="34" charset="0"/>
                        </a:rPr>
                        <a:t>2017 год (первоначально утвержденный)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Calibri" pitchFamily="34" charset="0"/>
                        </a:rPr>
                        <a:t>2018 год</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Calibri" pitchFamily="34" charset="0"/>
                        </a:rPr>
                        <a:t>РЕШЕНИЕ</a:t>
                      </a:r>
                      <a:endParaRPr kumimoji="0" lang="ru-RU" sz="1600" b="1"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bg1"/>
                          </a:solidFill>
                          <a:effectLst/>
                          <a:latin typeface="Calibri" pitchFamily="34" charset="0"/>
                        </a:rPr>
                        <a:t>, </a:t>
                      </a:r>
                      <a:r>
                        <a:rPr kumimoji="0" lang="ru-RU" sz="1600" b="1" i="0" u="none" strike="noStrike" cap="none" normalizeH="0" baseline="0" dirty="0" smtClean="0">
                          <a:ln>
                            <a:noFill/>
                          </a:ln>
                          <a:solidFill>
                            <a:schemeClr val="tx1"/>
                          </a:solidFill>
                          <a:effectLst/>
                          <a:latin typeface="Calibri" pitchFamily="34" charset="0"/>
                        </a:rPr>
                        <a:t>2019 год</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Calibri" pitchFamily="34" charset="0"/>
                        </a:rPr>
                        <a:t>РЕШЕНИЕ</a:t>
                      </a:r>
                      <a:endParaRPr kumimoji="0" lang="ru-RU" sz="1600" b="1" i="0" u="none" strike="noStrike" cap="none" normalizeH="0" baseline="0" dirty="0" smtClean="0">
                        <a:ln>
                          <a:noFill/>
                        </a:ln>
                        <a:solidFill>
                          <a:schemeClr val="bg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Calibri" pitchFamily="34" charset="0"/>
                        </a:rPr>
                        <a:t>2020 год</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Calibri" pitchFamily="34" charset="0"/>
                        </a:rPr>
                        <a:t>РЕШЕНИЕ</a:t>
                      </a:r>
                      <a:endParaRPr kumimoji="0" lang="ru-RU" sz="1600" b="1" i="0" u="none" strike="noStrike" cap="none" normalizeH="0" baseline="0" dirty="0" smtClean="0">
                        <a:ln>
                          <a:noFill/>
                        </a:ln>
                        <a:solidFill>
                          <a:schemeClr val="bg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565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ru-RU" sz="1800" b="1" i="0" u="none" strike="noStrike" cap="none" normalizeH="0" baseline="0" dirty="0" smtClean="0">
                          <a:ln>
                            <a:noFill/>
                          </a:ln>
                          <a:solidFill>
                            <a:srgbClr val="FF0000"/>
                          </a:solidFill>
                          <a:effectLst/>
                          <a:latin typeface="Calibri" pitchFamily="34" charset="0"/>
                        </a:rPr>
                        <a:t>Межбюджетные трансферты ВСЕГО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3263,5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3790,8</a:t>
                      </a: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9661,7</a:t>
                      </a: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3740,5</a:t>
                      </a: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07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rgbClr val="FF0000"/>
                          </a:solidFill>
                          <a:effectLst/>
                          <a:latin typeface="Calibri" pitchFamily="34" charset="0"/>
                        </a:rPr>
                        <a:t>из них:</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100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rgbClr val="FF0000"/>
                          </a:solidFill>
                          <a:effectLst/>
                          <a:latin typeface="Calibri" pitchFamily="34" charset="0"/>
                        </a:rPr>
                        <a:t>Дотации на выравнивание бюджетной обеспеченности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3194,0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3194,0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2339,4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2105,5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100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rgbClr val="FF0000"/>
                          </a:solidFill>
                          <a:effectLst/>
                          <a:latin typeface="Calibri" pitchFamily="34" charset="0"/>
                        </a:rPr>
                        <a:t>Целевые трансферты из областного бюджета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69,5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596,8</a:t>
                      </a: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7322,3</a:t>
                      </a: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1635,0</a:t>
                      </a: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4145" name="Rectangle 2"/>
          <p:cNvSpPr>
            <a:spLocks noGrp="1"/>
          </p:cNvSpPr>
          <p:nvPr>
            <p:ph type="title" idx="4294967295"/>
          </p:nvPr>
        </p:nvSpPr>
        <p:spPr>
          <a:xfrm>
            <a:off x="714375" y="274638"/>
            <a:ext cx="7786715" cy="1143000"/>
          </a:xfrm>
        </p:spPr>
        <p:txBody>
          <a:bodyPr>
            <a:normAutofit fontScale="90000"/>
          </a:bodyPr>
          <a:lstStyle/>
          <a:p>
            <a:pPr algn="ctr" eaLnBrk="1" hangingPunct="1"/>
            <a:r>
              <a:rPr lang="ru-RU" sz="2800" b="1" dirty="0" smtClean="0">
                <a:solidFill>
                  <a:srgbClr val="002060"/>
                </a:solidFill>
              </a:rPr>
              <a:t>Безвозмездные поступления из областного бюджета</a:t>
            </a:r>
            <a:r>
              <a:rPr lang="ru-RU" sz="2400" b="1" dirty="0" smtClean="0">
                <a:solidFill>
                  <a:srgbClr val="002060"/>
                </a:solidFill>
              </a:rPr>
              <a:t/>
            </a:r>
            <a:br>
              <a:rPr lang="ru-RU" sz="2400" b="1" dirty="0" smtClean="0">
                <a:solidFill>
                  <a:srgbClr val="002060"/>
                </a:solidFill>
              </a:rPr>
            </a:br>
            <a:r>
              <a:rPr lang="ru-RU" sz="2000" dirty="0" smtClean="0">
                <a:solidFill>
                  <a:schemeClr val="tx2"/>
                </a:solidFill>
              </a:rPr>
              <a:t>                                                                                                            млн.рублей</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8"/>
            <a:ext cx="8229600" cy="1623548"/>
          </a:xfrm>
        </p:spPr>
        <p:txBody>
          <a:bodyPr tIns="32653">
            <a:normAutofit/>
          </a:bodyPr>
          <a:lstStyle/>
          <a:p>
            <a:pPr algn="ctr">
              <a:defRPr/>
            </a:pPr>
            <a:r>
              <a:rPr lang="ru-RU" sz="1700" dirty="0" smtClean="0">
                <a:solidFill>
                  <a:srgbClr val="C00000"/>
                </a:solidFill>
              </a:rPr>
              <a:t>Распределение иных межбюджетных трансфертов бюджету </a:t>
            </a:r>
            <a:r>
              <a:rPr lang="ru-RU" sz="1700" dirty="0" err="1" smtClean="0">
                <a:solidFill>
                  <a:srgbClr val="C00000"/>
                </a:solidFill>
              </a:rPr>
              <a:t>Камышевского</a:t>
            </a:r>
            <a:r>
              <a:rPr lang="ru-RU" sz="1700" dirty="0" smtClean="0">
                <a:solidFill>
                  <a:srgbClr val="C00000"/>
                </a:solidFill>
              </a:rPr>
              <a:t> сельского поселения Орловского района для  </a:t>
            </a:r>
            <a:r>
              <a:rPr lang="ru-RU" sz="1700" dirty="0" err="1" smtClean="0">
                <a:solidFill>
                  <a:srgbClr val="C00000"/>
                </a:solidFill>
              </a:rPr>
              <a:t>софинансирования</a:t>
            </a:r>
            <a:r>
              <a:rPr lang="ru-RU" sz="1700" dirty="0" smtClean="0">
                <a:solidFill>
                  <a:srgbClr val="C00000"/>
                </a:solidFill>
              </a:rPr>
              <a:t>  расходных обязательств, возникающих при выполнении полномочий органов местного самоуправления по </a:t>
            </a:r>
            <a:br>
              <a:rPr lang="ru-RU" sz="1700" dirty="0" smtClean="0">
                <a:solidFill>
                  <a:srgbClr val="C00000"/>
                </a:solidFill>
              </a:rPr>
            </a:br>
            <a:r>
              <a:rPr lang="ru-RU" sz="1700" dirty="0" smtClean="0">
                <a:solidFill>
                  <a:srgbClr val="C00000"/>
                </a:solidFill>
              </a:rPr>
              <a:t>вопросам местного значения на 2018 год за счет субсидий областного бюджета</a:t>
            </a:r>
            <a:br>
              <a:rPr lang="ru-RU" sz="1700" dirty="0" smtClean="0">
                <a:solidFill>
                  <a:srgbClr val="C00000"/>
                </a:solidFill>
              </a:rPr>
            </a:br>
            <a:r>
              <a:rPr lang="ru-RU" sz="1700" dirty="0" smtClean="0">
                <a:solidFill>
                  <a:srgbClr val="C00000"/>
                </a:solidFill>
              </a:rPr>
              <a:t> (с долей местного бюджета)</a:t>
            </a:r>
            <a:endParaRPr lang="ru-RU" sz="1700" dirty="0">
              <a:solidFill>
                <a:srgbClr val="C00000"/>
              </a:solidFill>
            </a:endParaRPr>
          </a:p>
        </p:txBody>
      </p:sp>
      <p:graphicFrame>
        <p:nvGraphicFramePr>
          <p:cNvPr id="5" name="Содержимое 4"/>
          <p:cNvGraphicFramePr>
            <a:graphicFrameLocks noGrp="1"/>
          </p:cNvGraphicFramePr>
          <p:nvPr>
            <p:ph idx="1"/>
            <p:extLst>
              <p:ext uri="{D42A27DB-BD31-4B8C-83A1-F6EECF244321}">
                <p14:modId xmlns:p14="http://schemas.microsoft.com/office/powerpoint/2010/main" val="2853185307"/>
              </p:ext>
            </p:extLst>
          </p:nvPr>
        </p:nvGraphicFramePr>
        <p:xfrm>
          <a:off x="591883" y="1949213"/>
          <a:ext cx="8230054" cy="4709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25602"/>
          </a:xfrm>
        </p:spPr>
        <p:txBody>
          <a:bodyPr tIns="32653">
            <a:normAutofit/>
          </a:bodyPr>
          <a:lstStyle/>
          <a:p>
            <a:pPr algn="ctr">
              <a:defRPr/>
            </a:pPr>
            <a:r>
              <a:rPr lang="ru-RU" sz="2000" dirty="0" smtClean="0">
                <a:solidFill>
                  <a:srgbClr val="C00000"/>
                </a:solidFill>
              </a:rPr>
              <a:t>Распределение субвенций бюджету  </a:t>
            </a:r>
            <a:r>
              <a:rPr lang="ru-RU" sz="2000" dirty="0" err="1" smtClean="0">
                <a:solidFill>
                  <a:srgbClr val="C00000"/>
                </a:solidFill>
              </a:rPr>
              <a:t>Камышевского</a:t>
            </a:r>
            <a:r>
              <a:rPr lang="ru-RU" sz="2000" dirty="0" smtClean="0">
                <a:solidFill>
                  <a:srgbClr val="C00000"/>
                </a:solidFill>
              </a:rPr>
              <a:t> сельского поселения Орловского района из Областного бюджета на 2018 год</a:t>
            </a:r>
            <a:br>
              <a:rPr lang="ru-RU" sz="2000" dirty="0" smtClean="0">
                <a:solidFill>
                  <a:srgbClr val="C00000"/>
                </a:solidFill>
              </a:rPr>
            </a:br>
            <a:endParaRPr lang="ru-RU" sz="2000" dirty="0">
              <a:solidFill>
                <a:srgbClr val="C00000"/>
              </a:solidFill>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2596337823"/>
              </p:ext>
            </p:extLst>
          </p:nvPr>
        </p:nvGraphicFramePr>
        <p:xfrm>
          <a:off x="456974" y="2000240"/>
          <a:ext cx="8230054" cy="4308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57166"/>
            <a:ext cx="8305800" cy="1143000"/>
          </a:xfrm>
        </p:spPr>
        <p:style>
          <a:lnRef idx="3">
            <a:schemeClr val="lt1"/>
          </a:lnRef>
          <a:fillRef idx="1">
            <a:schemeClr val="accent3"/>
          </a:fillRef>
          <a:effectRef idx="1">
            <a:schemeClr val="accent3"/>
          </a:effectRef>
          <a:fontRef idx="minor">
            <a:schemeClr val="lt1"/>
          </a:fontRef>
        </p:style>
        <p:txBody>
          <a:bodyPr rtlCol="0">
            <a:normAutofit fontScale="90000"/>
          </a:bodyPr>
          <a:lstStyle/>
          <a:p>
            <a:pPr fontAlgn="auto">
              <a:spcAft>
                <a:spcPts val="0"/>
              </a:spcAft>
              <a:defRPr/>
            </a:pPr>
            <a:r>
              <a:rPr lang="ru-RU" b="1" dirty="0" smtClean="0"/>
              <a:t>ДОТАЦИЯ ИЗ ОБЛАСТНОГО БЮДЖЕТА</a:t>
            </a:r>
            <a:endParaRPr lang="ru-RU" b="1" dirty="0"/>
          </a:p>
        </p:txBody>
      </p:sp>
      <p:graphicFrame>
        <p:nvGraphicFramePr>
          <p:cNvPr id="97282" name="Диаграмма 2"/>
          <p:cNvGraphicFramePr>
            <a:graphicFrameLocks/>
          </p:cNvGraphicFramePr>
          <p:nvPr/>
        </p:nvGraphicFramePr>
        <p:xfrm>
          <a:off x="558800" y="1346200"/>
          <a:ext cx="8115300" cy="4965700"/>
        </p:xfrm>
        <a:graphic>
          <a:graphicData uri="http://schemas.openxmlformats.org/presentationml/2006/ole">
            <mc:AlternateContent xmlns:mc="http://schemas.openxmlformats.org/markup-compatibility/2006">
              <mc:Choice xmlns:v="urn:schemas-microsoft-com:vml" Requires="v">
                <p:oleObj spid="_x0000_s239636" name="Диаграмма" r:id="rId3" imgW="8115300" imgH="4962449" progId="Excel.Chart.8">
                  <p:embed/>
                </p:oleObj>
              </mc:Choice>
              <mc:Fallback>
                <p:oleObj name="Диаграмма" r:id="rId3" imgW="8115300" imgH="4962449" progId="Excel.Chart.8">
                  <p:embed/>
                  <p:pic>
                    <p:nvPicPr>
                      <p:cNvPr id="0" name="Диаграмма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 y="1346200"/>
                        <a:ext cx="8115300" cy="4965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285720" y="428604"/>
          <a:ext cx="7858180" cy="6429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Заголовок 1"/>
          <p:cNvSpPr>
            <a:spLocks noGrp="1"/>
          </p:cNvSpPr>
          <p:nvPr>
            <p:ph type="title"/>
          </p:nvPr>
        </p:nvSpPr>
        <p:spPr/>
        <p:txBody>
          <a:bodyPr/>
          <a:lstStyle/>
          <a:p>
            <a:pPr eaLnBrk="1" hangingPunct="1"/>
            <a:r>
              <a:rPr lang="ru-RU" sz="2800" b="1" dirty="0" smtClean="0">
                <a:solidFill>
                  <a:srgbClr val="C00000"/>
                </a:solidFill>
              </a:rPr>
              <a:t>Динамика расходов бюджета </a:t>
            </a:r>
            <a:r>
              <a:rPr lang="ru-RU" sz="2800" b="1" dirty="0" err="1" smtClean="0">
                <a:solidFill>
                  <a:srgbClr val="C00000"/>
                </a:solidFill>
              </a:rPr>
              <a:t>Камышевского</a:t>
            </a:r>
            <a:r>
              <a:rPr lang="ru-RU" sz="2800" b="1" dirty="0" smtClean="0">
                <a:solidFill>
                  <a:srgbClr val="C00000"/>
                </a:solidFill>
              </a:rPr>
              <a:t> сельского поселения</a:t>
            </a:r>
            <a:r>
              <a:rPr lang="ru-RU" sz="4000" dirty="0" smtClean="0"/>
              <a:t/>
            </a:r>
            <a:br>
              <a:rPr lang="ru-RU" sz="4000" dirty="0" smtClean="0"/>
            </a:br>
            <a:r>
              <a:rPr lang="en-US" sz="1600" dirty="0" smtClean="0"/>
              <a:t>							</a:t>
            </a:r>
            <a:r>
              <a:rPr lang="ru-RU" sz="1600" b="1" dirty="0" smtClean="0">
                <a:solidFill>
                  <a:srgbClr val="002060"/>
                </a:solidFill>
              </a:rPr>
              <a:t>(тыс. рублей)</a:t>
            </a:r>
            <a:endParaRPr lang="ru-RU" sz="1600" dirty="0" smtClean="0">
              <a:solidFill>
                <a:srgbClr val="002060"/>
              </a:solidFill>
            </a:endParaRPr>
          </a:p>
        </p:txBody>
      </p:sp>
      <p:graphicFrame>
        <p:nvGraphicFramePr>
          <p:cNvPr id="29698" name="Содержимое 3"/>
          <p:cNvGraphicFramePr>
            <a:graphicFrameLocks noGrp="1"/>
          </p:cNvGraphicFramePr>
          <p:nvPr>
            <p:ph idx="1"/>
            <p:extLst>
              <p:ext uri="{D42A27DB-BD31-4B8C-83A1-F6EECF244321}">
                <p14:modId xmlns:p14="http://schemas.microsoft.com/office/powerpoint/2010/main" val="1740478311"/>
              </p:ext>
            </p:extLst>
          </p:nvPr>
        </p:nvGraphicFramePr>
        <p:xfrm>
          <a:off x="762000" y="1701800"/>
          <a:ext cx="7747000" cy="4583113"/>
        </p:xfrm>
        <a:graphic>
          <a:graphicData uri="http://schemas.openxmlformats.org/presentationml/2006/ole">
            <mc:AlternateContent xmlns:mc="http://schemas.openxmlformats.org/markup-compatibility/2006">
              <mc:Choice xmlns:v="urn:schemas-microsoft-com:vml" Requires="v">
                <p:oleObj spid="_x0000_s232468" name="Лист" r:id="rId3" imgW="7648592" imgH="4524482" progId="Excel.Sheet.8">
                  <p:embed/>
                </p:oleObj>
              </mc:Choice>
              <mc:Fallback>
                <p:oleObj name="Лист" r:id="rId3" imgW="7648592" imgH="4524482" progId="Excel.Sheet.8">
                  <p:embed/>
                  <p:pic>
                    <p:nvPicPr>
                      <p:cNvPr id="0" name="Содержимое 3"/>
                      <p:cNvPicPr>
                        <a:picLocks noGrp="1" noChangeArrowheads="1"/>
                      </p:cNvPicPr>
                      <p:nvPr/>
                    </p:nvPicPr>
                    <p:blipFill>
                      <a:blip r:embed="rId4"/>
                      <a:srcRect/>
                      <a:stretch>
                        <a:fillRect/>
                      </a:stretch>
                    </p:blipFill>
                    <p:spPr bwMode="auto">
                      <a:xfrm>
                        <a:off x="762000" y="1701800"/>
                        <a:ext cx="7747000" cy="4583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Заголовок 1"/>
          <p:cNvSpPr>
            <a:spLocks noGrp="1"/>
          </p:cNvSpPr>
          <p:nvPr>
            <p:ph type="title"/>
          </p:nvPr>
        </p:nvSpPr>
        <p:spPr>
          <a:xfrm>
            <a:off x="642910" y="714356"/>
            <a:ext cx="8229600" cy="1143000"/>
          </a:xfrm>
        </p:spPr>
        <p:txBody>
          <a:bodyPr/>
          <a:lstStyle/>
          <a:p>
            <a:pPr eaLnBrk="1" hangingPunct="1"/>
            <a:r>
              <a:rPr lang="ru-RU" sz="2100" b="1" dirty="0" smtClean="0">
                <a:solidFill>
                  <a:srgbClr val="C00000"/>
                </a:solidFill>
              </a:rPr>
              <a:t>Расходы бюджета </a:t>
            </a:r>
            <a:r>
              <a:rPr lang="ru-RU" sz="2100" b="1" dirty="0" err="1" smtClean="0">
                <a:solidFill>
                  <a:srgbClr val="C00000"/>
                </a:solidFill>
              </a:rPr>
              <a:t>Камышевского</a:t>
            </a:r>
            <a:r>
              <a:rPr lang="ru-RU" sz="2100" b="1" dirty="0" smtClean="0">
                <a:solidFill>
                  <a:srgbClr val="C00000"/>
                </a:solidFill>
              </a:rPr>
              <a:t> сельского поселения в 2018 году</a:t>
            </a:r>
            <a:r>
              <a:rPr lang="ru-RU" sz="2100" dirty="0" smtClean="0">
                <a:solidFill>
                  <a:srgbClr val="C00000"/>
                </a:solidFill>
              </a:rPr>
              <a:t/>
            </a:r>
            <a:br>
              <a:rPr lang="ru-RU" sz="2100" dirty="0" smtClean="0">
                <a:solidFill>
                  <a:srgbClr val="C00000"/>
                </a:solidFill>
              </a:rPr>
            </a:br>
            <a:r>
              <a:rPr lang="ru-RU" sz="2100" b="1" dirty="0" smtClean="0">
                <a:solidFill>
                  <a:srgbClr val="C00000"/>
                </a:solidFill>
                <a:latin typeface="Arial" charset="0"/>
              </a:rPr>
              <a:t>8205,1</a:t>
            </a:r>
            <a:r>
              <a:rPr lang="ru-RU" sz="2100" b="1" dirty="0" smtClean="0">
                <a:solidFill>
                  <a:srgbClr val="C00000"/>
                </a:solidFill>
              </a:rPr>
              <a:t> </a:t>
            </a:r>
            <a:r>
              <a:rPr lang="ru-RU" sz="2100" b="1" dirty="0" smtClean="0">
                <a:solidFill>
                  <a:srgbClr val="C00000"/>
                </a:solidFill>
              </a:rPr>
              <a:t>тыс.</a:t>
            </a:r>
            <a:endParaRPr lang="ru-RU" sz="2100" dirty="0" smtClean="0">
              <a:solidFill>
                <a:srgbClr val="C00000"/>
              </a:solidFill>
            </a:endParaRPr>
          </a:p>
        </p:txBody>
      </p:sp>
      <p:graphicFrame>
        <p:nvGraphicFramePr>
          <p:cNvPr id="31746" name="Содержимое 3"/>
          <p:cNvGraphicFramePr>
            <a:graphicFrameLocks noGrp="1"/>
          </p:cNvGraphicFramePr>
          <p:nvPr>
            <p:ph idx="1"/>
            <p:extLst>
              <p:ext uri="{D42A27DB-BD31-4B8C-83A1-F6EECF244321}">
                <p14:modId xmlns:p14="http://schemas.microsoft.com/office/powerpoint/2010/main" val="2536511210"/>
              </p:ext>
            </p:extLst>
          </p:nvPr>
        </p:nvGraphicFramePr>
        <p:xfrm>
          <a:off x="1285875" y="2238375"/>
          <a:ext cx="6500813" cy="4095750"/>
        </p:xfrm>
        <a:graphic>
          <a:graphicData uri="http://schemas.openxmlformats.org/presentationml/2006/ole">
            <mc:AlternateContent xmlns:mc="http://schemas.openxmlformats.org/markup-compatibility/2006">
              <mc:Choice xmlns:v="urn:schemas-microsoft-com:vml" Requires="v">
                <p:oleObj spid="_x0000_s231444" name="Лист" r:id="rId3" imgW="9601200" imgH="6048313" progId="Excel.Sheet.8">
                  <p:embed/>
                </p:oleObj>
              </mc:Choice>
              <mc:Fallback>
                <p:oleObj name="Лист" r:id="rId3" imgW="9601200" imgH="6048313" progId="Excel.Sheet.8">
                  <p:embed/>
                  <p:pic>
                    <p:nvPicPr>
                      <p:cNvPr id="0" name="Содержимое 3"/>
                      <p:cNvPicPr>
                        <a:picLocks noGrp="1" noChangeArrowheads="1"/>
                      </p:cNvPicPr>
                      <p:nvPr/>
                    </p:nvPicPr>
                    <p:blipFill>
                      <a:blip r:embed="rId4"/>
                      <a:srcRect/>
                      <a:stretch>
                        <a:fillRect/>
                      </a:stretch>
                    </p:blipFill>
                    <p:spPr bwMode="auto">
                      <a:xfrm>
                        <a:off x="1285875" y="2238375"/>
                        <a:ext cx="6500813" cy="409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Заголовок 1"/>
          <p:cNvSpPr>
            <a:spLocks noGrp="1"/>
          </p:cNvSpPr>
          <p:nvPr>
            <p:ph type="title"/>
          </p:nvPr>
        </p:nvSpPr>
        <p:spPr>
          <a:xfrm>
            <a:off x="571472" y="214290"/>
            <a:ext cx="7761288" cy="792163"/>
          </a:xfrm>
          <a:ln>
            <a:solidFill>
              <a:srgbClr val="7030A0"/>
            </a:solidFill>
          </a:ln>
        </p:spPr>
        <p:txBody>
          <a:bodyPr/>
          <a:lstStyle/>
          <a:p>
            <a:pPr eaLnBrk="1" hangingPunct="1"/>
            <a:r>
              <a:rPr lang="ru-RU" sz="2400" dirty="0" smtClean="0">
                <a:solidFill>
                  <a:schemeClr val="hlink"/>
                </a:solidFill>
              </a:rPr>
              <a:t>Структура муниципальных программ </a:t>
            </a:r>
            <a:r>
              <a:rPr lang="ru-RU" sz="2400" dirty="0" err="1" smtClean="0">
                <a:solidFill>
                  <a:schemeClr val="hlink"/>
                </a:solidFill>
              </a:rPr>
              <a:t>Камышевского</a:t>
            </a:r>
            <a:r>
              <a:rPr lang="ru-RU" sz="2400" dirty="0" smtClean="0">
                <a:solidFill>
                  <a:schemeClr val="hlink"/>
                </a:solidFill>
              </a:rPr>
              <a:t> сельского поселения на 2018 год</a:t>
            </a:r>
          </a:p>
        </p:txBody>
      </p:sp>
      <p:graphicFrame>
        <p:nvGraphicFramePr>
          <p:cNvPr id="60481" name="Group 65"/>
          <p:cNvGraphicFramePr>
            <a:graphicFrameLocks noGrp="1"/>
          </p:cNvGraphicFramePr>
          <p:nvPr>
            <p:extLst>
              <p:ext uri="{D42A27DB-BD31-4B8C-83A1-F6EECF244321}">
                <p14:modId xmlns:p14="http://schemas.microsoft.com/office/powerpoint/2010/main" val="3804199769"/>
              </p:ext>
            </p:extLst>
          </p:nvPr>
        </p:nvGraphicFramePr>
        <p:xfrm>
          <a:off x="250825" y="1052513"/>
          <a:ext cx="8353425" cy="4117024"/>
        </p:xfrm>
        <a:graphic>
          <a:graphicData uri="http://schemas.openxmlformats.org/drawingml/2006/table">
            <a:tbl>
              <a:tblPr/>
              <a:tblGrid>
                <a:gridCol w="6580188"/>
                <a:gridCol w="944562"/>
                <a:gridCol w="828675"/>
              </a:tblGrid>
              <a:tr h="661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CC00"/>
                          </a:solidFill>
                          <a:effectLst/>
                          <a:latin typeface="Times New Roman" pitchFamily="18" charset="0"/>
                          <a:cs typeface="Times New Roman" pitchFamily="18" charset="0"/>
                        </a:rPr>
                        <a:t>Наименование муниципальной программы </a:t>
                      </a:r>
                      <a:r>
                        <a:rPr kumimoji="0" lang="ru-RU" sz="1600" b="0" i="0" u="none" strike="noStrike" cap="none" normalizeH="0" baseline="0" dirty="0" err="1" smtClean="0">
                          <a:ln>
                            <a:noFill/>
                          </a:ln>
                          <a:solidFill>
                            <a:srgbClr val="00CC00"/>
                          </a:solidFill>
                          <a:effectLst/>
                          <a:latin typeface="Times New Roman" pitchFamily="18" charset="0"/>
                          <a:cs typeface="Times New Roman" pitchFamily="18" charset="0"/>
                        </a:rPr>
                        <a:t>Камышевского</a:t>
                      </a:r>
                      <a:r>
                        <a:rPr kumimoji="0" lang="ru-RU" sz="1600" b="0" i="0" u="none" strike="noStrike" cap="none" normalizeH="0" baseline="0" dirty="0" smtClean="0">
                          <a:ln>
                            <a:noFill/>
                          </a:ln>
                          <a:solidFill>
                            <a:srgbClr val="00CC00"/>
                          </a:solidFill>
                          <a:effectLst/>
                          <a:latin typeface="Times New Roman" pitchFamily="18" charset="0"/>
                          <a:cs typeface="Times New Roman" pitchFamily="18" charset="0"/>
                        </a:rPr>
                        <a:t> сельского поселения</a:t>
                      </a:r>
                      <a:endParaRPr kumimoji="0" lang="ru-RU"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CC00"/>
                          </a:solidFill>
                          <a:effectLst/>
                          <a:latin typeface="Times New Roman" pitchFamily="18" charset="0"/>
                          <a:cs typeface="Times New Roman" pitchFamily="18" charset="0"/>
                        </a:rPr>
                        <a:t>Сумма тыс. </a:t>
                      </a:r>
                      <a:r>
                        <a:rPr kumimoji="0" lang="ru-RU" sz="1600" b="0" i="0" u="none" strike="noStrike" cap="none" normalizeH="0" baseline="0" dirty="0" err="1" smtClean="0">
                          <a:ln>
                            <a:noFill/>
                          </a:ln>
                          <a:solidFill>
                            <a:srgbClr val="00CC00"/>
                          </a:solidFill>
                          <a:effectLst/>
                          <a:latin typeface="Times New Roman" pitchFamily="18" charset="0"/>
                          <a:cs typeface="Times New Roman" pitchFamily="18" charset="0"/>
                        </a:rPr>
                        <a:t>руб</a:t>
                      </a:r>
                      <a:endParaRPr kumimoji="0" lang="ru-RU"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CC00"/>
                          </a:solidFill>
                          <a:effectLst/>
                          <a:latin typeface="Times New Roman" pitchFamily="18" charset="0"/>
                          <a:cs typeface="Times New Roman" pitchFamily="18" charset="0"/>
                        </a:rPr>
                        <a:t>%</a:t>
                      </a:r>
                      <a:endParaRPr kumimoji="0" lang="ru-RU"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FF0000"/>
                          </a:solidFill>
                          <a:effectLst/>
                          <a:latin typeface="Times New Roman" pitchFamily="18" charset="0"/>
                          <a:cs typeface="Times New Roman" pitchFamily="18" charset="0"/>
                        </a:rPr>
                        <a:t>Обеспечение общественного порядка и противодействие преступности</a:t>
                      </a:r>
                      <a:endParaRPr kumimoji="0" lang="ru-RU"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4,0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FF"/>
                          </a:solidFill>
                          <a:effectLst/>
                          <a:latin typeface="Times New Roman" pitchFamily="18" charset="0"/>
                          <a:cs typeface="Times New Roman" pitchFamily="18" charset="0"/>
                        </a:rPr>
                        <a:t>Защита населения и территории от чрезвычайных ситуаций, обеспечение пожарной безопасности и безопасности людей на водных объектах</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0,0</a:t>
                      </a:r>
                      <a:endParaRPr kumimoji="0" lang="ru-RU"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0,0</a:t>
                      </a:r>
                      <a:endParaRPr kumimoji="0" lang="ru-RU"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339966"/>
                          </a:solidFill>
                          <a:effectLst/>
                          <a:latin typeface="Times New Roman" pitchFamily="18" charset="0"/>
                          <a:cs typeface="Times New Roman" pitchFamily="18" charset="0"/>
                        </a:rPr>
                        <a:t>Развитие культуры и туризма</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2456,5</a:t>
                      </a:r>
                      <a:endParaRPr kumimoji="0" lang="ru-RU"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30,5</a:t>
                      </a:r>
                      <a:endParaRPr kumimoji="0" lang="ru-RU"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800000"/>
                          </a:solidFill>
                          <a:effectLst/>
                          <a:latin typeface="Times New Roman" pitchFamily="18" charset="0"/>
                          <a:cs typeface="Times New Roman" pitchFamily="18" charset="0"/>
                        </a:rPr>
                        <a:t>Охрана окружающей среды и рациональное природопользование</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171,1</a:t>
                      </a:r>
                      <a:endParaRPr kumimoji="0" lang="ru-RU"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2,1</a:t>
                      </a:r>
                      <a:endParaRPr kumimoji="0" lang="ru-RU"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FF"/>
                          </a:solidFill>
                          <a:effectLst/>
                          <a:latin typeface="Times New Roman" pitchFamily="18" charset="0"/>
                          <a:cs typeface="Times New Roman" pitchFamily="18" charset="0"/>
                        </a:rPr>
                        <a:t>Развитие физической культуры и спорта</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34,0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0,4</a:t>
                      </a:r>
                      <a:endParaRPr kumimoji="0" lang="ru-RU"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5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FF0000"/>
                          </a:solidFill>
                          <a:effectLst/>
                          <a:latin typeface="Times New Roman" pitchFamily="18" charset="0"/>
                          <a:cs typeface="Times New Roman" pitchFamily="18" charset="0"/>
                        </a:rPr>
                        <a:t>Эффективное управление муниципальными финансами</a:t>
                      </a:r>
                      <a:endParaRPr kumimoji="0" lang="ru-RU"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4597,0</a:t>
                      </a:r>
                      <a:endParaRPr kumimoji="0" lang="ru-RU"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56,8</a:t>
                      </a:r>
                      <a:endParaRPr kumimoji="0" lang="ru-RU"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333399"/>
                          </a:solidFill>
                          <a:effectLst/>
                          <a:latin typeface="Times New Roman" pitchFamily="18" charset="0"/>
                          <a:cs typeface="Times New Roman" pitchFamily="18" charset="0"/>
                        </a:rPr>
                        <a:t>Обеспечение качественными жилищно-коммунальными услугами населения и благоустройства</a:t>
                      </a:r>
                      <a:endParaRPr kumimoji="0" lang="ru-RU"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827,8</a:t>
                      </a:r>
                      <a:endParaRPr kumimoji="0" lang="ru-RU"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10,2</a:t>
                      </a:r>
                      <a:endParaRPr kumimoji="0" lang="ru-RU"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Times New Roman" pitchFamily="18" charset="0"/>
                          <a:cs typeface="Times New Roman" pitchFamily="18" charset="0"/>
                        </a:rPr>
                        <a:t>Всего</a:t>
                      </a:r>
                      <a:endParaRPr kumimoji="0" lang="ru-RU"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8090,4</a:t>
                      </a:r>
                      <a:endParaRPr kumimoji="0" lang="ru-RU"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100,0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3685371171"/>
              </p:ext>
            </p:extLst>
          </p:nvPr>
        </p:nvGraphicFramePr>
        <p:xfrm>
          <a:off x="2714612" y="785794"/>
          <a:ext cx="6072230"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Выноска со стрелкой вправо 3"/>
          <p:cNvSpPr/>
          <p:nvPr/>
        </p:nvSpPr>
        <p:spPr>
          <a:xfrm>
            <a:off x="285720" y="928670"/>
            <a:ext cx="3000396" cy="5500726"/>
          </a:xfrm>
          <a:prstGeom prst="right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400" b="1" dirty="0" smtClean="0">
                <a:solidFill>
                  <a:schemeClr val="tx1"/>
                </a:solidFill>
                <a:latin typeface="Times New Roman" pitchFamily="18" charset="0"/>
                <a:cs typeface="Times New Roman" pitchFamily="18" charset="0"/>
              </a:rPr>
              <a:t>На реализацию </a:t>
            </a:r>
            <a:r>
              <a:rPr lang="ru-RU" sz="2400" b="1" dirty="0" smtClean="0">
                <a:solidFill>
                  <a:schemeClr val="tx1"/>
                </a:solidFill>
                <a:latin typeface="Times New Roman" pitchFamily="18" charset="0"/>
                <a:cs typeface="Times New Roman" pitchFamily="18" charset="0"/>
              </a:rPr>
              <a:t> </a:t>
            </a:r>
            <a:r>
              <a:rPr lang="ru-RU" sz="2400" b="1" dirty="0" smtClean="0">
                <a:solidFill>
                  <a:schemeClr val="tx1"/>
                </a:solidFill>
                <a:latin typeface="Times New Roman" pitchFamily="18" charset="0"/>
                <a:cs typeface="Times New Roman" pitchFamily="18" charset="0"/>
              </a:rPr>
              <a:t>муниципальных программ</a:t>
            </a:r>
            <a:endParaRPr lang="ru-RU" sz="2400" b="1" dirty="0">
              <a:solidFill>
                <a:schemeClr val="tx1"/>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1538" y="2071678"/>
            <a:ext cx="7500990" cy="1477328"/>
          </a:xfrm>
          <a:prstGeom prst="rect">
            <a:avLst/>
          </a:prstGeom>
        </p:spPr>
        <p:txBody>
          <a:bodyPr wrap="square">
            <a:spAutoFit/>
          </a:bodyPr>
          <a:lstStyle/>
          <a:p>
            <a:pPr algn="ctr"/>
            <a:r>
              <a:rPr lang="ru-RU" dirty="0" smtClean="0">
                <a:solidFill>
                  <a:srgbClr val="FF0000"/>
                </a:solidFill>
              </a:rPr>
              <a:t>Утвердить основные характеристики бюджета </a:t>
            </a:r>
            <a:r>
              <a:rPr lang="ru-RU" dirty="0" err="1" smtClean="0">
                <a:solidFill>
                  <a:srgbClr val="FF0000"/>
                </a:solidFill>
              </a:rPr>
              <a:t>Камышевского</a:t>
            </a:r>
            <a:r>
              <a:rPr lang="ru-RU" dirty="0" smtClean="0">
                <a:solidFill>
                  <a:srgbClr val="FF0000"/>
                </a:solidFill>
              </a:rPr>
              <a:t> сельского поселения Орловского района на 2018 год и на плановый период 2019 и 2020 годов, согласно выше изложенной информации.</a:t>
            </a:r>
          </a:p>
          <a:p>
            <a:pPr algn="ctr"/>
            <a:endParaRPr lang="ru-RU" dirty="0" smtClean="0">
              <a:solidFill>
                <a:srgbClr val="FF0000"/>
              </a:solidFill>
            </a:endParaRPr>
          </a:p>
          <a:p>
            <a:pPr algn="ctr"/>
            <a:r>
              <a:rPr lang="ru-RU" dirty="0" smtClean="0">
                <a:solidFill>
                  <a:srgbClr val="FF0000"/>
                </a:solidFill>
              </a:rPr>
              <a:t>Настоящее Решение вступает в силу с 1 января 2018 года.</a:t>
            </a:r>
            <a:endParaRPr lang="ru-RU"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457200" y="274638"/>
            <a:ext cx="8229600" cy="439718"/>
          </a:xfrm>
        </p:spPr>
        <p:txBody>
          <a:bodyPr>
            <a:normAutofit fontScale="90000"/>
          </a:bodyPr>
          <a:lstStyle/>
          <a:p>
            <a:r>
              <a:rPr lang="en-US" dirty="0" smtClean="0"/>
              <a:t/>
            </a:r>
            <a:br>
              <a:rPr lang="en-US" dirty="0" smtClean="0"/>
            </a:br>
            <a:endParaRPr lang="ru-RU" dirty="0"/>
          </a:p>
        </p:txBody>
      </p:sp>
      <p:pic>
        <p:nvPicPr>
          <p:cNvPr id="15" name="Picture 2"/>
          <p:cNvPicPr>
            <a:picLocks noChangeAspect="1" noChangeArrowheads="1"/>
          </p:cNvPicPr>
          <p:nvPr/>
        </p:nvPicPr>
        <p:blipFill>
          <a:blip r:embed="rId3" cstate="print"/>
          <a:srcRect/>
          <a:stretch>
            <a:fillRect/>
          </a:stretch>
        </p:blipFill>
        <p:spPr bwMode="auto">
          <a:xfrm>
            <a:off x="214282" y="1857364"/>
            <a:ext cx="8643998" cy="4714908"/>
          </a:xfrm>
          <a:prstGeom prst="rect">
            <a:avLst/>
          </a:prstGeom>
          <a:noFill/>
          <a:ln w="9525">
            <a:noFill/>
            <a:miter lim="800000"/>
            <a:headEnd/>
            <a:tailEnd/>
          </a:ln>
          <a:effectLst/>
        </p:spPr>
      </p:pic>
      <p:sp>
        <p:nvSpPr>
          <p:cNvPr id="13" name="Прямоугольник 12"/>
          <p:cNvSpPr/>
          <p:nvPr/>
        </p:nvSpPr>
        <p:spPr>
          <a:xfrm>
            <a:off x="6572264" y="1142984"/>
            <a:ext cx="1928826" cy="47149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областной </a:t>
            </a:r>
            <a:r>
              <a:rPr lang="ru-RU" dirty="0" err="1" smtClean="0"/>
              <a:t>закона«Об</a:t>
            </a:r>
            <a:r>
              <a:rPr lang="ru-RU" dirty="0" smtClean="0"/>
              <a:t> </a:t>
            </a:r>
            <a:r>
              <a:rPr lang="ru-RU" dirty="0" smtClean="0"/>
              <a:t>областном бюджете на 201</a:t>
            </a:r>
            <a:r>
              <a:rPr lang="en-US" dirty="0" smtClean="0"/>
              <a:t>8 </a:t>
            </a:r>
            <a:r>
              <a:rPr lang="ru-RU" dirty="0" smtClean="0"/>
              <a:t>на 201</a:t>
            </a:r>
            <a:r>
              <a:rPr lang="en-US" dirty="0" smtClean="0"/>
              <a:t>9</a:t>
            </a:r>
            <a:r>
              <a:rPr lang="ru-RU" dirty="0" smtClean="0"/>
              <a:t> и 20</a:t>
            </a:r>
            <a:r>
              <a:rPr lang="en-US" dirty="0" smtClean="0"/>
              <a:t>20</a:t>
            </a:r>
            <a:r>
              <a:rPr lang="ru-RU" dirty="0" smtClean="0"/>
              <a:t> годов»</a:t>
            </a:r>
            <a:endParaRPr lang="ru-RU" dirty="0"/>
          </a:p>
        </p:txBody>
      </p:sp>
      <p:sp>
        <p:nvSpPr>
          <p:cNvPr id="11" name="Прямоугольник 10"/>
          <p:cNvSpPr/>
          <p:nvPr/>
        </p:nvSpPr>
        <p:spPr>
          <a:xfrm>
            <a:off x="1000100" y="1071546"/>
            <a:ext cx="2428892" cy="48577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2000" b="1" dirty="0" smtClean="0"/>
              <a:t>Основные </a:t>
            </a:r>
            <a:r>
              <a:rPr lang="ru-RU" b="1" dirty="0" smtClean="0"/>
              <a:t>направления бюджетной и налоговой политики на 2018-2020 годы (Постановление Администрации </a:t>
            </a:r>
            <a:r>
              <a:rPr lang="ru-RU" b="1" dirty="0" err="1" smtClean="0"/>
              <a:t>Камышевского</a:t>
            </a:r>
            <a:r>
              <a:rPr lang="ru-RU" b="1" dirty="0" smtClean="0"/>
              <a:t> сельского поселения №118</a:t>
            </a:r>
            <a:r>
              <a:rPr lang="en-US" b="1" dirty="0" smtClean="0"/>
              <a:t> </a:t>
            </a:r>
            <a:r>
              <a:rPr lang="ru-RU" b="1" dirty="0" smtClean="0"/>
              <a:t>от </a:t>
            </a:r>
            <a:r>
              <a:rPr lang="en-US" b="1" dirty="0" smtClean="0"/>
              <a:t>2</a:t>
            </a:r>
            <a:r>
              <a:rPr lang="ru-RU" b="1" dirty="0" smtClean="0"/>
              <a:t>7.</a:t>
            </a:r>
            <a:r>
              <a:rPr lang="en-US" b="1" dirty="0" smtClean="0"/>
              <a:t>09</a:t>
            </a:r>
            <a:r>
              <a:rPr lang="ru-RU" b="1" dirty="0" smtClean="0"/>
              <a:t>.201</a:t>
            </a:r>
            <a:r>
              <a:rPr lang="en-US" b="1" dirty="0" smtClean="0"/>
              <a:t>7</a:t>
            </a:r>
            <a:r>
              <a:rPr lang="ru-RU" b="1" dirty="0" smtClean="0"/>
              <a:t>)  </a:t>
            </a:r>
            <a:endParaRPr lang="ru-RU" b="1" dirty="0"/>
          </a:p>
        </p:txBody>
      </p:sp>
      <p:sp>
        <p:nvSpPr>
          <p:cNvPr id="12" name="Прямоугольник 11"/>
          <p:cNvSpPr/>
          <p:nvPr/>
        </p:nvSpPr>
        <p:spPr>
          <a:xfrm>
            <a:off x="4000496" y="1214422"/>
            <a:ext cx="2286016" cy="478634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b="1" dirty="0" smtClean="0"/>
              <a:t>Муниципальные программы </a:t>
            </a:r>
            <a:r>
              <a:rPr lang="ru-RU" b="1" dirty="0" err="1" smtClean="0"/>
              <a:t>Камышевского</a:t>
            </a:r>
            <a:r>
              <a:rPr lang="ru-RU" b="1" dirty="0" smtClean="0"/>
              <a:t> сельского поселения Орловского района</a:t>
            </a:r>
            <a:endParaRPr lang="ru-RU" b="1" dirty="0"/>
          </a:p>
        </p:txBody>
      </p:sp>
      <p:sp>
        <p:nvSpPr>
          <p:cNvPr id="14" name="Двойная стрелка влево/вправо 13"/>
          <p:cNvSpPr/>
          <p:nvPr/>
        </p:nvSpPr>
        <p:spPr>
          <a:xfrm>
            <a:off x="285720" y="5572140"/>
            <a:ext cx="8858280" cy="1285860"/>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b="1" dirty="0" smtClean="0">
                <a:solidFill>
                  <a:schemeClr val="tx1"/>
                </a:solidFill>
              </a:rPr>
              <a:t>Основы формирования </a:t>
            </a:r>
            <a:r>
              <a:rPr lang="ru-RU" b="1" dirty="0" smtClean="0">
                <a:solidFill>
                  <a:schemeClr val="tx1"/>
                </a:solidFill>
              </a:rPr>
              <a:t>Решения о</a:t>
            </a:r>
            <a:r>
              <a:rPr lang="ru-RU" b="1" dirty="0" smtClean="0">
                <a:solidFill>
                  <a:schemeClr val="tx1"/>
                </a:solidFill>
              </a:rPr>
              <a:t> бюджете </a:t>
            </a:r>
            <a:r>
              <a:rPr lang="ru-RU" b="1" dirty="0" err="1" smtClean="0">
                <a:solidFill>
                  <a:schemeClr val="tx1"/>
                </a:solidFill>
              </a:rPr>
              <a:t>Камышевского</a:t>
            </a:r>
            <a:r>
              <a:rPr lang="ru-RU" b="1" dirty="0" smtClean="0">
                <a:solidFill>
                  <a:schemeClr val="tx1"/>
                </a:solidFill>
              </a:rPr>
              <a:t> сельского поселения Орловского района на 201</a:t>
            </a:r>
            <a:r>
              <a:rPr lang="en-US" b="1" dirty="0" smtClean="0">
                <a:solidFill>
                  <a:schemeClr val="tx1"/>
                </a:solidFill>
              </a:rPr>
              <a:t>8</a:t>
            </a:r>
            <a:r>
              <a:rPr lang="ru-RU" b="1" dirty="0" smtClean="0">
                <a:solidFill>
                  <a:schemeClr val="tx1"/>
                </a:solidFill>
              </a:rPr>
              <a:t> год и плановый период 201</a:t>
            </a:r>
            <a:r>
              <a:rPr lang="en-US" b="1" dirty="0" smtClean="0">
                <a:solidFill>
                  <a:schemeClr val="tx1"/>
                </a:solidFill>
              </a:rPr>
              <a:t>9</a:t>
            </a:r>
            <a:r>
              <a:rPr lang="ru-RU" b="1" dirty="0" smtClean="0">
                <a:solidFill>
                  <a:schemeClr val="tx1"/>
                </a:solidFill>
              </a:rPr>
              <a:t> и 20</a:t>
            </a:r>
            <a:r>
              <a:rPr lang="en-US" b="1" dirty="0" smtClean="0">
                <a:solidFill>
                  <a:schemeClr val="tx1"/>
                </a:solidFill>
              </a:rPr>
              <a:t>20</a:t>
            </a:r>
            <a:r>
              <a:rPr lang="ru-RU" b="1" dirty="0" smtClean="0">
                <a:solidFill>
                  <a:schemeClr val="tx1"/>
                </a:solidFill>
              </a:rPr>
              <a:t> годов</a:t>
            </a:r>
            <a:endParaRPr lang="ru-RU" b="1" dirty="0">
              <a:solidFill>
                <a:schemeClr val="tx1"/>
              </a:solidFill>
            </a:endParaRPr>
          </a:p>
        </p:txBody>
      </p:sp>
      <p:sp>
        <p:nvSpPr>
          <p:cNvPr id="87042" name="AutoShape 2" descr="Картинки по запросу бюдже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81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ransition>
    <p:sndAc>
      <p:stSnd>
        <p:snd r:embed="rId2" name="coin.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83969" name="Rectangle 5"/>
          <p:cNvSpPr>
            <a:spLocks noGrp="1"/>
          </p:cNvSpPr>
          <p:nvPr>
            <p:ph type="title"/>
          </p:nvPr>
        </p:nvSpPr>
        <p:spPr>
          <a:xfrm>
            <a:off x="457200" y="357166"/>
            <a:ext cx="8229600" cy="1785950"/>
          </a:xfrm>
          <a:noFill/>
        </p:spPr>
        <p:style>
          <a:lnRef idx="1">
            <a:schemeClr val="accent3"/>
          </a:lnRef>
          <a:fillRef idx="3">
            <a:schemeClr val="accent3"/>
          </a:fillRef>
          <a:effectRef idx="2">
            <a:schemeClr val="accent3"/>
          </a:effectRef>
          <a:fontRef idx="minor">
            <a:schemeClr val="lt1"/>
          </a:fontRef>
        </p:style>
        <p:txBody>
          <a:bodyPr>
            <a:noAutofit/>
          </a:bodyPr>
          <a:lstStyle/>
          <a:p>
            <a:pPr algn="ctr"/>
            <a:r>
              <a:rPr lang="ru-RU" sz="2800" b="1" dirty="0" smtClean="0">
                <a:solidFill>
                  <a:schemeClr val="tx2">
                    <a:lumMod val="50000"/>
                  </a:schemeClr>
                </a:solidFill>
                <a:latin typeface="Times New Roman" pitchFamily="18" charset="0"/>
              </a:rPr>
              <a:t/>
            </a:r>
            <a:br>
              <a:rPr lang="ru-RU" sz="2800" b="1" dirty="0" smtClean="0">
                <a:solidFill>
                  <a:schemeClr val="tx2">
                    <a:lumMod val="50000"/>
                  </a:schemeClr>
                </a:solidFill>
                <a:latin typeface="Times New Roman" pitchFamily="18" charset="0"/>
              </a:rPr>
            </a:br>
            <a:r>
              <a:rPr lang="ru-RU" sz="2800" b="1" dirty="0" smtClean="0">
                <a:solidFill>
                  <a:schemeClr val="tx2">
                    <a:lumMod val="50000"/>
                  </a:schemeClr>
                </a:solidFill>
                <a:latin typeface="Times New Roman" pitchFamily="18" charset="0"/>
              </a:rPr>
              <a:t/>
            </a:r>
            <a:br>
              <a:rPr lang="ru-RU" sz="2800" b="1" dirty="0" smtClean="0">
                <a:solidFill>
                  <a:schemeClr val="tx2">
                    <a:lumMod val="50000"/>
                  </a:schemeClr>
                </a:solidFill>
                <a:latin typeface="Times New Roman" pitchFamily="18" charset="0"/>
              </a:rPr>
            </a:br>
            <a:r>
              <a:rPr lang="ru-RU" sz="2800" b="1" dirty="0" smtClean="0">
                <a:solidFill>
                  <a:schemeClr val="tx2">
                    <a:lumMod val="50000"/>
                  </a:schemeClr>
                </a:solidFill>
                <a:latin typeface="Times New Roman" pitchFamily="18" charset="0"/>
              </a:rPr>
              <a:t/>
            </a:r>
            <a:br>
              <a:rPr lang="ru-RU" sz="2800" b="1" dirty="0" smtClean="0">
                <a:solidFill>
                  <a:schemeClr val="tx2">
                    <a:lumMod val="50000"/>
                  </a:schemeClr>
                </a:solidFill>
                <a:latin typeface="Times New Roman" pitchFamily="18" charset="0"/>
              </a:rPr>
            </a:br>
            <a:r>
              <a:rPr lang="ru-RU" sz="2800" b="1" dirty="0" smtClean="0">
                <a:solidFill>
                  <a:schemeClr val="tx2">
                    <a:lumMod val="50000"/>
                  </a:schemeClr>
                </a:solidFill>
                <a:latin typeface="Times New Roman" pitchFamily="18" charset="0"/>
              </a:rPr>
              <a:t/>
            </a:r>
            <a:br>
              <a:rPr lang="ru-RU" sz="2800" b="1" dirty="0" smtClean="0">
                <a:solidFill>
                  <a:schemeClr val="tx2">
                    <a:lumMod val="50000"/>
                  </a:schemeClr>
                </a:solidFill>
                <a:latin typeface="Times New Roman" pitchFamily="18" charset="0"/>
              </a:rPr>
            </a:br>
            <a:r>
              <a:rPr lang="ru-RU" sz="2800" b="1" dirty="0" smtClean="0">
                <a:solidFill>
                  <a:schemeClr val="tx2">
                    <a:lumMod val="50000"/>
                  </a:schemeClr>
                </a:solidFill>
                <a:latin typeface="Times New Roman" pitchFamily="18" charset="0"/>
              </a:rPr>
              <a:t/>
            </a:r>
            <a:br>
              <a:rPr lang="ru-RU" sz="2800" b="1" dirty="0" smtClean="0">
                <a:solidFill>
                  <a:schemeClr val="tx2">
                    <a:lumMod val="50000"/>
                  </a:schemeClr>
                </a:solidFill>
                <a:latin typeface="Times New Roman" pitchFamily="18" charset="0"/>
              </a:rPr>
            </a:br>
            <a:r>
              <a:rPr lang="ru-RU" sz="2800" b="1" dirty="0" smtClean="0">
                <a:solidFill>
                  <a:schemeClr val="tx2">
                    <a:lumMod val="50000"/>
                  </a:schemeClr>
                </a:solidFill>
                <a:latin typeface="Times New Roman" pitchFamily="18" charset="0"/>
              </a:rPr>
              <a:t/>
            </a:r>
            <a:br>
              <a:rPr lang="ru-RU" sz="2800" b="1" dirty="0" smtClean="0">
                <a:solidFill>
                  <a:schemeClr val="tx2">
                    <a:lumMod val="50000"/>
                  </a:schemeClr>
                </a:solidFill>
                <a:latin typeface="Times New Roman" pitchFamily="18" charset="0"/>
              </a:rPr>
            </a:br>
            <a:r>
              <a:rPr lang="ru-RU" sz="2800" b="1" dirty="0" smtClean="0">
                <a:solidFill>
                  <a:schemeClr val="tx2">
                    <a:lumMod val="50000"/>
                  </a:schemeClr>
                </a:solidFill>
                <a:latin typeface="Times New Roman" pitchFamily="18" charset="0"/>
              </a:rPr>
              <a:t/>
            </a:r>
            <a:br>
              <a:rPr lang="ru-RU" sz="2800" b="1" dirty="0" smtClean="0">
                <a:solidFill>
                  <a:schemeClr val="tx2">
                    <a:lumMod val="50000"/>
                  </a:schemeClr>
                </a:solidFill>
                <a:latin typeface="Times New Roman" pitchFamily="18" charset="0"/>
              </a:rPr>
            </a:br>
            <a:r>
              <a:rPr lang="ru-RU" sz="2800" b="1" dirty="0" smtClean="0">
                <a:solidFill>
                  <a:schemeClr val="tx2">
                    <a:lumMod val="50000"/>
                  </a:schemeClr>
                </a:solidFill>
                <a:latin typeface="Times New Roman" pitchFamily="18" charset="0"/>
              </a:rPr>
              <a:t/>
            </a:r>
            <a:br>
              <a:rPr lang="ru-RU" sz="2800" b="1" dirty="0" smtClean="0">
                <a:solidFill>
                  <a:schemeClr val="tx2">
                    <a:lumMod val="50000"/>
                  </a:schemeClr>
                </a:solidFill>
                <a:latin typeface="Times New Roman" pitchFamily="18" charset="0"/>
              </a:rPr>
            </a:br>
            <a:r>
              <a:rPr lang="ru-RU" sz="2800" b="1" dirty="0" smtClean="0">
                <a:solidFill>
                  <a:schemeClr val="tx2">
                    <a:lumMod val="50000"/>
                  </a:schemeClr>
                </a:solidFill>
                <a:latin typeface="Times New Roman" pitchFamily="18" charset="0"/>
              </a:rPr>
              <a:t/>
            </a:r>
            <a:br>
              <a:rPr lang="ru-RU" sz="2800" b="1" dirty="0" smtClean="0">
                <a:solidFill>
                  <a:schemeClr val="tx2">
                    <a:lumMod val="50000"/>
                  </a:schemeClr>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400" b="1" dirty="0" smtClean="0">
                <a:solidFill>
                  <a:schemeClr val="tx2">
                    <a:lumMod val="50000"/>
                  </a:schemeClr>
                </a:solidFill>
                <a:latin typeface="Times New Roman" pitchFamily="18" charset="0"/>
              </a:rPr>
              <a:t>Решение о бюджете</a:t>
            </a:r>
            <a:r>
              <a:rPr lang="ru-RU" sz="2400" b="1" dirty="0" smtClean="0">
                <a:solidFill>
                  <a:schemeClr val="tx2">
                    <a:lumMod val="50000"/>
                  </a:schemeClr>
                </a:solidFill>
                <a:latin typeface="Times New Roman" pitchFamily="18" charset="0"/>
              </a:rPr>
              <a:t> </a:t>
            </a:r>
            <a:r>
              <a:rPr lang="ru-RU" sz="2400" b="1" dirty="0" smtClean="0">
                <a:solidFill>
                  <a:schemeClr val="tx2">
                    <a:lumMod val="50000"/>
                  </a:schemeClr>
                </a:solidFill>
                <a:latin typeface="Times New Roman" pitchFamily="18" charset="0"/>
              </a:rPr>
              <a:t>на 2018 год и на плановый период 2019 и 2020 годов</a:t>
            </a:r>
            <a:br>
              <a:rPr lang="ru-RU" sz="2400" b="1" dirty="0" smtClean="0">
                <a:solidFill>
                  <a:schemeClr val="tx2">
                    <a:lumMod val="50000"/>
                  </a:schemeClr>
                </a:solidFill>
                <a:latin typeface="Times New Roman" pitchFamily="18" charset="0"/>
              </a:rPr>
            </a:br>
            <a:r>
              <a:rPr lang="ru-RU" sz="2400" b="1" dirty="0" smtClean="0">
                <a:solidFill>
                  <a:srgbClr val="FF0000"/>
                </a:solidFill>
                <a:latin typeface="Times New Roman" pitchFamily="18" charset="0"/>
              </a:rPr>
              <a:t>Основные приоритеты бюджетной политики</a:t>
            </a:r>
            <a:br>
              <a:rPr lang="ru-RU" sz="2400" b="1" dirty="0" smtClean="0">
                <a:solidFill>
                  <a:srgbClr val="FF0000"/>
                </a:solidFill>
                <a:latin typeface="Times New Roman" pitchFamily="18" charset="0"/>
              </a:rPr>
            </a:br>
            <a:endParaRPr lang="ru-RU" sz="2200" dirty="0" smtClean="0">
              <a:solidFill>
                <a:srgbClr val="FFFF00"/>
              </a:solidFill>
              <a:latin typeface="Times New Roman" pitchFamily="18" charset="0"/>
            </a:endParaRPr>
          </a:p>
        </p:txBody>
      </p:sp>
      <p:graphicFrame>
        <p:nvGraphicFramePr>
          <p:cNvPr id="6" name="Схема 5"/>
          <p:cNvGraphicFramePr/>
          <p:nvPr/>
        </p:nvGraphicFramePr>
        <p:xfrm>
          <a:off x="642910" y="4071942"/>
          <a:ext cx="7929618" cy="2500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Скругленный прямоугольник 6"/>
          <p:cNvSpPr/>
          <p:nvPr/>
        </p:nvSpPr>
        <p:spPr>
          <a:xfrm>
            <a:off x="642910" y="2214554"/>
            <a:ext cx="3714776"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Наращивание темпов экономического роста</a:t>
            </a:r>
            <a:endParaRPr lang="ru-RU" b="1" dirty="0"/>
          </a:p>
        </p:txBody>
      </p:sp>
      <p:sp>
        <p:nvSpPr>
          <p:cNvPr id="8" name="Скругленный прямоугольник 7"/>
          <p:cNvSpPr/>
          <p:nvPr/>
        </p:nvSpPr>
        <p:spPr>
          <a:xfrm>
            <a:off x="4857752" y="2214554"/>
            <a:ext cx="3571900"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Повышение качества жизни населения</a:t>
            </a:r>
            <a:endParaRPr lang="ru-RU" b="1" dirty="0"/>
          </a:p>
        </p:txBody>
      </p:sp>
      <p:sp>
        <p:nvSpPr>
          <p:cNvPr id="10" name="Скругленный прямоугольник 9"/>
          <p:cNvSpPr/>
          <p:nvPr/>
        </p:nvSpPr>
        <p:spPr>
          <a:xfrm>
            <a:off x="2571736" y="3357562"/>
            <a:ext cx="4143404" cy="5715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FF0000"/>
                </a:solidFill>
                <a:latin typeface="Times New Roman" pitchFamily="18" charset="0"/>
                <a:cs typeface="Times New Roman" pitchFamily="18" charset="0"/>
              </a:rPr>
              <a:t>пути реализации</a:t>
            </a:r>
            <a:endParaRPr lang="ru-RU"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83969" name="Rectangle 5"/>
          <p:cNvSpPr>
            <a:spLocks noGrp="1"/>
          </p:cNvSpPr>
          <p:nvPr>
            <p:ph type="title"/>
          </p:nvPr>
        </p:nvSpPr>
        <p:spPr>
          <a:xfrm>
            <a:off x="457200" y="285728"/>
            <a:ext cx="8229600" cy="1000132"/>
          </a:xfrm>
          <a:noFill/>
          <a:effectLst>
            <a:outerShdw blurRad="95000" rotWithShape="0">
              <a:schemeClr val="accent2">
                <a:lumMod val="50000"/>
                <a:alpha val="50000"/>
              </a:schemeClr>
            </a:outerShdw>
            <a:softEdge rad="12700"/>
          </a:effectLst>
        </p:spPr>
        <p:style>
          <a:lnRef idx="1">
            <a:schemeClr val="accent3"/>
          </a:lnRef>
          <a:fillRef idx="3">
            <a:schemeClr val="accent3"/>
          </a:fillRef>
          <a:effectRef idx="2">
            <a:schemeClr val="accent3"/>
          </a:effectRef>
          <a:fontRef idx="minor">
            <a:schemeClr val="lt1"/>
          </a:fontRef>
        </p:style>
        <p:txBody>
          <a:bodyPr>
            <a:noAutofit/>
          </a:bodyPr>
          <a:lstStyle/>
          <a:p>
            <a:pPr algn="ctr"/>
            <a:r>
              <a:rPr lang="ru-RU" sz="2800" b="1" dirty="0" smtClean="0">
                <a:solidFill>
                  <a:schemeClr val="accent2">
                    <a:lumMod val="75000"/>
                  </a:schemeClr>
                </a:solidFill>
                <a:latin typeface="Times New Roman" pitchFamily="18" charset="0"/>
              </a:rPr>
              <a:t>Меры, принимаемые для обеспечения сбалансированности бюджета </a:t>
            </a:r>
            <a:r>
              <a:rPr lang="ru-RU" sz="2800" b="1" dirty="0" err="1" smtClean="0">
                <a:solidFill>
                  <a:schemeClr val="accent2">
                    <a:lumMod val="75000"/>
                  </a:schemeClr>
                </a:solidFill>
                <a:latin typeface="Times New Roman" pitchFamily="18" charset="0"/>
              </a:rPr>
              <a:t>Камышевского</a:t>
            </a:r>
            <a:r>
              <a:rPr lang="ru-RU" sz="2800" b="1" dirty="0" smtClean="0">
                <a:solidFill>
                  <a:schemeClr val="accent2">
                    <a:lumMod val="75000"/>
                  </a:schemeClr>
                </a:solidFill>
                <a:latin typeface="Times New Roman" pitchFamily="18" charset="0"/>
              </a:rPr>
              <a:t> сельского поселения Орловского района</a:t>
            </a:r>
            <a:endParaRPr lang="ru-RU" sz="2200" dirty="0" smtClean="0">
              <a:solidFill>
                <a:schemeClr val="accent2">
                  <a:lumMod val="75000"/>
                </a:schemeClr>
              </a:solidFill>
              <a:latin typeface="Times New Roman" pitchFamily="18" charset="0"/>
            </a:endParaRPr>
          </a:p>
        </p:txBody>
      </p:sp>
      <p:graphicFrame>
        <p:nvGraphicFramePr>
          <p:cNvPr id="7" name="Схема 6"/>
          <p:cNvGraphicFramePr/>
          <p:nvPr/>
        </p:nvGraphicFramePr>
        <p:xfrm>
          <a:off x="214282" y="1785926"/>
          <a:ext cx="8643998"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96974"/>
          </a:xfrm>
        </p:spPr>
        <p:txBody>
          <a:bodyPr>
            <a:normAutofit fontScale="90000"/>
          </a:bodyPr>
          <a:lstStyle/>
          <a:p>
            <a:pPr algn="ctr"/>
            <a:r>
              <a:rPr lang="ru-RU" sz="3200" b="1" dirty="0" smtClean="0">
                <a:solidFill>
                  <a:schemeClr val="accent2">
                    <a:lumMod val="75000"/>
                  </a:schemeClr>
                </a:solidFill>
              </a:rPr>
              <a:t/>
            </a:r>
            <a:br>
              <a:rPr lang="ru-RU" sz="3200" b="1" dirty="0" smtClean="0">
                <a:solidFill>
                  <a:schemeClr val="accent2">
                    <a:lumMod val="75000"/>
                  </a:schemeClr>
                </a:solidFill>
              </a:rPr>
            </a:br>
            <a:r>
              <a:rPr lang="ru-RU" sz="3200" b="1" dirty="0" smtClean="0">
                <a:solidFill>
                  <a:schemeClr val="accent2">
                    <a:lumMod val="75000"/>
                  </a:schemeClr>
                </a:solidFill>
              </a:rPr>
              <a:t/>
            </a:r>
            <a:br>
              <a:rPr lang="ru-RU" sz="3200" b="1" dirty="0" smtClean="0">
                <a:solidFill>
                  <a:schemeClr val="accent2">
                    <a:lumMod val="75000"/>
                  </a:schemeClr>
                </a:solidFill>
              </a:rPr>
            </a:br>
            <a:r>
              <a:rPr lang="ru-RU" sz="3200" b="1" dirty="0" smtClean="0">
                <a:solidFill>
                  <a:schemeClr val="accent2">
                    <a:lumMod val="75000"/>
                  </a:schemeClr>
                </a:solidFill>
              </a:rPr>
              <a:t/>
            </a:r>
            <a:br>
              <a:rPr lang="ru-RU" sz="3200" b="1" dirty="0" smtClean="0">
                <a:solidFill>
                  <a:schemeClr val="accent2">
                    <a:lumMod val="75000"/>
                  </a:schemeClr>
                </a:solidFill>
              </a:rPr>
            </a:br>
            <a:r>
              <a:rPr lang="ru-RU" sz="3200" b="1" dirty="0" smtClean="0">
                <a:solidFill>
                  <a:schemeClr val="accent2">
                    <a:lumMod val="75000"/>
                  </a:schemeClr>
                </a:solidFill>
              </a:rPr>
              <a:t/>
            </a:r>
            <a:br>
              <a:rPr lang="ru-RU" sz="3200" b="1" dirty="0" smtClean="0">
                <a:solidFill>
                  <a:schemeClr val="accent2">
                    <a:lumMod val="75000"/>
                  </a:schemeClr>
                </a:solidFill>
              </a:rPr>
            </a:br>
            <a:r>
              <a:rPr lang="ru-RU" sz="3200" b="1" dirty="0" smtClean="0">
                <a:solidFill>
                  <a:schemeClr val="accent2">
                    <a:lumMod val="75000"/>
                  </a:schemeClr>
                </a:solidFill>
              </a:rPr>
              <a:t/>
            </a:r>
            <a:br>
              <a:rPr lang="ru-RU" sz="3200" b="1" dirty="0" smtClean="0">
                <a:solidFill>
                  <a:schemeClr val="accent2">
                    <a:lumMod val="75000"/>
                  </a:schemeClr>
                </a:solidFill>
              </a:rPr>
            </a:br>
            <a:r>
              <a:rPr lang="ru-RU" sz="3200" b="1" dirty="0" smtClean="0">
                <a:solidFill>
                  <a:schemeClr val="accent2">
                    <a:lumMod val="75000"/>
                  </a:schemeClr>
                </a:solidFill>
              </a:rPr>
              <a:t/>
            </a:r>
            <a:br>
              <a:rPr lang="ru-RU" sz="3200" b="1" dirty="0" smtClean="0">
                <a:solidFill>
                  <a:schemeClr val="accent2">
                    <a:lumMod val="75000"/>
                  </a:schemeClr>
                </a:solidFill>
              </a:rPr>
            </a:br>
            <a:r>
              <a:rPr lang="ru-RU" sz="3200" b="1" dirty="0" smtClean="0">
                <a:solidFill>
                  <a:schemeClr val="accent2">
                    <a:lumMod val="75000"/>
                  </a:schemeClr>
                </a:solidFill>
              </a:rPr>
              <a:t/>
            </a:r>
            <a:br>
              <a:rPr lang="ru-RU" sz="3200" b="1" dirty="0" smtClean="0">
                <a:solidFill>
                  <a:schemeClr val="accent2">
                    <a:lumMod val="75000"/>
                  </a:schemeClr>
                </a:solidFill>
              </a:rPr>
            </a:br>
            <a:r>
              <a:rPr lang="ru-RU" sz="2700" b="1" dirty="0" smtClean="0">
                <a:solidFill>
                  <a:schemeClr val="accent2">
                    <a:lumMod val="75000"/>
                  </a:schemeClr>
                </a:solidFill>
              </a:rPr>
              <a:t>Основные </a:t>
            </a:r>
            <a:r>
              <a:rPr lang="ru-RU" sz="2700" b="1" dirty="0" smtClean="0">
                <a:solidFill>
                  <a:schemeClr val="accent2">
                    <a:lumMod val="75000"/>
                  </a:schemeClr>
                </a:solidFill>
              </a:rPr>
              <a:t>характеристики </a:t>
            </a:r>
            <a:r>
              <a:rPr lang="ru-RU" sz="2700" b="1" dirty="0" smtClean="0">
                <a:solidFill>
                  <a:schemeClr val="accent2">
                    <a:lumMod val="75000"/>
                  </a:schemeClr>
                </a:solidFill>
              </a:rPr>
              <a:t>бюджета </a:t>
            </a:r>
            <a:r>
              <a:rPr lang="ru-RU" sz="2700" b="1" dirty="0" err="1" smtClean="0">
                <a:solidFill>
                  <a:schemeClr val="accent2">
                    <a:lumMod val="75000"/>
                  </a:schemeClr>
                </a:solidFill>
              </a:rPr>
              <a:t>Камышевского</a:t>
            </a:r>
            <a:r>
              <a:rPr lang="ru-RU" sz="2700" b="1" dirty="0" smtClean="0">
                <a:solidFill>
                  <a:schemeClr val="accent2">
                    <a:lumMod val="75000"/>
                  </a:schemeClr>
                </a:solidFill>
              </a:rPr>
              <a:t> сельского поселения Орловского района на 2018 год</a:t>
            </a:r>
            <a:r>
              <a:rPr lang="en-US" sz="2700" b="1" dirty="0" smtClean="0">
                <a:solidFill>
                  <a:schemeClr val="accent2">
                    <a:lumMod val="75000"/>
                  </a:schemeClr>
                </a:solidFill>
              </a:rPr>
              <a:t> </a:t>
            </a:r>
            <a:r>
              <a:rPr lang="ru-RU" sz="2700" b="1" dirty="0" smtClean="0">
                <a:solidFill>
                  <a:schemeClr val="accent2">
                    <a:lumMod val="75000"/>
                  </a:schemeClr>
                </a:solidFill>
              </a:rPr>
              <a:t> и плановый период 2019 и 2020 годов</a:t>
            </a:r>
            <a:r>
              <a:rPr lang="ru-RU" sz="3200" b="1" dirty="0" smtClean="0">
                <a:solidFill>
                  <a:schemeClr val="accent2">
                    <a:lumMod val="75000"/>
                  </a:schemeClr>
                </a:solidFill>
              </a:rPr>
              <a:t/>
            </a:r>
            <a:br>
              <a:rPr lang="ru-RU" sz="3200" b="1" dirty="0" smtClean="0">
                <a:solidFill>
                  <a:schemeClr val="accent2">
                    <a:lumMod val="75000"/>
                  </a:schemeClr>
                </a:solidFill>
              </a:rPr>
            </a:br>
            <a:r>
              <a:rPr lang="ru-RU" sz="3200" b="1" dirty="0" smtClean="0">
                <a:solidFill>
                  <a:schemeClr val="accent2">
                    <a:lumMod val="75000"/>
                  </a:schemeClr>
                </a:solidFill>
              </a:rPr>
              <a:t>                                                              </a:t>
            </a:r>
            <a:r>
              <a:rPr lang="ru-RU" sz="1200" b="1" dirty="0" smtClean="0">
                <a:solidFill>
                  <a:schemeClr val="accent2">
                    <a:lumMod val="75000"/>
                  </a:schemeClr>
                </a:solidFill>
              </a:rPr>
              <a:t>тыс.рублей</a:t>
            </a:r>
            <a:br>
              <a:rPr lang="ru-RU" sz="1200" b="1" dirty="0" smtClean="0">
                <a:solidFill>
                  <a:schemeClr val="accent2">
                    <a:lumMod val="75000"/>
                  </a:schemeClr>
                </a:solidFill>
              </a:rPr>
            </a:br>
            <a:endParaRPr lang="ru-RU" sz="1200" b="1" dirty="0">
              <a:solidFill>
                <a:schemeClr val="accent2">
                  <a:lumMod val="7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754276267"/>
              </p:ext>
            </p:extLst>
          </p:nvPr>
        </p:nvGraphicFramePr>
        <p:xfrm>
          <a:off x="214283" y="1643050"/>
          <a:ext cx="8786872" cy="4653343"/>
        </p:xfrm>
        <a:graphic>
          <a:graphicData uri="http://schemas.openxmlformats.org/drawingml/2006/table">
            <a:tbl>
              <a:tblPr firstRow="1" bandRow="1">
                <a:tableStyleId>{5C22544A-7EE6-4342-B048-85BDC9FD1C3A}</a:tableStyleId>
              </a:tblPr>
              <a:tblGrid>
                <a:gridCol w="2196718"/>
                <a:gridCol w="1716764"/>
                <a:gridCol w="1505090"/>
                <a:gridCol w="1684150"/>
                <a:gridCol w="1684150"/>
              </a:tblGrid>
              <a:tr h="1285884">
                <a:tc>
                  <a:txBody>
                    <a:bodyPr/>
                    <a:lstStyle/>
                    <a:p>
                      <a:r>
                        <a:rPr lang="ru-RU" sz="1400" b="1" kern="1200" dirty="0" smtClean="0">
                          <a:solidFill>
                            <a:schemeClr val="tx1"/>
                          </a:solidFill>
                          <a:latin typeface="+mn-lt"/>
                          <a:ea typeface="+mn-ea"/>
                          <a:cs typeface="+mn-cs"/>
                        </a:rPr>
                        <a:t>Показатели</a:t>
                      </a:r>
                      <a:endParaRPr lang="ru-RU" sz="1400" b="1" kern="1200" dirty="0">
                        <a:solidFill>
                          <a:schemeClr val="tx1"/>
                        </a:solidFill>
                        <a:latin typeface="+mn-lt"/>
                        <a:ea typeface="+mn-ea"/>
                        <a:cs typeface="+mn-cs"/>
                      </a:endParaRPr>
                    </a:p>
                  </a:txBody>
                  <a:tcPr>
                    <a:solidFill>
                      <a:schemeClr val="accent5">
                        <a:lumMod val="40000"/>
                        <a:lumOff val="60000"/>
                      </a:schemeClr>
                    </a:solidFill>
                  </a:tcPr>
                </a:tc>
                <a:tc>
                  <a:txBody>
                    <a:bodyPr/>
                    <a:lstStyle/>
                    <a:p>
                      <a:pPr algn="ctr"/>
                      <a:r>
                        <a:rPr lang="ru-RU" sz="1400" dirty="0" smtClean="0">
                          <a:solidFill>
                            <a:schemeClr val="tx1"/>
                          </a:solidFill>
                        </a:rPr>
                        <a:t>Первоначально</a:t>
                      </a:r>
                      <a:r>
                        <a:rPr lang="ru-RU" sz="1400" baseline="0" dirty="0" smtClean="0">
                          <a:solidFill>
                            <a:schemeClr val="tx1"/>
                          </a:solidFill>
                        </a:rPr>
                        <a:t> принятый бюджет на 2017 год от 29.12.2016 №25</a:t>
                      </a:r>
                      <a:endParaRPr lang="ru-RU" sz="1400" b="1" dirty="0">
                        <a:solidFill>
                          <a:schemeClr val="tx1"/>
                        </a:solidFill>
                      </a:endParaRPr>
                    </a:p>
                  </a:txBody>
                  <a:tcPr>
                    <a:solidFill>
                      <a:schemeClr val="accent5">
                        <a:lumMod val="40000"/>
                        <a:lumOff val="60000"/>
                      </a:schemeClr>
                    </a:solidFill>
                  </a:tcPr>
                </a:tc>
                <a:tc>
                  <a:txBody>
                    <a:bodyPr/>
                    <a:lstStyle/>
                    <a:p>
                      <a:pPr algn="ctr"/>
                      <a:r>
                        <a:rPr lang="ru-RU" sz="1400" dirty="0" smtClean="0">
                          <a:solidFill>
                            <a:schemeClr val="tx1"/>
                          </a:solidFill>
                        </a:rPr>
                        <a:t>Решение</a:t>
                      </a:r>
                    </a:p>
                    <a:p>
                      <a:pPr algn="ctr"/>
                      <a:r>
                        <a:rPr lang="ru-RU" sz="1400" dirty="0" smtClean="0">
                          <a:solidFill>
                            <a:schemeClr val="tx1"/>
                          </a:solidFill>
                        </a:rPr>
                        <a:t>бюджетные </a:t>
                      </a:r>
                      <a:r>
                        <a:rPr lang="ru-RU" sz="1400" dirty="0" smtClean="0">
                          <a:solidFill>
                            <a:schemeClr val="tx1"/>
                          </a:solidFill>
                        </a:rPr>
                        <a:t>назначения на 2018 год</a:t>
                      </a:r>
                      <a:endParaRPr lang="ru-RU" sz="1400" b="1" dirty="0">
                        <a:solidFill>
                          <a:schemeClr val="tx1"/>
                        </a:solidFill>
                      </a:endParaRPr>
                    </a:p>
                  </a:txBody>
                  <a:tcPr>
                    <a:solidFill>
                      <a:schemeClr val="accent5">
                        <a:lumMod val="40000"/>
                        <a:lumOff val="60000"/>
                      </a:schemeClr>
                    </a:solidFill>
                  </a:tcPr>
                </a:tc>
                <a:tc>
                  <a:txBody>
                    <a:bodyPr/>
                    <a:lstStyle/>
                    <a:p>
                      <a:pPr algn="ctr"/>
                      <a:r>
                        <a:rPr lang="ru-RU" sz="1400" dirty="0" smtClean="0">
                          <a:solidFill>
                            <a:schemeClr val="tx1"/>
                          </a:solidFill>
                        </a:rPr>
                        <a:t>Решение </a:t>
                      </a:r>
                      <a:r>
                        <a:rPr lang="ru-RU" sz="1400" dirty="0" smtClean="0">
                          <a:solidFill>
                            <a:schemeClr val="tx1"/>
                          </a:solidFill>
                        </a:rPr>
                        <a:t>бюджетные назначения на 2019 год</a:t>
                      </a:r>
                      <a:endParaRPr lang="ru-RU" sz="1400" b="1" dirty="0">
                        <a:solidFill>
                          <a:schemeClr val="tx1"/>
                        </a:solidFill>
                      </a:endParaRPr>
                    </a:p>
                  </a:txBody>
                  <a:tcPr>
                    <a:solidFill>
                      <a:schemeClr val="accent5">
                        <a:lumMod val="40000"/>
                        <a:lumOff val="60000"/>
                      </a:schemeClr>
                    </a:solidFill>
                  </a:tcPr>
                </a:tc>
                <a:tc>
                  <a:txBody>
                    <a:bodyPr/>
                    <a:lstStyle/>
                    <a:p>
                      <a:pPr algn="ctr"/>
                      <a:r>
                        <a:rPr lang="ru-RU" sz="1400" dirty="0" smtClean="0">
                          <a:solidFill>
                            <a:schemeClr val="tx1"/>
                          </a:solidFill>
                        </a:rPr>
                        <a:t>Решение </a:t>
                      </a:r>
                      <a:r>
                        <a:rPr lang="ru-RU" sz="1400" dirty="0" smtClean="0">
                          <a:solidFill>
                            <a:schemeClr val="tx1"/>
                          </a:solidFill>
                        </a:rPr>
                        <a:t>бюджетные назначения на 2020</a:t>
                      </a:r>
                    </a:p>
                    <a:p>
                      <a:pPr algn="ctr"/>
                      <a:r>
                        <a:rPr lang="ru-RU" sz="1400" dirty="0" smtClean="0">
                          <a:solidFill>
                            <a:schemeClr val="tx1"/>
                          </a:solidFill>
                        </a:rPr>
                        <a:t> год</a:t>
                      </a:r>
                      <a:endParaRPr lang="ru-RU" sz="1400" b="1" dirty="0">
                        <a:solidFill>
                          <a:schemeClr val="tx1"/>
                        </a:solidFill>
                      </a:endParaRPr>
                    </a:p>
                  </a:txBody>
                  <a:tcPr>
                    <a:solidFill>
                      <a:schemeClr val="accent5">
                        <a:lumMod val="40000"/>
                        <a:lumOff val="60000"/>
                      </a:schemeClr>
                    </a:solidFill>
                  </a:tcPr>
                </a:tc>
              </a:tr>
              <a:tr h="737802">
                <a:tc>
                  <a:txBody>
                    <a:bodyPr/>
                    <a:lstStyle/>
                    <a:p>
                      <a:r>
                        <a:rPr lang="en-US" sz="2400" b="1" dirty="0" smtClean="0">
                          <a:solidFill>
                            <a:srgbClr val="00B050"/>
                          </a:solidFill>
                        </a:rPr>
                        <a:t>I</a:t>
                      </a:r>
                      <a:r>
                        <a:rPr lang="ru-RU" sz="2400" b="1" dirty="0" smtClean="0">
                          <a:solidFill>
                            <a:srgbClr val="00B050"/>
                          </a:solidFill>
                        </a:rPr>
                        <a:t>.Доходы, всего</a:t>
                      </a:r>
                      <a:endParaRPr lang="ru-RU" sz="2400" b="1" dirty="0">
                        <a:solidFill>
                          <a:srgbClr val="00B050"/>
                        </a:solidFill>
                      </a:endParaRPr>
                    </a:p>
                  </a:txBody>
                  <a:tcPr/>
                </a:tc>
                <a:tc>
                  <a:txBody>
                    <a:bodyPr/>
                    <a:lstStyle/>
                    <a:p>
                      <a:pPr algn="ctr"/>
                      <a:r>
                        <a:rPr lang="ru-RU" sz="2400" b="1" dirty="0" smtClean="0">
                          <a:solidFill>
                            <a:srgbClr val="00B050"/>
                          </a:solidFill>
                        </a:rPr>
                        <a:t>6582,2</a:t>
                      </a:r>
                      <a:endParaRPr lang="ru-RU" sz="2400" b="1" dirty="0">
                        <a:solidFill>
                          <a:srgbClr val="00B050"/>
                        </a:solidFill>
                      </a:endParaRPr>
                    </a:p>
                  </a:txBody>
                  <a:tcPr/>
                </a:tc>
                <a:tc>
                  <a:txBody>
                    <a:bodyPr/>
                    <a:lstStyle/>
                    <a:p>
                      <a:pPr algn="ctr"/>
                      <a:r>
                        <a:rPr lang="ru-RU" sz="2400" b="1" dirty="0" smtClean="0">
                          <a:solidFill>
                            <a:srgbClr val="00B050"/>
                          </a:solidFill>
                        </a:rPr>
                        <a:t>7805,1</a:t>
                      </a:r>
                      <a:endParaRPr lang="ru-RU" sz="2400" b="1" dirty="0">
                        <a:solidFill>
                          <a:srgbClr val="00B050"/>
                        </a:solidFill>
                      </a:endParaRPr>
                    </a:p>
                  </a:txBody>
                  <a:tcPr/>
                </a:tc>
                <a:tc>
                  <a:txBody>
                    <a:bodyPr/>
                    <a:lstStyle/>
                    <a:p>
                      <a:pPr algn="ctr"/>
                      <a:r>
                        <a:rPr lang="ru-RU" sz="2400" b="1" dirty="0" smtClean="0">
                          <a:solidFill>
                            <a:srgbClr val="00B050"/>
                          </a:solidFill>
                        </a:rPr>
                        <a:t>13888,9</a:t>
                      </a:r>
                      <a:endParaRPr lang="ru-RU" sz="2400" b="1" dirty="0">
                        <a:solidFill>
                          <a:srgbClr val="00B050"/>
                        </a:solidFill>
                      </a:endParaRPr>
                    </a:p>
                  </a:txBody>
                  <a:tcPr/>
                </a:tc>
                <a:tc>
                  <a:txBody>
                    <a:bodyPr/>
                    <a:lstStyle/>
                    <a:p>
                      <a:pPr algn="ctr"/>
                      <a:r>
                        <a:rPr lang="ru-RU" sz="2400" b="1" dirty="0" smtClean="0">
                          <a:solidFill>
                            <a:srgbClr val="00B050"/>
                          </a:solidFill>
                        </a:rPr>
                        <a:t>8153,4</a:t>
                      </a:r>
                      <a:endParaRPr lang="ru-RU" sz="2400" b="1" dirty="0">
                        <a:solidFill>
                          <a:srgbClr val="00B050"/>
                        </a:solidFill>
                      </a:endParaRPr>
                    </a:p>
                  </a:txBody>
                  <a:tcPr/>
                </a:tc>
              </a:tr>
              <a:tr h="737802">
                <a:tc>
                  <a:txBody>
                    <a:bodyPr/>
                    <a:lstStyle/>
                    <a:p>
                      <a:r>
                        <a:rPr lang="en-US" sz="2400" b="1" dirty="0" smtClean="0">
                          <a:solidFill>
                            <a:srgbClr val="0070C0"/>
                          </a:solidFill>
                        </a:rPr>
                        <a:t>II</a:t>
                      </a:r>
                      <a:r>
                        <a:rPr lang="ru-RU" sz="2400" b="1" dirty="0" smtClean="0">
                          <a:solidFill>
                            <a:srgbClr val="0070C0"/>
                          </a:solidFill>
                        </a:rPr>
                        <a:t>.Расходы, расходы</a:t>
                      </a:r>
                      <a:endParaRPr lang="ru-RU" sz="2400" b="1" dirty="0">
                        <a:solidFill>
                          <a:srgbClr val="0070C0"/>
                        </a:solidFill>
                      </a:endParaRPr>
                    </a:p>
                  </a:txBody>
                  <a:tcPr/>
                </a:tc>
                <a:tc>
                  <a:txBody>
                    <a:bodyPr/>
                    <a:lstStyle/>
                    <a:p>
                      <a:pPr algn="ctr"/>
                      <a:r>
                        <a:rPr lang="ru-RU" sz="2400" b="1" dirty="0" smtClean="0">
                          <a:solidFill>
                            <a:srgbClr val="0070C0"/>
                          </a:solidFill>
                        </a:rPr>
                        <a:t>6912,2</a:t>
                      </a:r>
                      <a:endParaRPr lang="ru-RU" sz="2400" b="1" dirty="0">
                        <a:solidFill>
                          <a:srgbClr val="0070C0"/>
                        </a:solidFill>
                      </a:endParaRPr>
                    </a:p>
                  </a:txBody>
                  <a:tcPr/>
                </a:tc>
                <a:tc>
                  <a:txBody>
                    <a:bodyPr/>
                    <a:lstStyle/>
                    <a:p>
                      <a:pPr algn="ctr"/>
                      <a:r>
                        <a:rPr lang="ru-RU" sz="2400" b="1" dirty="0" smtClean="0">
                          <a:solidFill>
                            <a:srgbClr val="0070C0"/>
                          </a:solidFill>
                        </a:rPr>
                        <a:t>8205,1</a:t>
                      </a:r>
                      <a:endParaRPr lang="ru-RU" sz="2400" b="1" dirty="0">
                        <a:solidFill>
                          <a:srgbClr val="0070C0"/>
                        </a:solidFill>
                      </a:endParaRPr>
                    </a:p>
                  </a:txBody>
                  <a:tcPr/>
                </a:tc>
                <a:tc>
                  <a:txBody>
                    <a:bodyPr/>
                    <a:lstStyle/>
                    <a:p>
                      <a:pPr algn="ctr"/>
                      <a:r>
                        <a:rPr lang="ru-RU" sz="2400" b="1" dirty="0" smtClean="0">
                          <a:solidFill>
                            <a:srgbClr val="00B050"/>
                          </a:solidFill>
                        </a:rPr>
                        <a:t>13888,9</a:t>
                      </a:r>
                      <a:endParaRPr lang="ru-RU" sz="2400" b="1" dirty="0">
                        <a:solidFill>
                          <a:srgbClr val="00B050"/>
                        </a:solidFill>
                      </a:endParaRPr>
                    </a:p>
                  </a:txBody>
                  <a:tcPr/>
                </a:tc>
                <a:tc>
                  <a:txBody>
                    <a:bodyPr/>
                    <a:lstStyle/>
                    <a:p>
                      <a:pPr algn="ctr"/>
                      <a:r>
                        <a:rPr lang="ru-RU" sz="2400" b="1" dirty="0" smtClean="0">
                          <a:solidFill>
                            <a:srgbClr val="0070C0"/>
                          </a:solidFill>
                        </a:rPr>
                        <a:t>8153,4</a:t>
                      </a:r>
                      <a:endParaRPr lang="ru-RU" sz="2400" b="1" dirty="0">
                        <a:solidFill>
                          <a:srgbClr val="0070C0"/>
                        </a:solidFill>
                      </a:endParaRPr>
                    </a:p>
                  </a:txBody>
                  <a:tcPr/>
                </a:tc>
              </a:tr>
              <a:tr h="1721539">
                <a:tc>
                  <a:txBody>
                    <a:bodyPr/>
                    <a:lstStyle/>
                    <a:p>
                      <a:r>
                        <a:rPr lang="en-US" sz="2400" b="1" dirty="0" smtClean="0">
                          <a:solidFill>
                            <a:schemeClr val="tx1"/>
                          </a:solidFill>
                        </a:rPr>
                        <a:t>III</a:t>
                      </a:r>
                      <a:r>
                        <a:rPr lang="ru-RU" sz="2400" b="1" dirty="0" smtClean="0">
                          <a:solidFill>
                            <a:schemeClr val="tx1"/>
                          </a:solidFill>
                        </a:rPr>
                        <a:t>.Дефицит</a:t>
                      </a:r>
                      <a:r>
                        <a:rPr lang="ru-RU" sz="2400" b="1" baseline="0" dirty="0" smtClean="0">
                          <a:solidFill>
                            <a:schemeClr val="tx1"/>
                          </a:solidFill>
                        </a:rPr>
                        <a:t> и источники его покрытия</a:t>
                      </a:r>
                      <a:endParaRPr lang="ru-RU" sz="2400" b="1" dirty="0">
                        <a:solidFill>
                          <a:schemeClr val="tx1"/>
                        </a:solidFill>
                      </a:endParaRPr>
                    </a:p>
                  </a:txBody>
                  <a:tcPr/>
                </a:tc>
                <a:tc>
                  <a:txBody>
                    <a:bodyPr/>
                    <a:lstStyle/>
                    <a:p>
                      <a:pPr algn="ctr"/>
                      <a:r>
                        <a:rPr lang="ru-RU" sz="2400" b="1" dirty="0" smtClean="0">
                          <a:solidFill>
                            <a:schemeClr val="tx1"/>
                          </a:solidFill>
                        </a:rPr>
                        <a:t>-330,0</a:t>
                      </a:r>
                      <a:endParaRPr lang="ru-RU" sz="2400" b="1" dirty="0">
                        <a:solidFill>
                          <a:schemeClr val="tx1"/>
                        </a:solidFill>
                      </a:endParaRPr>
                    </a:p>
                  </a:txBody>
                  <a:tcPr/>
                </a:tc>
                <a:tc>
                  <a:txBody>
                    <a:bodyPr/>
                    <a:lstStyle/>
                    <a:p>
                      <a:pPr algn="ctr"/>
                      <a:r>
                        <a:rPr lang="ru-RU" sz="2400" b="1" dirty="0" smtClean="0">
                          <a:solidFill>
                            <a:schemeClr val="tx1"/>
                          </a:solidFill>
                        </a:rPr>
                        <a:t>-400,0</a:t>
                      </a:r>
                      <a:endParaRPr lang="ru-RU" sz="2400" b="1" dirty="0">
                        <a:solidFill>
                          <a:schemeClr val="tx1"/>
                        </a:solidFill>
                      </a:endParaRPr>
                    </a:p>
                  </a:txBody>
                  <a:tcPr/>
                </a:tc>
                <a:tc>
                  <a:txBody>
                    <a:bodyPr/>
                    <a:lstStyle/>
                    <a:p>
                      <a:pPr algn="ctr"/>
                      <a:r>
                        <a:rPr lang="ru-RU" sz="2400" b="1" dirty="0" smtClean="0">
                          <a:solidFill>
                            <a:schemeClr val="tx1"/>
                          </a:solidFill>
                        </a:rPr>
                        <a:t>-</a:t>
                      </a:r>
                      <a:endParaRPr lang="ru-RU" sz="2400" b="1" dirty="0">
                        <a:solidFill>
                          <a:schemeClr val="tx1"/>
                        </a:solidFill>
                      </a:endParaRPr>
                    </a:p>
                  </a:txBody>
                  <a:tcPr/>
                </a:tc>
                <a:tc>
                  <a:txBody>
                    <a:bodyPr/>
                    <a:lstStyle/>
                    <a:p>
                      <a:pPr algn="ctr"/>
                      <a:r>
                        <a:rPr lang="ru-RU" sz="2400" b="1" smtClean="0">
                          <a:solidFill>
                            <a:schemeClr val="tx1"/>
                          </a:solidFill>
                        </a:rPr>
                        <a:t>-</a:t>
                      </a:r>
                      <a:endParaRPr lang="ru-RU" sz="2400" b="1" dirty="0">
                        <a:solidFill>
                          <a:schemeClr val="tx1"/>
                        </a:solidFill>
                      </a:endParaRPr>
                    </a:p>
                  </a:txBody>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30052" name="Rectangle 2"/>
          <p:cNvSpPr>
            <a:spLocks noGrp="1"/>
          </p:cNvSpPr>
          <p:nvPr>
            <p:ph type="title"/>
          </p:nvPr>
        </p:nvSpPr>
        <p:spPr>
          <a:xfrm>
            <a:off x="428596" y="357166"/>
            <a:ext cx="8186766" cy="1571612"/>
          </a:xfrm>
        </p:spPr>
        <p:txBody>
          <a:bodyPr>
            <a:normAutofit fontScale="90000"/>
          </a:bodyPr>
          <a:lstStyle/>
          <a:p>
            <a:pPr algn="ctr" eaLnBrk="1" hangingPunct="1"/>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dirty="0" smtClean="0">
                <a:solidFill>
                  <a:srgbClr val="0070C0"/>
                </a:solidFill>
              </a:rPr>
              <a:t>НАЛОГОВЫЕ И НЕНАЛОГОВЫЕ ДОХОДЫ БЮДЖЕТА </a:t>
            </a:r>
            <a:r>
              <a:rPr lang="ru-RU" sz="2800" b="1" dirty="0" smtClean="0">
                <a:solidFill>
                  <a:srgbClr val="0070C0"/>
                </a:solidFill>
              </a:rPr>
              <a:t>КАМЫШЕВСКОГО СЕЛЬСКОГО ПОСЕЛЕНИЯ</a:t>
            </a:r>
            <a:br>
              <a:rPr lang="ru-RU" sz="2800" b="1" dirty="0" smtClean="0">
                <a:solidFill>
                  <a:srgbClr val="0070C0"/>
                </a:solidFill>
              </a:rPr>
            </a:br>
            <a:r>
              <a:rPr lang="ru-RU" sz="2800" b="1" dirty="0" smtClean="0">
                <a:solidFill>
                  <a:srgbClr val="0070C0"/>
                </a:solidFill>
              </a:rPr>
              <a:t>ОРЛОВСКОГО РАЙОНА</a:t>
            </a:r>
            <a:r>
              <a:rPr lang="ru-RU" sz="2800" b="1" dirty="0" smtClean="0">
                <a:solidFill>
                  <a:srgbClr val="C00000"/>
                </a:solidFill>
                <a:latin typeface="Times New Roman" pitchFamily="18" charset="0"/>
              </a:rPr>
              <a:t/>
            </a:r>
            <a:br>
              <a:rPr lang="ru-RU" sz="2800" b="1" dirty="0" smtClean="0">
                <a:solidFill>
                  <a:srgbClr val="C00000"/>
                </a:solidFill>
                <a:latin typeface="Times New Roman" pitchFamily="18" charset="0"/>
              </a:rPr>
            </a:br>
            <a:r>
              <a:rPr lang="ru-RU" sz="2800" b="1" dirty="0" smtClean="0">
                <a:solidFill>
                  <a:srgbClr val="C00000"/>
                </a:solidFill>
                <a:latin typeface="Times New Roman" pitchFamily="18" charset="0"/>
              </a:rPr>
              <a:t/>
            </a:r>
            <a:br>
              <a:rPr lang="ru-RU" sz="2800" b="1" dirty="0" smtClean="0">
                <a:solidFill>
                  <a:srgbClr val="C00000"/>
                </a:solidFill>
                <a:latin typeface="Times New Roman" pitchFamily="18" charset="0"/>
              </a:rPr>
            </a:br>
            <a:r>
              <a:rPr lang="ru-RU" sz="1800" b="1" dirty="0" smtClean="0">
                <a:solidFill>
                  <a:srgbClr val="C00000"/>
                </a:solidFill>
                <a:latin typeface="Times New Roman" pitchFamily="18" charset="0"/>
              </a:rPr>
              <a:t>                                                                                                  тыс. рублей</a:t>
            </a:r>
            <a:endParaRPr lang="ru-RU" sz="2000" dirty="0" smtClean="0"/>
          </a:p>
        </p:txBody>
      </p:sp>
      <p:graphicFrame>
        <p:nvGraphicFramePr>
          <p:cNvPr id="130051" name="Объект 5"/>
          <p:cNvGraphicFramePr>
            <a:graphicFrameLocks noGrp="1"/>
          </p:cNvGraphicFramePr>
          <p:nvPr>
            <p:ph idx="1"/>
            <p:extLst>
              <p:ext uri="{D42A27DB-BD31-4B8C-83A1-F6EECF244321}">
                <p14:modId xmlns:p14="http://schemas.microsoft.com/office/powerpoint/2010/main" val="3881677254"/>
              </p:ext>
            </p:extLst>
          </p:nvPr>
        </p:nvGraphicFramePr>
        <p:xfrm>
          <a:off x="1368425" y="1503363"/>
          <a:ext cx="5953125" cy="5073650"/>
        </p:xfrm>
        <a:graphic>
          <a:graphicData uri="http://schemas.openxmlformats.org/presentationml/2006/ole">
            <mc:AlternateContent xmlns:mc="http://schemas.openxmlformats.org/markup-compatibility/2006">
              <mc:Choice xmlns:v="urn:schemas-microsoft-com:vml" Requires="v">
                <p:oleObj spid="_x0000_s208916" name="Лист" r:id="rId3" imgW="6772224" imgH="5772186" progId="Excel.Sheet.8">
                  <p:embed/>
                </p:oleObj>
              </mc:Choice>
              <mc:Fallback>
                <p:oleObj name="Лист" r:id="rId3" imgW="6772224" imgH="5772186" progId="Excel.Sheet.8">
                  <p:embed/>
                  <p:pic>
                    <p:nvPicPr>
                      <p:cNvPr id="0" name="Объект 5"/>
                      <p:cNvPicPr>
                        <a:picLocks noGrp="1" noChangeArrowheads="1"/>
                      </p:cNvPicPr>
                      <p:nvPr/>
                    </p:nvPicPr>
                    <p:blipFill>
                      <a:blip r:embed="rId4"/>
                      <a:srcRect/>
                      <a:stretch>
                        <a:fillRect/>
                      </a:stretch>
                    </p:blipFill>
                    <p:spPr bwMode="auto">
                      <a:xfrm>
                        <a:off x="1368425" y="1503363"/>
                        <a:ext cx="5953125" cy="5073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31077" name="Rectangle 5"/>
          <p:cNvSpPr>
            <a:spLocks noGrp="1"/>
          </p:cNvSpPr>
          <p:nvPr>
            <p:ph type="title"/>
          </p:nvPr>
        </p:nvSpPr>
        <p:spPr/>
        <p:txBody>
          <a:bodyPr>
            <a:normAutofit fontScale="90000"/>
          </a:bodyPr>
          <a:lstStyle/>
          <a:p>
            <a:pPr algn="ctr" eaLnBrk="1" hangingPunct="1"/>
            <a:r>
              <a:rPr lang="ru-RU" sz="2700" b="1" dirty="0" smtClean="0">
                <a:solidFill>
                  <a:schemeClr val="accent3">
                    <a:lumMod val="50000"/>
                  </a:schemeClr>
                </a:solidFill>
                <a:latin typeface="Times New Roman" pitchFamily="18" charset="0"/>
              </a:rPr>
              <a:t>Структура налоговых и неналоговых доходов бюджета</a:t>
            </a:r>
            <a:br>
              <a:rPr lang="ru-RU" sz="2700" b="1" dirty="0" smtClean="0">
                <a:solidFill>
                  <a:schemeClr val="accent3">
                    <a:lumMod val="50000"/>
                  </a:schemeClr>
                </a:solidFill>
                <a:latin typeface="Times New Roman" pitchFamily="18" charset="0"/>
              </a:rPr>
            </a:br>
            <a:r>
              <a:rPr lang="ru-RU" sz="2700" b="1" dirty="0" err="1" smtClean="0">
                <a:solidFill>
                  <a:schemeClr val="accent3">
                    <a:lumMod val="50000"/>
                  </a:schemeClr>
                </a:solidFill>
                <a:latin typeface="Times New Roman" pitchFamily="18" charset="0"/>
              </a:rPr>
              <a:t>Камышевского</a:t>
            </a:r>
            <a:r>
              <a:rPr lang="ru-RU" sz="2700" b="1" dirty="0" smtClean="0">
                <a:solidFill>
                  <a:schemeClr val="accent3">
                    <a:lumMod val="50000"/>
                  </a:schemeClr>
                </a:solidFill>
                <a:latin typeface="Times New Roman" pitchFamily="18" charset="0"/>
              </a:rPr>
              <a:t> сельского поселения</a:t>
            </a:r>
            <a:br>
              <a:rPr lang="ru-RU" sz="2700" b="1" dirty="0" smtClean="0">
                <a:solidFill>
                  <a:schemeClr val="accent3">
                    <a:lumMod val="50000"/>
                  </a:schemeClr>
                </a:solidFill>
                <a:latin typeface="Times New Roman" pitchFamily="18" charset="0"/>
              </a:rPr>
            </a:br>
            <a:r>
              <a:rPr lang="ru-RU" sz="2700" b="1" dirty="0" smtClean="0">
                <a:solidFill>
                  <a:schemeClr val="accent3">
                    <a:lumMod val="50000"/>
                  </a:schemeClr>
                </a:solidFill>
                <a:latin typeface="Times New Roman" pitchFamily="18" charset="0"/>
              </a:rPr>
              <a:t> в 2018  году</a:t>
            </a:r>
            <a:r>
              <a:rPr lang="ru-RU" sz="2000" b="1" dirty="0" smtClean="0">
                <a:latin typeface="Times New Roman" pitchFamily="18" charset="0"/>
              </a:rPr>
              <a:t/>
            </a:r>
            <a:br>
              <a:rPr lang="ru-RU" sz="2000" b="1" dirty="0" smtClean="0">
                <a:latin typeface="Times New Roman" pitchFamily="18" charset="0"/>
              </a:rPr>
            </a:br>
            <a:r>
              <a:rPr lang="ru-RU" sz="2600" b="1" dirty="0" smtClean="0"/>
              <a:t>							</a:t>
            </a:r>
            <a:r>
              <a:rPr lang="ru-RU" sz="2000" dirty="0" smtClean="0">
                <a:solidFill>
                  <a:srgbClr val="17375E"/>
                </a:solidFill>
              </a:rPr>
              <a:t>(тыс.рублей)</a:t>
            </a:r>
          </a:p>
        </p:txBody>
      </p:sp>
      <p:graphicFrame>
        <p:nvGraphicFramePr>
          <p:cNvPr id="131076" name="Содержимое 3"/>
          <p:cNvGraphicFramePr>
            <a:graphicFrameLocks noGrp="1"/>
          </p:cNvGraphicFramePr>
          <p:nvPr>
            <p:ph idx="1"/>
          </p:nvPr>
        </p:nvGraphicFramePr>
        <p:xfrm>
          <a:off x="431800" y="2044700"/>
          <a:ext cx="8102600" cy="4330700"/>
        </p:xfrm>
        <a:graphic>
          <a:graphicData uri="http://schemas.openxmlformats.org/presentationml/2006/ole">
            <mc:AlternateContent xmlns:mc="http://schemas.openxmlformats.org/markup-compatibility/2006">
              <mc:Choice xmlns:v="urn:schemas-microsoft-com:vml" Requires="v">
                <p:oleObj spid="_x0000_s209940" name="Лист" r:id="rId3" imgW="5953049" imgH="3181502" progId="Excel.Sheet.8">
                  <p:embed/>
                </p:oleObj>
              </mc:Choice>
              <mc:Fallback>
                <p:oleObj name="Лист" r:id="rId3" imgW="5953049" imgH="3181502" progId="Excel.Sheet.8">
                  <p:embed/>
                  <p:pic>
                    <p:nvPicPr>
                      <p:cNvPr id="0" name="Содержимое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 y="2044700"/>
                        <a:ext cx="8102600" cy="433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Заголовок 1"/>
          <p:cNvSpPr>
            <a:spLocks noGrp="1"/>
          </p:cNvSpPr>
          <p:nvPr>
            <p:ph type="title"/>
          </p:nvPr>
        </p:nvSpPr>
        <p:spPr/>
        <p:txBody>
          <a:bodyPr/>
          <a:lstStyle/>
          <a:p>
            <a:pPr eaLnBrk="1" hangingPunct="1"/>
            <a:r>
              <a:rPr lang="ru-RU" sz="2400" b="1" dirty="0" smtClean="0">
                <a:solidFill>
                  <a:srgbClr val="C00000"/>
                </a:solidFill>
              </a:rPr>
              <a:t>Динамика поступлений земельного налога в бюджет </a:t>
            </a:r>
            <a:r>
              <a:rPr lang="ru-RU" sz="2400" b="1" dirty="0" err="1" smtClean="0">
                <a:solidFill>
                  <a:srgbClr val="C00000"/>
                </a:solidFill>
              </a:rPr>
              <a:t>Камышевского</a:t>
            </a:r>
            <a:r>
              <a:rPr lang="ru-RU" sz="2400" b="1" dirty="0" smtClean="0">
                <a:solidFill>
                  <a:srgbClr val="C00000"/>
                </a:solidFill>
              </a:rPr>
              <a:t> сельского поселения</a:t>
            </a:r>
            <a:r>
              <a:rPr lang="en-US" sz="2400" b="1" dirty="0" smtClean="0">
                <a:solidFill>
                  <a:srgbClr val="C00000"/>
                </a:solidFill>
              </a:rPr>
              <a:t/>
            </a:r>
            <a:br>
              <a:rPr lang="en-US" sz="2400" b="1" dirty="0" smtClean="0">
                <a:solidFill>
                  <a:srgbClr val="C00000"/>
                </a:solidFill>
              </a:rPr>
            </a:br>
            <a:r>
              <a:rPr lang="en-US" sz="2400" b="1" dirty="0" smtClean="0">
                <a:solidFill>
                  <a:srgbClr val="C00000"/>
                </a:solidFill>
              </a:rPr>
              <a:t>							</a:t>
            </a:r>
            <a:r>
              <a:rPr lang="ru-RU" sz="1600" b="1" dirty="0" smtClean="0">
                <a:solidFill>
                  <a:srgbClr val="254061"/>
                </a:solidFill>
              </a:rPr>
              <a:t>(тыс. рублей)</a:t>
            </a:r>
          </a:p>
        </p:txBody>
      </p:sp>
      <p:graphicFrame>
        <p:nvGraphicFramePr>
          <p:cNvPr id="4098" name="Объект 2"/>
          <p:cNvGraphicFramePr>
            <a:graphicFrameLocks noGrp="1"/>
          </p:cNvGraphicFramePr>
          <p:nvPr>
            <p:ph idx="1"/>
            <p:extLst>
              <p:ext uri="{D42A27DB-BD31-4B8C-83A1-F6EECF244321}">
                <p14:modId xmlns:p14="http://schemas.microsoft.com/office/powerpoint/2010/main" val="2654396409"/>
              </p:ext>
            </p:extLst>
          </p:nvPr>
        </p:nvGraphicFramePr>
        <p:xfrm>
          <a:off x="1555750" y="1919288"/>
          <a:ext cx="6527800" cy="4249737"/>
        </p:xfrm>
        <a:graphic>
          <a:graphicData uri="http://schemas.openxmlformats.org/presentationml/2006/ole">
            <mc:AlternateContent xmlns:mc="http://schemas.openxmlformats.org/markup-compatibility/2006">
              <mc:Choice xmlns:v="urn:schemas-microsoft-com:vml" Requires="v">
                <p:oleObj spid="_x0000_s238612" name="Лист" r:id="rId3" imgW="9305841" imgH="6057769" progId="Excel.Sheet.8">
                  <p:embed/>
                </p:oleObj>
              </mc:Choice>
              <mc:Fallback>
                <p:oleObj name="Лист" r:id="rId3" imgW="9305841" imgH="6057769" progId="Excel.Sheet.8">
                  <p:embed/>
                  <p:pic>
                    <p:nvPicPr>
                      <p:cNvPr id="0" name="Объект 2"/>
                      <p:cNvPicPr>
                        <a:picLocks noGrp="1" noChangeArrowheads="1"/>
                      </p:cNvPicPr>
                      <p:nvPr/>
                    </p:nvPicPr>
                    <p:blipFill>
                      <a:blip r:embed="rId4"/>
                      <a:srcRect/>
                      <a:stretch>
                        <a:fillRect/>
                      </a:stretch>
                    </p:blipFill>
                    <p:spPr bwMode="auto">
                      <a:xfrm>
                        <a:off x="1555750" y="1919288"/>
                        <a:ext cx="6527800" cy="424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857356" y="714356"/>
            <a:ext cx="5500726" cy="1000132"/>
          </a:xfrm>
        </p:spPr>
        <p:txBody>
          <a:bodyPr>
            <a:normAutofit fontScale="90000"/>
          </a:bodyPr>
          <a:lstStyle/>
          <a:p>
            <a:pPr algn="ctr"/>
            <a:r>
              <a:rPr lang="ru-RU" sz="2800" b="1" dirty="0" smtClean="0">
                <a:solidFill>
                  <a:srgbClr val="FF0000"/>
                </a:solidFill>
              </a:rPr>
              <a:t>Крупнейшие налогоплательщики</a:t>
            </a:r>
            <a:br>
              <a:rPr lang="ru-RU" sz="2800" b="1" dirty="0" smtClean="0">
                <a:solidFill>
                  <a:srgbClr val="FF0000"/>
                </a:solidFill>
              </a:rPr>
            </a:br>
            <a:r>
              <a:rPr lang="ru-RU" sz="2800" b="1" dirty="0" smtClean="0">
                <a:solidFill>
                  <a:srgbClr val="FF0000"/>
                </a:solidFill>
              </a:rPr>
              <a:t> </a:t>
            </a:r>
            <a:r>
              <a:rPr lang="ru-RU" sz="2800" b="1" dirty="0" err="1" smtClean="0">
                <a:solidFill>
                  <a:srgbClr val="FF0000"/>
                </a:solidFill>
              </a:rPr>
              <a:t>Камышевского</a:t>
            </a:r>
            <a:r>
              <a:rPr lang="ru-RU" sz="2800" b="1" dirty="0" smtClean="0">
                <a:solidFill>
                  <a:srgbClr val="FF0000"/>
                </a:solidFill>
              </a:rPr>
              <a:t> сельского поселения</a:t>
            </a:r>
            <a:endParaRPr lang="ru-RU" sz="2800" b="1" dirty="0">
              <a:solidFill>
                <a:srgbClr val="FF0000"/>
              </a:solidFill>
            </a:endParaRPr>
          </a:p>
        </p:txBody>
      </p:sp>
      <p:sp>
        <p:nvSpPr>
          <p:cNvPr id="6" name="Скругленный прямоугольник 5"/>
          <p:cNvSpPr/>
          <p:nvPr/>
        </p:nvSpPr>
        <p:spPr>
          <a:xfrm>
            <a:off x="2071670" y="2214554"/>
            <a:ext cx="4857784" cy="42862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sz="2400" b="1" dirty="0" smtClean="0">
                <a:solidFill>
                  <a:schemeClr val="tx1"/>
                </a:solidFill>
              </a:rPr>
              <a:t>КФХ «</a:t>
            </a:r>
            <a:r>
              <a:rPr lang="ru-RU" sz="2400" b="1" dirty="0" err="1" smtClean="0">
                <a:solidFill>
                  <a:schemeClr val="tx1"/>
                </a:solidFill>
              </a:rPr>
              <a:t>Должиков</a:t>
            </a:r>
            <a:r>
              <a:rPr lang="ru-RU" sz="2400" b="1" dirty="0" smtClean="0">
                <a:solidFill>
                  <a:schemeClr val="tx1"/>
                </a:solidFill>
              </a:rPr>
              <a:t> А.Г.»</a:t>
            </a:r>
            <a:endParaRPr lang="ru-RU" sz="2400" b="1" dirty="0">
              <a:solidFill>
                <a:schemeClr val="tx1"/>
              </a:solidFill>
            </a:endParaRPr>
          </a:p>
        </p:txBody>
      </p:sp>
      <p:sp>
        <p:nvSpPr>
          <p:cNvPr id="7" name="Скругленный прямоугольник 6"/>
          <p:cNvSpPr/>
          <p:nvPr/>
        </p:nvSpPr>
        <p:spPr>
          <a:xfrm>
            <a:off x="2071670" y="3214686"/>
            <a:ext cx="5000660" cy="50006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sz="2400" b="1" dirty="0" smtClean="0">
                <a:solidFill>
                  <a:schemeClr val="tx1"/>
                </a:solidFill>
              </a:rPr>
              <a:t>ООО СПК «</a:t>
            </a:r>
            <a:r>
              <a:rPr lang="ru-RU" sz="2400" b="1" dirty="0" err="1" smtClean="0">
                <a:solidFill>
                  <a:schemeClr val="tx1"/>
                </a:solidFill>
              </a:rPr>
              <a:t>Партнер-Агро</a:t>
            </a:r>
            <a:r>
              <a:rPr lang="ru-RU" sz="2400" b="1" dirty="0" smtClean="0">
                <a:solidFill>
                  <a:schemeClr val="tx1"/>
                </a:solidFill>
              </a:rPr>
              <a:t>»</a:t>
            </a:r>
            <a:endParaRPr lang="ru-RU" sz="2400" b="1" dirty="0">
              <a:solidFill>
                <a:schemeClr val="tx1"/>
              </a:solidFill>
            </a:endParaRPr>
          </a:p>
        </p:txBody>
      </p:sp>
      <p:sp>
        <p:nvSpPr>
          <p:cNvPr id="9" name="Скругленный прямоугольник 8"/>
          <p:cNvSpPr/>
          <p:nvPr/>
        </p:nvSpPr>
        <p:spPr>
          <a:xfrm>
            <a:off x="1928794" y="4572008"/>
            <a:ext cx="5143536" cy="50006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sz="2400" b="1" dirty="0" smtClean="0">
                <a:solidFill>
                  <a:schemeClr val="tx1"/>
                </a:solidFill>
              </a:rPr>
              <a:t>СПК «</a:t>
            </a:r>
            <a:r>
              <a:rPr lang="ru-RU" sz="2400" b="1" dirty="0" err="1" smtClean="0">
                <a:solidFill>
                  <a:schemeClr val="tx1"/>
                </a:solidFill>
              </a:rPr>
              <a:t>Новоселовский</a:t>
            </a:r>
            <a:r>
              <a:rPr lang="ru-RU" sz="2400" b="1" dirty="0" smtClean="0">
                <a:solidFill>
                  <a:schemeClr val="tx1"/>
                </a:solidFill>
              </a:rPr>
              <a:t>»</a:t>
            </a:r>
            <a:endParaRPr lang="ru-RU" sz="2400" b="1" dirty="0">
              <a:solidFill>
                <a:schemeClr val="tx1"/>
              </a:solidFill>
            </a:endParaRPr>
          </a:p>
        </p:txBody>
      </p:sp>
      <p:pic>
        <p:nvPicPr>
          <p:cNvPr id="128002" name="Picture 2"/>
          <p:cNvPicPr>
            <a:picLocks noChangeAspect="1" noChangeArrowheads="1"/>
          </p:cNvPicPr>
          <p:nvPr/>
        </p:nvPicPr>
        <p:blipFill>
          <a:blip r:embed="rId2" cstate="print"/>
          <a:srcRect/>
          <a:stretch>
            <a:fillRect/>
          </a:stretch>
        </p:blipFill>
        <p:spPr bwMode="auto">
          <a:xfrm>
            <a:off x="142844" y="1071546"/>
            <a:ext cx="1785950" cy="1452561"/>
          </a:xfrm>
          <a:prstGeom prst="rect">
            <a:avLst/>
          </a:prstGeom>
          <a:noFill/>
          <a:ln w="9525">
            <a:noFill/>
            <a:miter lim="800000"/>
            <a:headEnd/>
            <a:tailEnd/>
          </a:ln>
          <a:effectLst/>
        </p:spPr>
      </p:pic>
      <p:pic>
        <p:nvPicPr>
          <p:cNvPr id="128003" name="Picture 3"/>
          <p:cNvPicPr>
            <a:picLocks noChangeAspect="1" noChangeArrowheads="1"/>
          </p:cNvPicPr>
          <p:nvPr/>
        </p:nvPicPr>
        <p:blipFill>
          <a:blip r:embed="rId3" cstate="print"/>
          <a:srcRect/>
          <a:stretch>
            <a:fillRect/>
          </a:stretch>
        </p:blipFill>
        <p:spPr bwMode="auto">
          <a:xfrm>
            <a:off x="142844" y="2500306"/>
            <a:ext cx="1760416" cy="1643074"/>
          </a:xfrm>
          <a:prstGeom prst="rect">
            <a:avLst/>
          </a:prstGeom>
          <a:noFill/>
          <a:ln w="9525">
            <a:noFill/>
            <a:miter lim="800000"/>
            <a:headEnd/>
            <a:tailEnd/>
          </a:ln>
          <a:effectLst/>
        </p:spPr>
      </p:pic>
      <p:pic>
        <p:nvPicPr>
          <p:cNvPr id="128004" name="Picture 4"/>
          <p:cNvPicPr>
            <a:picLocks noChangeAspect="1" noChangeArrowheads="1"/>
          </p:cNvPicPr>
          <p:nvPr/>
        </p:nvPicPr>
        <p:blipFill>
          <a:blip r:embed="rId4" cstate="print"/>
          <a:srcRect/>
          <a:stretch>
            <a:fillRect/>
          </a:stretch>
        </p:blipFill>
        <p:spPr bwMode="auto">
          <a:xfrm>
            <a:off x="214282" y="4214818"/>
            <a:ext cx="1714512" cy="1928826"/>
          </a:xfrm>
          <a:prstGeom prst="rect">
            <a:avLst/>
          </a:prstGeom>
          <a:noFill/>
          <a:ln w="9525">
            <a:noFill/>
            <a:miter lim="800000"/>
            <a:headEnd/>
            <a:tailEnd/>
          </a:ln>
          <a:effectLst/>
        </p:spPr>
      </p:pic>
      <p:pic>
        <p:nvPicPr>
          <p:cNvPr id="128005" name="Picture 5"/>
          <p:cNvPicPr>
            <a:picLocks noChangeAspect="1" noChangeArrowheads="1"/>
          </p:cNvPicPr>
          <p:nvPr/>
        </p:nvPicPr>
        <p:blipFill>
          <a:blip r:embed="rId5" cstate="print"/>
          <a:srcRect/>
          <a:stretch>
            <a:fillRect/>
          </a:stretch>
        </p:blipFill>
        <p:spPr bwMode="auto">
          <a:xfrm>
            <a:off x="7215174" y="1000108"/>
            <a:ext cx="1928826" cy="1428760"/>
          </a:xfrm>
          <a:prstGeom prst="rect">
            <a:avLst/>
          </a:prstGeom>
          <a:noFill/>
          <a:ln w="9525">
            <a:noFill/>
            <a:miter lim="800000"/>
            <a:headEnd/>
            <a:tailEnd/>
          </a:ln>
          <a:effectLst/>
        </p:spPr>
      </p:pic>
      <p:pic>
        <p:nvPicPr>
          <p:cNvPr id="128006" name="Picture 6"/>
          <p:cNvPicPr>
            <a:picLocks noChangeAspect="1" noChangeArrowheads="1"/>
          </p:cNvPicPr>
          <p:nvPr/>
        </p:nvPicPr>
        <p:blipFill>
          <a:blip r:embed="rId6" cstate="print"/>
          <a:srcRect/>
          <a:stretch>
            <a:fillRect/>
          </a:stretch>
        </p:blipFill>
        <p:spPr bwMode="auto">
          <a:xfrm>
            <a:off x="7215206" y="2428868"/>
            <a:ext cx="1714512" cy="1828800"/>
          </a:xfrm>
          <a:prstGeom prst="rect">
            <a:avLst/>
          </a:prstGeom>
          <a:noFill/>
          <a:ln w="9525">
            <a:noFill/>
            <a:miter lim="800000"/>
            <a:headEnd/>
            <a:tailEnd/>
          </a:ln>
          <a:effectLst/>
        </p:spPr>
      </p:pic>
      <p:pic>
        <p:nvPicPr>
          <p:cNvPr id="128007" name="Picture 7"/>
          <p:cNvPicPr>
            <a:picLocks noChangeAspect="1" noChangeArrowheads="1"/>
          </p:cNvPicPr>
          <p:nvPr/>
        </p:nvPicPr>
        <p:blipFill>
          <a:blip r:embed="rId7" cstate="print"/>
          <a:srcRect/>
          <a:stretch>
            <a:fillRect/>
          </a:stretch>
        </p:blipFill>
        <p:spPr bwMode="auto">
          <a:xfrm>
            <a:off x="7358081" y="4500571"/>
            <a:ext cx="1500199" cy="1714512"/>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5800</TotalTime>
  <Words>766</Words>
  <Application>Microsoft Office PowerPoint</Application>
  <PresentationFormat>Экран (4:3)</PresentationFormat>
  <Paragraphs>145</Paragraphs>
  <Slides>19</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3</vt:i4>
      </vt:variant>
      <vt:variant>
        <vt:lpstr>Заголовки слайдов</vt:lpstr>
      </vt:variant>
      <vt:variant>
        <vt:i4>19</vt:i4>
      </vt:variant>
    </vt:vector>
  </HeadingPairs>
  <TitlesOfParts>
    <vt:vector size="23" baseType="lpstr">
      <vt:lpstr>Поток</vt:lpstr>
      <vt:lpstr>Лист</vt:lpstr>
      <vt:lpstr>Microsoft Excel 97-2003 Worksheet</vt:lpstr>
      <vt:lpstr>Диаграмма</vt:lpstr>
      <vt:lpstr>Администрация Камышевского сельского поселения</vt:lpstr>
      <vt:lpstr> </vt:lpstr>
      <vt:lpstr>                                                                                                                 Решение о бюджете на 2018 год и на плановый период 2019 и 2020 годов Основные приоритеты бюджетной политики </vt:lpstr>
      <vt:lpstr>Меры, принимаемые для обеспечения сбалансированности бюджета Камышевского сельского поселения Орловского района</vt:lpstr>
      <vt:lpstr>       Основные характеристики бюджета Камышевского сельского поселения Орловского района на 2018 год  и плановый период 2019 и 2020 годов                                                               тыс.рублей </vt:lpstr>
      <vt:lpstr>            НАЛОГОВЫЕ И НЕНАЛОГОВЫЕ ДОХОДЫ БЮДЖЕТА КАМЫШЕВСКОГО СЕЛЬСКОГО ПОСЕЛЕНИЯ ОРЛОВСКОГО РАЙОНА                                                                                                    тыс. рублей</vt:lpstr>
      <vt:lpstr>Структура налоговых и неналоговых доходов бюджета Камышевского сельского поселения  в 2018  году        (тыс.рублей)</vt:lpstr>
      <vt:lpstr>Динамика поступлений земельного налога в бюджет Камышевского сельского поселения        (тыс. рублей)</vt:lpstr>
      <vt:lpstr>Крупнейшие налогоплательщики  Камышевского сельского поселения</vt:lpstr>
      <vt:lpstr>Безвозмездные поступления из областного бюджета                                                                                                             млн.рублей</vt:lpstr>
      <vt:lpstr>Распределение иных межбюджетных трансфертов бюджету Камышевского сельского поселения Орловского района для  софинансирования  расходных обязательств, возникающих при выполнении полномочий органов местного самоуправления по  вопросам местного значения на 2018 год за счет субсидий областного бюджета  (с долей местного бюджета)</vt:lpstr>
      <vt:lpstr>Распределение субвенций бюджету  Камышевского сельского поселения Орловского района из Областного бюджета на 2018 год </vt:lpstr>
      <vt:lpstr>ДОТАЦИЯ ИЗ ОБЛАСТНОГО БЮДЖЕТА</vt:lpstr>
      <vt:lpstr>Презентация PowerPoint</vt:lpstr>
      <vt:lpstr>Динамика расходов бюджета Камышевского сельского поселения        (тыс. рублей)</vt:lpstr>
      <vt:lpstr>Расходы бюджета Камышевского сельского поселения в 2018 году 8205,1 тыс.</vt:lpstr>
      <vt:lpstr>Структура муниципальных программ Камышевского сельского поселения на 2018 год</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Основные принципы формирования бюджета Орловского района на 2013 год и на плановый период 2014 и 2015 годов</dc:title>
  <dc:creator>User</dc:creator>
  <cp:lastModifiedBy>User</cp:lastModifiedBy>
  <cp:revision>593</cp:revision>
  <dcterms:created xsi:type="dcterms:W3CDTF">2012-10-21T15:40:11Z</dcterms:created>
  <dcterms:modified xsi:type="dcterms:W3CDTF">2018-02-22T14:00:30Z</dcterms:modified>
</cp:coreProperties>
</file>