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 id="2147484128" r:id="rId2"/>
    <p:sldMasterId id="2147484141" r:id="rId3"/>
    <p:sldMasterId id="2147484154" r:id="rId4"/>
    <p:sldMasterId id="2147484180" r:id="rId5"/>
    <p:sldMasterId id="2147484205" r:id="rId6"/>
    <p:sldMasterId id="2147484229" r:id="rId7"/>
    <p:sldMasterId id="2147484242" r:id="rId8"/>
  </p:sldMasterIdLst>
  <p:notesMasterIdLst>
    <p:notesMasterId r:id="rId39"/>
  </p:notesMasterIdLst>
  <p:sldIdLst>
    <p:sldId id="359" r:id="rId9"/>
    <p:sldId id="335" r:id="rId10"/>
    <p:sldId id="382" r:id="rId11"/>
    <p:sldId id="383" r:id="rId12"/>
    <p:sldId id="363" r:id="rId13"/>
    <p:sldId id="404" r:id="rId14"/>
    <p:sldId id="377" r:id="rId15"/>
    <p:sldId id="378" r:id="rId16"/>
    <p:sldId id="393" r:id="rId17"/>
    <p:sldId id="406" r:id="rId18"/>
    <p:sldId id="410" r:id="rId19"/>
    <p:sldId id="412" r:id="rId20"/>
    <p:sldId id="417" r:id="rId21"/>
    <p:sldId id="351" r:id="rId22"/>
    <p:sldId id="333" r:id="rId23"/>
    <p:sldId id="398" r:id="rId24"/>
    <p:sldId id="420" r:id="rId25"/>
    <p:sldId id="397" r:id="rId26"/>
    <p:sldId id="395" r:id="rId27"/>
    <p:sldId id="400" r:id="rId28"/>
    <p:sldId id="389" r:id="rId29"/>
    <p:sldId id="388" r:id="rId30"/>
    <p:sldId id="391" r:id="rId31"/>
    <p:sldId id="385" r:id="rId32"/>
    <p:sldId id="402" r:id="rId33"/>
    <p:sldId id="414" r:id="rId34"/>
    <p:sldId id="416" r:id="rId35"/>
    <p:sldId id="418" r:id="rId36"/>
    <p:sldId id="419" r:id="rId37"/>
    <p:sldId id="396" r:id="rId38"/>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86437" autoAdjust="0"/>
  </p:normalViewPr>
  <p:slideViewPr>
    <p:cSldViewPr>
      <p:cViewPr>
        <p:scale>
          <a:sx n="86" d="100"/>
          <a:sy n="86" d="100"/>
        </p:scale>
        <p:origin x="-882"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itle>
    <c:autoTitleDeleted val="0"/>
    <c:view3D>
      <c:rotX val="15"/>
      <c:rotY val="20"/>
      <c:depthPercent val="10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c:v>
                </c:pt>
              </c:strCache>
            </c:strRef>
          </c:tx>
          <c:invertIfNegative val="0"/>
          <c:dLbls>
            <c:dLbl>
              <c:idx val="0"/>
              <c:layout>
                <c:manualLayout>
                  <c:x val="-1.0735522140052045E-2"/>
                  <c:y val="-4.9852158290622589E-2"/>
                </c:manualLayout>
              </c:layout>
              <c:tx>
                <c:rich>
                  <a:bodyPr/>
                  <a:lstStyle/>
                  <a:p>
                    <a:pPr>
                      <a:defRPr/>
                    </a:pPr>
                    <a:r>
                      <a:rPr lang="ru-RU" dirty="0" smtClean="0"/>
                      <a:t>4082,5</a:t>
                    </a:r>
                    <a:endParaRPr lang="en-US" dirty="0"/>
                  </a:p>
                </c:rich>
              </c:tx>
              <c:spPr>
                <a:noFill/>
                <a:ln w="25400">
                  <a:noFill/>
                </a:ln>
              </c:spPr>
              <c:showLegendKey val="0"/>
              <c:showVal val="1"/>
              <c:showCatName val="0"/>
              <c:showSerName val="0"/>
              <c:showPercent val="0"/>
              <c:showBubbleSize val="0"/>
            </c:dLbl>
            <c:dLbl>
              <c:idx val="1"/>
              <c:layout>
                <c:manualLayout>
                  <c:x val="5.5251470336858087E-2"/>
                  <c:y val="-6.3732592369406746E-2"/>
                </c:manualLayout>
              </c:layout>
              <c:tx>
                <c:rich>
                  <a:bodyPr/>
                  <a:lstStyle/>
                  <a:p>
                    <a:pPr>
                      <a:defRPr sz="1800" b="0" i="0" u="none" strike="noStrike" baseline="0">
                        <a:solidFill>
                          <a:srgbClr val="000000"/>
                        </a:solidFill>
                        <a:latin typeface="Calibri"/>
                        <a:ea typeface="Calibri"/>
                        <a:cs typeface="Calibri"/>
                      </a:defRPr>
                    </a:pPr>
                    <a:r>
                      <a:rPr lang="ru-RU" dirty="0" smtClean="0"/>
                      <a:t>2849,1</a:t>
                    </a:r>
                    <a:endParaRPr lang="ru-RU" dirty="0"/>
                  </a:p>
                </c:rich>
              </c:tx>
              <c:spPr>
                <a:noFill/>
                <a:ln w="25400">
                  <a:noFill/>
                </a:ln>
              </c:spPr>
              <c:showLegendKey val="0"/>
              <c:showVal val="0"/>
              <c:showCatName val="0"/>
              <c:showSerName val="0"/>
              <c:showPercent val="0"/>
              <c:showBubbleSize val="0"/>
            </c:dLbl>
            <c:dLbl>
              <c:idx val="2"/>
              <c:layout>
                <c:manualLayout>
                  <c:x val="3.3740212440163689E-2"/>
                  <c:y val="-5.2475956095392177E-2"/>
                </c:manualLayout>
              </c:layout>
              <c:tx>
                <c:rich>
                  <a:bodyPr/>
                  <a:lstStyle/>
                  <a:p>
                    <a:pPr>
                      <a:defRPr/>
                    </a:pPr>
                    <a:r>
                      <a:rPr lang="ru-RU" dirty="0" smtClean="0"/>
                      <a:t>2769,7</a:t>
                    </a:r>
                    <a:endParaRPr lang="en-US" dirty="0"/>
                  </a:p>
                </c:rich>
              </c:tx>
              <c:spPr>
                <a:noFill/>
                <a:ln w="25400">
                  <a:noFill/>
                </a:ln>
              </c:sp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Лист1!$B$2:$B$4</c:f>
              <c:numCache>
                <c:formatCode>General</c:formatCode>
                <c:ptCount val="3"/>
                <c:pt idx="0">
                  <c:v>3194</c:v>
                </c:pt>
                <c:pt idx="1">
                  <c:v>2339.4</c:v>
                </c:pt>
                <c:pt idx="2">
                  <c:v>2105.5</c:v>
                </c:pt>
              </c:numCache>
            </c:numRef>
          </c:val>
        </c:ser>
        <c:dLbls>
          <c:showLegendKey val="0"/>
          <c:showVal val="0"/>
          <c:showCatName val="0"/>
          <c:showSerName val="0"/>
          <c:showPercent val="0"/>
          <c:showBubbleSize val="0"/>
        </c:dLbls>
        <c:gapWidth val="150"/>
        <c:shape val="cone"/>
        <c:axId val="134617344"/>
        <c:axId val="134729728"/>
        <c:axId val="134678272"/>
      </c:bar3DChart>
      <c:catAx>
        <c:axId val="134617344"/>
        <c:scaling>
          <c:orientation val="minMax"/>
        </c:scaling>
        <c:delete val="1"/>
        <c:axPos val="b"/>
        <c:numFmt formatCode="General" sourceLinked="1"/>
        <c:majorTickMark val="out"/>
        <c:minorTickMark val="none"/>
        <c:tickLblPos val="nextTo"/>
        <c:crossAx val="134729728"/>
        <c:crosses val="autoZero"/>
        <c:auto val="1"/>
        <c:lblAlgn val="ctr"/>
        <c:lblOffset val="100"/>
        <c:noMultiLvlLbl val="0"/>
      </c:catAx>
      <c:valAx>
        <c:axId val="134729728"/>
        <c:scaling>
          <c:orientation val="minMax"/>
        </c:scaling>
        <c:delete val="0"/>
        <c:axPos val="l"/>
        <c:majorGridlines/>
        <c:numFmt formatCode="General" sourceLinked="1"/>
        <c:majorTickMark val="out"/>
        <c:minorTickMark val="none"/>
        <c:tickLblPos val="nextTo"/>
        <c:crossAx val="134617344"/>
        <c:crosses val="autoZero"/>
        <c:crossBetween val="between"/>
      </c:valAx>
      <c:serAx>
        <c:axId val="13467827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800" b="0" i="0" u="none" strike="noStrike" baseline="0">
                <a:solidFill>
                  <a:srgbClr val="000000"/>
                </a:solidFill>
                <a:latin typeface="Calibri"/>
                <a:ea typeface="Calibri"/>
                <a:cs typeface="Calibri"/>
              </a:defRPr>
            </a:pPr>
            <a:endParaRPr lang="ru-RU"/>
          </a:p>
        </c:txPr>
        <c:crossAx val="134729728"/>
        <c:crosses val="autoZero"/>
        <c:tickLblSkip val="1"/>
        <c:tickMarkSkip val="1"/>
      </c:serAx>
      <c:spPr>
        <a:noFill/>
        <a:ln w="25400">
          <a:noFill/>
        </a:ln>
      </c:spPr>
    </c:plotArea>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
          <c:y val="0"/>
          <c:w val="0.9630464339941065"/>
          <c:h val="0.83463331660466844"/>
        </c:manualLayout>
      </c:layout>
      <c:barChart>
        <c:barDir val="col"/>
        <c:grouping val="clustered"/>
        <c:varyColors val="0"/>
        <c:ser>
          <c:idx val="0"/>
          <c:order val="0"/>
          <c:tx>
            <c:strRef>
              <c:f>Лист1!$B$1</c:f>
              <c:strCache>
                <c:ptCount val="1"/>
                <c:pt idx="0">
                  <c:v>Физическая культура</c:v>
                </c:pt>
              </c:strCache>
            </c:strRef>
          </c:tx>
          <c:spPr>
            <a:solidFill>
              <a:srgbClr val="33CC33"/>
            </a:solidFill>
            <a:effectLst>
              <a:innerShdw blurRad="63500" dist="50800" dir="16200000">
                <a:prstClr val="black">
                  <a:alpha val="50000"/>
                </a:prstClr>
              </a:innerShdw>
            </a:effectLst>
            <a:scene3d>
              <a:camera prst="orthographicFront"/>
              <a:lightRig rig="threePt" dir="t"/>
            </a:scene3d>
            <a:sp3d>
              <a:bevelT prst="slope"/>
            </a:sp3d>
          </c:spPr>
          <c:invertIfNegative val="0"/>
          <c:dPt>
            <c:idx val="0"/>
            <c:invertIfNegative val="0"/>
            <c:bubble3D val="0"/>
          </c:dPt>
          <c:dPt>
            <c:idx val="1"/>
            <c:invertIfNegative val="0"/>
            <c:bubble3D val="0"/>
          </c:dPt>
          <c:dPt>
            <c:idx val="2"/>
            <c:invertIfNegative val="0"/>
            <c:bubble3D val="0"/>
          </c:dPt>
          <c:dLbls>
            <c:dLbl>
              <c:idx val="0"/>
              <c:layout/>
              <c:tx>
                <c:rich>
                  <a:bodyPr/>
                  <a:lstStyle/>
                  <a:p>
                    <a:r>
                      <a:rPr lang="ru-RU" b="1" dirty="0" smtClean="0"/>
                      <a:t>4735.2</a:t>
                    </a:r>
                    <a:endParaRPr lang="en-US" dirty="0"/>
                  </a:p>
                </c:rich>
              </c:tx>
              <c:showLegendKey val="0"/>
              <c:showVal val="1"/>
              <c:showCatName val="0"/>
              <c:showSerName val="0"/>
              <c:showPercent val="0"/>
              <c:showBubbleSize val="0"/>
            </c:dLbl>
            <c:dLbl>
              <c:idx val="1"/>
              <c:layout/>
              <c:tx>
                <c:rich>
                  <a:bodyPr/>
                  <a:lstStyle/>
                  <a:p>
                    <a:r>
                      <a:rPr lang="ru-RU" b="1" dirty="0" smtClean="0"/>
                      <a:t>4211.8</a:t>
                    </a:r>
                    <a:endParaRPr lang="en-US" dirty="0"/>
                  </a:p>
                </c:rich>
              </c:tx>
              <c:showLegendKey val="0"/>
              <c:showVal val="1"/>
              <c:showCatName val="0"/>
              <c:showSerName val="0"/>
              <c:showPercent val="0"/>
              <c:showBubbleSize val="0"/>
            </c:dLbl>
            <c:dLbl>
              <c:idx val="2"/>
              <c:layout/>
              <c:tx>
                <c:rich>
                  <a:bodyPr/>
                  <a:lstStyle/>
                  <a:p>
                    <a:r>
                      <a:rPr lang="ru-RU" b="1" dirty="0" smtClean="0"/>
                      <a:t>4223.5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6141.1</c:v>
                </c:pt>
                <c:pt idx="1">
                  <c:v>6103.8</c:v>
                </c:pt>
                <c:pt idx="2">
                  <c:v>5975.8</c:v>
                </c:pt>
              </c:numCache>
            </c:numRef>
          </c:val>
        </c:ser>
        <c:dLbls>
          <c:showLegendKey val="0"/>
          <c:showVal val="0"/>
          <c:showCatName val="0"/>
          <c:showSerName val="0"/>
          <c:showPercent val="0"/>
          <c:showBubbleSize val="0"/>
        </c:dLbls>
        <c:gapWidth val="150"/>
        <c:axId val="141931264"/>
        <c:axId val="141932800"/>
      </c:barChart>
      <c:catAx>
        <c:axId val="141931264"/>
        <c:scaling>
          <c:orientation val="minMax"/>
        </c:scaling>
        <c:delete val="0"/>
        <c:axPos val="b"/>
        <c:majorTickMark val="out"/>
        <c:minorTickMark val="none"/>
        <c:tickLblPos val="nextTo"/>
        <c:crossAx val="141932800"/>
        <c:crossesAt val="5850"/>
        <c:auto val="1"/>
        <c:lblAlgn val="ctr"/>
        <c:lblOffset val="100"/>
        <c:noMultiLvlLbl val="0"/>
      </c:catAx>
      <c:valAx>
        <c:axId val="141932800"/>
        <c:scaling>
          <c:orientation val="minMax"/>
          <c:max val="6200"/>
          <c:min val="5850"/>
        </c:scaling>
        <c:delete val="1"/>
        <c:axPos val="l"/>
        <c:majorGridlines/>
        <c:numFmt formatCode="General" sourceLinked="1"/>
        <c:majorTickMark val="out"/>
        <c:minorTickMark val="none"/>
        <c:tickLblPos val="nextTo"/>
        <c:crossAx val="141931264"/>
        <c:crosses val="autoZero"/>
        <c:crossBetween val="between"/>
      </c:valA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01FD-DCD0-4F05-9DC6-C323E9496BA1}" type="doc">
      <dgm:prSet loTypeId="urn:microsoft.com/office/officeart/2005/8/layout/hList7#1" loCatId="process" qsTypeId="urn:microsoft.com/office/officeart/2005/8/quickstyle/simple1" qsCatId="simple" csTypeId="urn:microsoft.com/office/officeart/2005/8/colors/accent1_3" csCatId="accent1" phldr="1"/>
      <dgm:spPr/>
      <dgm:t>
        <a:bodyPr/>
        <a:lstStyle/>
        <a:p>
          <a:endParaRPr lang="ru-RU"/>
        </a:p>
      </dgm:t>
    </dgm:pt>
    <dgm:pt modelId="{2F75FDE8-D67C-42CE-806D-BD1F244CF0FA}">
      <dgm:prSet phldrT="[Текст]" custT="1"/>
      <dgm:spPr/>
      <dgm:t>
        <a:bodyPr/>
        <a:lstStyle/>
        <a:p>
          <a:r>
            <a:rPr lang="ru-RU" sz="1400" b="1" dirty="0" smtClean="0">
              <a:latin typeface="Times New Roman" pitchFamily="18" charset="0"/>
              <a:cs typeface="Times New Roman" pitchFamily="18" charset="0"/>
            </a:rPr>
            <a:t>Обеспечение наполняемости бюджета </a:t>
          </a:r>
          <a:r>
            <a:rPr lang="ru-RU" sz="1400" b="1" dirty="0" err="1" smtClean="0">
              <a:latin typeface="Times New Roman" pitchFamily="18" charset="0"/>
              <a:cs typeface="Times New Roman" pitchFamily="18" charset="0"/>
            </a:rPr>
            <a:t>Камышевского</a:t>
          </a:r>
          <a:r>
            <a:rPr lang="ru-RU" sz="1400" b="1"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dirty="0">
            <a:latin typeface="Times New Roman" pitchFamily="18" charset="0"/>
            <a:cs typeface="Times New Roman" pitchFamily="18" charset="0"/>
          </a:endParaRPr>
        </a:p>
      </dgm:t>
    </dgm:pt>
    <dgm:pt modelId="{386DA236-E25D-41A0-9841-B24A166E33FA}" type="parTrans" cxnId="{31571073-C076-4EB4-B28C-CB55330E001F}">
      <dgm:prSet/>
      <dgm:spPr/>
      <dgm:t>
        <a:bodyPr/>
        <a:lstStyle/>
        <a:p>
          <a:endParaRPr lang="ru-RU"/>
        </a:p>
      </dgm:t>
    </dgm:pt>
    <dgm:pt modelId="{02B52319-4D3E-4145-BD04-770101C021F2}" type="sibTrans" cxnId="{31571073-C076-4EB4-B28C-CB55330E001F}">
      <dgm:prSet/>
      <dgm:spPr/>
      <dgm:t>
        <a:bodyPr/>
        <a:lstStyle/>
        <a:p>
          <a:endParaRPr lang="ru-RU"/>
        </a:p>
      </dgm:t>
    </dgm:pt>
    <dgm:pt modelId="{3DC626F9-D7FE-4D62-8F75-D6E2E6D8D55D}">
      <dgm:prSet phldrT="[Текст]" custT="1"/>
      <dgm:spPr/>
      <dgm:t>
        <a:bodyPr/>
        <a:lstStyle/>
        <a:p>
          <a:r>
            <a:rPr lang="ru-RU" sz="1600" b="1" dirty="0" smtClean="0">
              <a:latin typeface="Times New Roman" pitchFamily="18" charset="0"/>
              <a:cs typeface="Times New Roman" pitchFamily="18" charset="0"/>
            </a:rPr>
            <a:t>Эффективное управление расходами</a:t>
          </a:r>
          <a:endParaRPr lang="ru-RU" sz="1600" b="1" dirty="0">
            <a:latin typeface="Times New Roman" pitchFamily="18" charset="0"/>
            <a:cs typeface="Times New Roman" pitchFamily="18" charset="0"/>
          </a:endParaRPr>
        </a:p>
      </dgm:t>
    </dgm:pt>
    <dgm:pt modelId="{0EE2267E-4E33-4835-979D-8AE5DE17B4B4}" type="parTrans" cxnId="{BC514DCE-9344-46CF-8785-D1F97EBA2953}">
      <dgm:prSet/>
      <dgm:spPr/>
      <dgm:t>
        <a:bodyPr/>
        <a:lstStyle/>
        <a:p>
          <a:endParaRPr lang="ru-RU"/>
        </a:p>
      </dgm:t>
    </dgm:pt>
    <dgm:pt modelId="{ED3A4C9A-EDB4-4243-A83C-D52EEF736FAF}" type="sibTrans" cxnId="{BC514DCE-9344-46CF-8785-D1F97EBA2953}">
      <dgm:prSet/>
      <dgm:spPr/>
      <dgm:t>
        <a:bodyPr/>
        <a:lstStyle/>
        <a:p>
          <a:endParaRPr lang="ru-RU"/>
        </a:p>
      </dgm:t>
    </dgm:pt>
    <dgm:pt modelId="{859DCB3E-8C0D-4897-AD77-0A3551A3EE47}">
      <dgm:prSet phldrT="[Текст]" custT="1"/>
      <dgm:spPr/>
      <dgm:t>
        <a:bodyPr/>
        <a:lstStyle/>
        <a:p>
          <a:r>
            <a:rPr lang="ru-RU" sz="1600" b="1" dirty="0" smtClean="0">
              <a:latin typeface="Times New Roman" pitchFamily="18" charset="0"/>
              <a:cs typeface="Times New Roman" pitchFamily="18" charset="0"/>
            </a:rPr>
            <a:t>Стабильность налоговых и неналоговых условий</a:t>
          </a:r>
          <a:endParaRPr lang="ru-RU" sz="1600" b="1" dirty="0">
            <a:latin typeface="Times New Roman" pitchFamily="18" charset="0"/>
            <a:cs typeface="Times New Roman" pitchFamily="18" charset="0"/>
          </a:endParaRPr>
        </a:p>
      </dgm:t>
    </dgm:pt>
    <dgm:pt modelId="{B93A0DB0-074D-4787-9FE1-D6A03585D9CD}" type="parTrans" cxnId="{800DC876-6702-41C5-ADE2-2E8E9887ACF9}">
      <dgm:prSet/>
      <dgm:spPr/>
      <dgm:t>
        <a:bodyPr/>
        <a:lstStyle/>
        <a:p>
          <a:endParaRPr lang="ru-RU"/>
        </a:p>
      </dgm:t>
    </dgm:pt>
    <dgm:pt modelId="{56980D29-6B79-49C8-877D-3CE4BAE794B9}" type="sibTrans" cxnId="{800DC876-6702-41C5-ADE2-2E8E9887ACF9}">
      <dgm:prSet/>
      <dgm:spPr/>
      <dgm:t>
        <a:bodyPr/>
        <a:lstStyle/>
        <a:p>
          <a:endParaRPr lang="ru-RU"/>
        </a:p>
      </dgm:t>
    </dgm:pt>
    <dgm:pt modelId="{3D651DE4-E6CD-4BF9-BD04-BF9EA83FA429}" type="pres">
      <dgm:prSet presAssocID="{554601FD-DCD0-4F05-9DC6-C323E9496BA1}" presName="Name0" presStyleCnt="0">
        <dgm:presLayoutVars>
          <dgm:dir/>
          <dgm:resizeHandles val="exact"/>
        </dgm:presLayoutVars>
      </dgm:prSet>
      <dgm:spPr/>
      <dgm:t>
        <a:bodyPr/>
        <a:lstStyle/>
        <a:p>
          <a:endParaRPr lang="ru-RU"/>
        </a:p>
      </dgm:t>
    </dgm:pt>
    <dgm:pt modelId="{D3D84110-B546-4E4A-B6B2-9BBED01A0F2A}" type="pres">
      <dgm:prSet presAssocID="{554601FD-DCD0-4F05-9DC6-C323E9496BA1}" presName="fgShape" presStyleLbl="fgShp" presStyleIdx="0" presStyleCnt="1" custFlipVert="1" custScaleY="128572" custLinFactY="100000" custLinFactNeighborX="-431" custLinFactNeighborY="123804"/>
      <dgm:spPr/>
    </dgm:pt>
    <dgm:pt modelId="{53D9D1DE-4642-48F5-9CF7-B0B8A0829A8E}" type="pres">
      <dgm:prSet presAssocID="{554601FD-DCD0-4F05-9DC6-C323E9496BA1}" presName="linComp" presStyleCnt="0"/>
      <dgm:spPr/>
    </dgm:pt>
    <dgm:pt modelId="{82C0B25C-9920-4CED-B791-6A805E8BDCBF}" type="pres">
      <dgm:prSet presAssocID="{2F75FDE8-D67C-42CE-806D-BD1F244CF0FA}" presName="compNode" presStyleCnt="0"/>
      <dgm:spPr/>
    </dgm:pt>
    <dgm:pt modelId="{E555E0E0-668C-493B-990C-1C70B3E8D3C0}" type="pres">
      <dgm:prSet presAssocID="{2F75FDE8-D67C-42CE-806D-BD1F244CF0FA}" presName="bkgdShape" presStyleLbl="node1" presStyleIdx="0" presStyleCnt="3"/>
      <dgm:spPr/>
      <dgm:t>
        <a:bodyPr/>
        <a:lstStyle/>
        <a:p>
          <a:endParaRPr lang="ru-RU"/>
        </a:p>
      </dgm:t>
    </dgm:pt>
    <dgm:pt modelId="{9DDF001D-7AEE-4B34-9614-7D68B5FD86DF}" type="pres">
      <dgm:prSet presAssocID="{2F75FDE8-D67C-42CE-806D-BD1F244CF0FA}" presName="nodeTx" presStyleLbl="node1" presStyleIdx="0" presStyleCnt="3">
        <dgm:presLayoutVars>
          <dgm:bulletEnabled val="1"/>
        </dgm:presLayoutVars>
      </dgm:prSet>
      <dgm:spPr/>
      <dgm:t>
        <a:bodyPr/>
        <a:lstStyle/>
        <a:p>
          <a:endParaRPr lang="ru-RU"/>
        </a:p>
      </dgm:t>
    </dgm:pt>
    <dgm:pt modelId="{BCF46F57-8B9E-42EA-B628-01BB54C666BE}" type="pres">
      <dgm:prSet presAssocID="{2F75FDE8-D67C-42CE-806D-BD1F244CF0FA}" presName="invisiNode" presStyleLbl="node1" presStyleIdx="0" presStyleCnt="3"/>
      <dgm:spPr/>
    </dgm:pt>
    <dgm:pt modelId="{AF5D9D80-BDC6-4DF3-9070-2B1DD0193AF2}" type="pres">
      <dgm:prSet presAssocID="{2F75FDE8-D67C-42CE-806D-BD1F244CF0FA}" presName="imagNode" presStyleLbl="fgImgPlace1" presStyleIdx="0" presStyleCnt="3"/>
      <dgm:spPr>
        <a:blipFill rotWithShape="0">
          <a:blip xmlns:r="http://schemas.openxmlformats.org/officeDocument/2006/relationships" r:embed="rId1"/>
          <a:stretch>
            <a:fillRect/>
          </a:stretch>
        </a:blipFill>
      </dgm:spPr>
    </dgm:pt>
    <dgm:pt modelId="{9D970C56-59B4-4520-9E72-B95F6C6ABE70}" type="pres">
      <dgm:prSet presAssocID="{02B52319-4D3E-4145-BD04-770101C021F2}" presName="sibTrans" presStyleLbl="sibTrans2D1" presStyleIdx="0" presStyleCnt="0"/>
      <dgm:spPr/>
      <dgm:t>
        <a:bodyPr/>
        <a:lstStyle/>
        <a:p>
          <a:endParaRPr lang="ru-RU"/>
        </a:p>
      </dgm:t>
    </dgm:pt>
    <dgm:pt modelId="{3C804750-F3B1-41F4-8E38-DC7D5CBCB2F2}" type="pres">
      <dgm:prSet presAssocID="{3DC626F9-D7FE-4D62-8F75-D6E2E6D8D55D}" presName="compNode" presStyleCnt="0"/>
      <dgm:spPr/>
    </dgm:pt>
    <dgm:pt modelId="{F60410BA-9DA5-428E-8DE4-30B5DA0D63A5}" type="pres">
      <dgm:prSet presAssocID="{3DC626F9-D7FE-4D62-8F75-D6E2E6D8D55D}" presName="bkgdShape" presStyleLbl="node1" presStyleIdx="1" presStyleCnt="3" custLinFactNeighborX="-1523"/>
      <dgm:spPr/>
      <dgm:t>
        <a:bodyPr/>
        <a:lstStyle/>
        <a:p>
          <a:endParaRPr lang="ru-RU"/>
        </a:p>
      </dgm:t>
    </dgm:pt>
    <dgm:pt modelId="{5091E690-8BD9-42E2-9795-878BAB609EE9}" type="pres">
      <dgm:prSet presAssocID="{3DC626F9-D7FE-4D62-8F75-D6E2E6D8D55D}" presName="nodeTx" presStyleLbl="node1" presStyleIdx="1" presStyleCnt="3">
        <dgm:presLayoutVars>
          <dgm:bulletEnabled val="1"/>
        </dgm:presLayoutVars>
      </dgm:prSet>
      <dgm:spPr/>
      <dgm:t>
        <a:bodyPr/>
        <a:lstStyle/>
        <a:p>
          <a:endParaRPr lang="ru-RU"/>
        </a:p>
      </dgm:t>
    </dgm:pt>
    <dgm:pt modelId="{04FFCA9B-19E5-4670-9D13-1D8E427DF0BE}" type="pres">
      <dgm:prSet presAssocID="{3DC626F9-D7FE-4D62-8F75-D6E2E6D8D55D}" presName="invisiNode" presStyleLbl="node1" presStyleIdx="1" presStyleCnt="3"/>
      <dgm:spPr/>
    </dgm:pt>
    <dgm:pt modelId="{6D04E15B-9FED-4A3A-8EBD-9028455FFFD4}" type="pres">
      <dgm:prSet presAssocID="{3DC626F9-D7FE-4D62-8F75-D6E2E6D8D55D}" presName="imagNode" presStyleLbl="fgImgPlace1" presStyleIdx="1" presStyleCnt="3"/>
      <dgm:spPr>
        <a:blipFill rotWithShape="0">
          <a:blip xmlns:r="http://schemas.openxmlformats.org/officeDocument/2006/relationships" r:embed="rId2"/>
          <a:stretch>
            <a:fillRect/>
          </a:stretch>
        </a:blipFill>
      </dgm:spPr>
    </dgm:pt>
    <dgm:pt modelId="{CC96A5C6-02D0-4A3F-A7C6-E4D81AC61B7E}" type="pres">
      <dgm:prSet presAssocID="{ED3A4C9A-EDB4-4243-A83C-D52EEF736FAF}" presName="sibTrans" presStyleLbl="sibTrans2D1" presStyleIdx="0" presStyleCnt="0"/>
      <dgm:spPr/>
      <dgm:t>
        <a:bodyPr/>
        <a:lstStyle/>
        <a:p>
          <a:endParaRPr lang="ru-RU"/>
        </a:p>
      </dgm:t>
    </dgm:pt>
    <dgm:pt modelId="{BA3599FE-DCE1-4018-884A-131010AFE88C}" type="pres">
      <dgm:prSet presAssocID="{859DCB3E-8C0D-4897-AD77-0A3551A3EE47}" presName="compNode" presStyleCnt="0"/>
      <dgm:spPr/>
    </dgm:pt>
    <dgm:pt modelId="{8D7912FB-217A-41C0-9136-D2C6ABCDBAAC}" type="pres">
      <dgm:prSet presAssocID="{859DCB3E-8C0D-4897-AD77-0A3551A3EE47}" presName="bkgdShape" presStyleLbl="node1" presStyleIdx="2" presStyleCnt="3" custLinFactNeighborX="-1979" custLinFactNeighborY="-2857"/>
      <dgm:spPr/>
      <dgm:t>
        <a:bodyPr/>
        <a:lstStyle/>
        <a:p>
          <a:endParaRPr lang="ru-RU"/>
        </a:p>
      </dgm:t>
    </dgm:pt>
    <dgm:pt modelId="{E7D8EC61-765B-425D-9AE7-789CD5B2C073}" type="pres">
      <dgm:prSet presAssocID="{859DCB3E-8C0D-4897-AD77-0A3551A3EE47}" presName="nodeTx" presStyleLbl="node1" presStyleIdx="2" presStyleCnt="3">
        <dgm:presLayoutVars>
          <dgm:bulletEnabled val="1"/>
        </dgm:presLayoutVars>
      </dgm:prSet>
      <dgm:spPr/>
      <dgm:t>
        <a:bodyPr/>
        <a:lstStyle/>
        <a:p>
          <a:endParaRPr lang="ru-RU"/>
        </a:p>
      </dgm:t>
    </dgm:pt>
    <dgm:pt modelId="{A8E350E1-FD3D-49C4-906E-4797DAF172D6}" type="pres">
      <dgm:prSet presAssocID="{859DCB3E-8C0D-4897-AD77-0A3551A3EE47}" presName="invisiNode" presStyleLbl="node1" presStyleIdx="2" presStyleCnt="3"/>
      <dgm:spPr/>
    </dgm:pt>
    <dgm:pt modelId="{680FE437-08CA-4EDD-B1D5-8D25FF989BF4}" type="pres">
      <dgm:prSet presAssocID="{859DCB3E-8C0D-4897-AD77-0A3551A3EE47}" presName="imagNode" presStyleLbl="fgImgPlace1" presStyleIdx="2" presStyleCnt="3"/>
      <dgm:spPr>
        <a:blipFill rotWithShape="0">
          <a:blip xmlns:r="http://schemas.openxmlformats.org/officeDocument/2006/relationships" r:embed="rId3"/>
          <a:stretch>
            <a:fillRect/>
          </a:stretch>
        </a:blipFill>
      </dgm:spPr>
    </dgm:pt>
  </dgm:ptLst>
  <dgm:cxnLst>
    <dgm:cxn modelId="{98AE9735-10B6-4F8E-BA3F-D9F1A8724E1B}" type="presOf" srcId="{3DC626F9-D7FE-4D62-8F75-D6E2E6D8D55D}" destId="{F60410BA-9DA5-428E-8DE4-30B5DA0D63A5}" srcOrd="0" destOrd="0" presId="urn:microsoft.com/office/officeart/2005/8/layout/hList7#1"/>
    <dgm:cxn modelId="{7FCA94D8-72DA-4E87-A0A2-68915576CC11}" type="presOf" srcId="{3DC626F9-D7FE-4D62-8F75-D6E2E6D8D55D}" destId="{5091E690-8BD9-42E2-9795-878BAB609EE9}" srcOrd="1" destOrd="0" presId="urn:microsoft.com/office/officeart/2005/8/layout/hList7#1"/>
    <dgm:cxn modelId="{2EC61EA5-D9E0-4C38-A227-C66B92639072}" type="presOf" srcId="{ED3A4C9A-EDB4-4243-A83C-D52EEF736FAF}" destId="{CC96A5C6-02D0-4A3F-A7C6-E4D81AC61B7E}" srcOrd="0" destOrd="0" presId="urn:microsoft.com/office/officeart/2005/8/layout/hList7#1"/>
    <dgm:cxn modelId="{BC651071-537D-46A3-AFBD-1325C9AE80A0}" type="presOf" srcId="{2F75FDE8-D67C-42CE-806D-BD1F244CF0FA}" destId="{E555E0E0-668C-493B-990C-1C70B3E8D3C0}" srcOrd="0" destOrd="0" presId="urn:microsoft.com/office/officeart/2005/8/layout/hList7#1"/>
    <dgm:cxn modelId="{CE1052D7-3E56-45DE-B1A9-3120BD384CC1}" type="presOf" srcId="{02B52319-4D3E-4145-BD04-770101C021F2}" destId="{9D970C56-59B4-4520-9E72-B95F6C6ABE70}" srcOrd="0" destOrd="0" presId="urn:microsoft.com/office/officeart/2005/8/layout/hList7#1"/>
    <dgm:cxn modelId="{D3325123-9FFE-4E3C-A2C8-444B29AC2D97}" type="presOf" srcId="{554601FD-DCD0-4F05-9DC6-C323E9496BA1}" destId="{3D651DE4-E6CD-4BF9-BD04-BF9EA83FA429}" srcOrd="0" destOrd="0" presId="urn:microsoft.com/office/officeart/2005/8/layout/hList7#1"/>
    <dgm:cxn modelId="{8962236D-13C9-408C-8FEC-E893AA3C67D8}" type="presOf" srcId="{859DCB3E-8C0D-4897-AD77-0A3551A3EE47}" destId="{8D7912FB-217A-41C0-9136-D2C6ABCDBAAC}" srcOrd="0" destOrd="0" presId="urn:microsoft.com/office/officeart/2005/8/layout/hList7#1"/>
    <dgm:cxn modelId="{BC514DCE-9344-46CF-8785-D1F97EBA2953}" srcId="{554601FD-DCD0-4F05-9DC6-C323E9496BA1}" destId="{3DC626F9-D7FE-4D62-8F75-D6E2E6D8D55D}" srcOrd="1" destOrd="0" parTransId="{0EE2267E-4E33-4835-979D-8AE5DE17B4B4}" sibTransId="{ED3A4C9A-EDB4-4243-A83C-D52EEF736FAF}"/>
    <dgm:cxn modelId="{800DC876-6702-41C5-ADE2-2E8E9887ACF9}" srcId="{554601FD-DCD0-4F05-9DC6-C323E9496BA1}" destId="{859DCB3E-8C0D-4897-AD77-0A3551A3EE47}" srcOrd="2" destOrd="0" parTransId="{B93A0DB0-074D-4787-9FE1-D6A03585D9CD}" sibTransId="{56980D29-6B79-49C8-877D-3CE4BAE794B9}"/>
    <dgm:cxn modelId="{D2525912-0BD0-43A6-9668-85D6897059F7}" type="presOf" srcId="{2F75FDE8-D67C-42CE-806D-BD1F244CF0FA}" destId="{9DDF001D-7AEE-4B34-9614-7D68B5FD86DF}" srcOrd="1" destOrd="0" presId="urn:microsoft.com/office/officeart/2005/8/layout/hList7#1"/>
    <dgm:cxn modelId="{AE2642A3-7D9F-4E9E-8649-B234B5B7A6C5}" type="presOf" srcId="{859DCB3E-8C0D-4897-AD77-0A3551A3EE47}" destId="{E7D8EC61-765B-425D-9AE7-789CD5B2C073}" srcOrd="1" destOrd="0" presId="urn:microsoft.com/office/officeart/2005/8/layout/hList7#1"/>
    <dgm:cxn modelId="{31571073-C076-4EB4-B28C-CB55330E001F}" srcId="{554601FD-DCD0-4F05-9DC6-C323E9496BA1}" destId="{2F75FDE8-D67C-42CE-806D-BD1F244CF0FA}" srcOrd="0" destOrd="0" parTransId="{386DA236-E25D-41A0-9841-B24A166E33FA}" sibTransId="{02B52319-4D3E-4145-BD04-770101C021F2}"/>
    <dgm:cxn modelId="{ED8E5157-C3CC-4319-85A8-9833B880088A}" type="presParOf" srcId="{3D651DE4-E6CD-4BF9-BD04-BF9EA83FA429}" destId="{D3D84110-B546-4E4A-B6B2-9BBED01A0F2A}" srcOrd="0" destOrd="0" presId="urn:microsoft.com/office/officeart/2005/8/layout/hList7#1"/>
    <dgm:cxn modelId="{5CE3EB07-5913-4211-BBAD-C6838E2234AE}" type="presParOf" srcId="{3D651DE4-E6CD-4BF9-BD04-BF9EA83FA429}" destId="{53D9D1DE-4642-48F5-9CF7-B0B8A0829A8E}" srcOrd="1" destOrd="0" presId="urn:microsoft.com/office/officeart/2005/8/layout/hList7#1"/>
    <dgm:cxn modelId="{713F3180-96D8-49FB-97D3-7EE396E3FD62}" type="presParOf" srcId="{53D9D1DE-4642-48F5-9CF7-B0B8A0829A8E}" destId="{82C0B25C-9920-4CED-B791-6A805E8BDCBF}" srcOrd="0" destOrd="0" presId="urn:microsoft.com/office/officeart/2005/8/layout/hList7#1"/>
    <dgm:cxn modelId="{8FBB3768-210A-43F2-810F-65E484238CFC}" type="presParOf" srcId="{82C0B25C-9920-4CED-B791-6A805E8BDCBF}" destId="{E555E0E0-668C-493B-990C-1C70B3E8D3C0}" srcOrd="0" destOrd="0" presId="urn:microsoft.com/office/officeart/2005/8/layout/hList7#1"/>
    <dgm:cxn modelId="{50C815C3-EE01-4F68-95EE-99252781D05D}" type="presParOf" srcId="{82C0B25C-9920-4CED-B791-6A805E8BDCBF}" destId="{9DDF001D-7AEE-4B34-9614-7D68B5FD86DF}" srcOrd="1" destOrd="0" presId="urn:microsoft.com/office/officeart/2005/8/layout/hList7#1"/>
    <dgm:cxn modelId="{4AE7155A-9B9B-4E10-A03F-4A7C34D7B99F}" type="presParOf" srcId="{82C0B25C-9920-4CED-B791-6A805E8BDCBF}" destId="{BCF46F57-8B9E-42EA-B628-01BB54C666BE}" srcOrd="2" destOrd="0" presId="urn:microsoft.com/office/officeart/2005/8/layout/hList7#1"/>
    <dgm:cxn modelId="{64029251-A716-48ED-8CE7-6C5881052C95}" type="presParOf" srcId="{82C0B25C-9920-4CED-B791-6A805E8BDCBF}" destId="{AF5D9D80-BDC6-4DF3-9070-2B1DD0193AF2}" srcOrd="3" destOrd="0" presId="urn:microsoft.com/office/officeart/2005/8/layout/hList7#1"/>
    <dgm:cxn modelId="{5B9FA403-D934-45AC-ABEC-43B4E11D7E69}" type="presParOf" srcId="{53D9D1DE-4642-48F5-9CF7-B0B8A0829A8E}" destId="{9D970C56-59B4-4520-9E72-B95F6C6ABE70}" srcOrd="1" destOrd="0" presId="urn:microsoft.com/office/officeart/2005/8/layout/hList7#1"/>
    <dgm:cxn modelId="{60232C76-97B0-4775-B0DC-1656F7C5E476}" type="presParOf" srcId="{53D9D1DE-4642-48F5-9CF7-B0B8A0829A8E}" destId="{3C804750-F3B1-41F4-8E38-DC7D5CBCB2F2}" srcOrd="2" destOrd="0" presId="urn:microsoft.com/office/officeart/2005/8/layout/hList7#1"/>
    <dgm:cxn modelId="{F09F5446-7692-4DDE-B920-0B3CC32C6D68}" type="presParOf" srcId="{3C804750-F3B1-41F4-8E38-DC7D5CBCB2F2}" destId="{F60410BA-9DA5-428E-8DE4-30B5DA0D63A5}" srcOrd="0" destOrd="0" presId="urn:microsoft.com/office/officeart/2005/8/layout/hList7#1"/>
    <dgm:cxn modelId="{2ACFFC51-A0A9-4097-AC88-D1ED93E6D6D2}" type="presParOf" srcId="{3C804750-F3B1-41F4-8E38-DC7D5CBCB2F2}" destId="{5091E690-8BD9-42E2-9795-878BAB609EE9}" srcOrd="1" destOrd="0" presId="urn:microsoft.com/office/officeart/2005/8/layout/hList7#1"/>
    <dgm:cxn modelId="{3C6258EF-4BAC-4BA0-BD3F-3D736F1347BF}" type="presParOf" srcId="{3C804750-F3B1-41F4-8E38-DC7D5CBCB2F2}" destId="{04FFCA9B-19E5-4670-9D13-1D8E427DF0BE}" srcOrd="2" destOrd="0" presId="urn:microsoft.com/office/officeart/2005/8/layout/hList7#1"/>
    <dgm:cxn modelId="{CCF0AF88-0A79-4F21-B019-C13664BDDE80}" type="presParOf" srcId="{3C804750-F3B1-41F4-8E38-DC7D5CBCB2F2}" destId="{6D04E15B-9FED-4A3A-8EBD-9028455FFFD4}" srcOrd="3" destOrd="0" presId="urn:microsoft.com/office/officeart/2005/8/layout/hList7#1"/>
    <dgm:cxn modelId="{50B90466-65B5-4559-8E72-4A28870A3334}" type="presParOf" srcId="{53D9D1DE-4642-48F5-9CF7-B0B8A0829A8E}" destId="{CC96A5C6-02D0-4A3F-A7C6-E4D81AC61B7E}" srcOrd="3" destOrd="0" presId="urn:microsoft.com/office/officeart/2005/8/layout/hList7#1"/>
    <dgm:cxn modelId="{348886F0-45F8-41F4-AB3A-38A4792E034B}" type="presParOf" srcId="{53D9D1DE-4642-48F5-9CF7-B0B8A0829A8E}" destId="{BA3599FE-DCE1-4018-884A-131010AFE88C}" srcOrd="4" destOrd="0" presId="urn:microsoft.com/office/officeart/2005/8/layout/hList7#1"/>
    <dgm:cxn modelId="{72C887CE-FDBF-4F7C-9139-7B8B0B0A797B}" type="presParOf" srcId="{BA3599FE-DCE1-4018-884A-131010AFE88C}" destId="{8D7912FB-217A-41C0-9136-D2C6ABCDBAAC}" srcOrd="0" destOrd="0" presId="urn:microsoft.com/office/officeart/2005/8/layout/hList7#1"/>
    <dgm:cxn modelId="{3F19BF0C-91BE-4230-A17C-56323FF797C7}" type="presParOf" srcId="{BA3599FE-DCE1-4018-884A-131010AFE88C}" destId="{E7D8EC61-765B-425D-9AE7-789CD5B2C073}" srcOrd="1" destOrd="0" presId="urn:microsoft.com/office/officeart/2005/8/layout/hList7#1"/>
    <dgm:cxn modelId="{D1249B78-3260-405D-8835-954778CFE16F}" type="presParOf" srcId="{BA3599FE-DCE1-4018-884A-131010AFE88C}" destId="{A8E350E1-FD3D-49C4-906E-4797DAF172D6}" srcOrd="2" destOrd="0" presId="urn:microsoft.com/office/officeart/2005/8/layout/hList7#1"/>
    <dgm:cxn modelId="{BFA7D0CA-C591-4DBC-84BD-279FAF2EDE45}" type="presParOf" srcId="{BA3599FE-DCE1-4018-884A-131010AFE88C}" destId="{680FE437-08CA-4EDD-B1D5-8D25FF989BF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8A52D-814A-4F17-A761-4411939159AC}" type="doc">
      <dgm:prSet loTypeId="urn:microsoft.com/office/officeart/2005/8/layout/vList3#1" loCatId="list" qsTypeId="urn:microsoft.com/office/officeart/2005/8/quickstyle/simple1" qsCatId="simple" csTypeId="urn:microsoft.com/office/officeart/2005/8/colors/colorful1#1" csCatId="colorful" phldr="1"/>
      <dgm:spPr/>
    </dgm:pt>
    <dgm:pt modelId="{F8D7CA07-E465-466C-AC99-AEBF38E9810E}">
      <dgm:prSet phldrT="[Текст]" custT="1"/>
      <dgm:spPr/>
      <dgm:t>
        <a:bodyPr/>
        <a:lstStyle/>
        <a:p>
          <a:r>
            <a:rPr lang="ru-RU" sz="1800" b="1"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dirty="0">
            <a:latin typeface="Times New Roman" pitchFamily="18" charset="0"/>
            <a:cs typeface="Times New Roman" pitchFamily="18" charset="0"/>
          </a:endParaRPr>
        </a:p>
      </dgm:t>
    </dgm:pt>
    <dgm:pt modelId="{1D10DBB6-0DAA-40E6-AFB7-9083CABBE14A}" type="parTrans" cxnId="{5C0986E2-272C-4FB7-A078-0147D88C54E4}">
      <dgm:prSet/>
      <dgm:spPr/>
      <dgm:t>
        <a:bodyPr/>
        <a:lstStyle/>
        <a:p>
          <a:endParaRPr lang="ru-RU"/>
        </a:p>
      </dgm:t>
    </dgm:pt>
    <dgm:pt modelId="{384ABA90-85CC-47E7-8BB9-755E15CCC40C}" type="sibTrans" cxnId="{5C0986E2-272C-4FB7-A078-0147D88C54E4}">
      <dgm:prSet/>
      <dgm:spPr/>
      <dgm:t>
        <a:bodyPr/>
        <a:lstStyle/>
        <a:p>
          <a:endParaRPr lang="ru-RU"/>
        </a:p>
      </dgm:t>
    </dgm:pt>
    <dgm:pt modelId="{7EF474F5-1BD4-4FAA-943F-01C590797DC3}">
      <dgm:prSet phldrT="[Текст]" custT="1"/>
      <dgm:spPr/>
      <dgm:t>
        <a:bodyPr/>
        <a:lstStyle/>
        <a:p>
          <a:r>
            <a:rPr lang="ru-RU" sz="1800" b="1"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dirty="0" err="1" smtClean="0">
              <a:latin typeface="Times New Roman" pitchFamily="18" charset="0"/>
              <a:cs typeface="Times New Roman" pitchFamily="18" charset="0"/>
            </a:rPr>
            <a:t>Камышевским</a:t>
          </a:r>
          <a:r>
            <a:rPr lang="ru-RU" sz="1800" b="1"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dirty="0">
            <a:latin typeface="Times New Roman" pitchFamily="18" charset="0"/>
            <a:cs typeface="Times New Roman" pitchFamily="18" charset="0"/>
          </a:endParaRPr>
        </a:p>
      </dgm:t>
    </dgm:pt>
    <dgm:pt modelId="{125C527F-823A-4042-A07F-C694C0D63FAA}" type="parTrans" cxnId="{43B2651D-224F-4BE2-A061-AC60309B91A8}">
      <dgm:prSet/>
      <dgm:spPr/>
      <dgm:t>
        <a:bodyPr/>
        <a:lstStyle/>
        <a:p>
          <a:endParaRPr lang="ru-RU"/>
        </a:p>
      </dgm:t>
    </dgm:pt>
    <dgm:pt modelId="{A0B6A10D-B66C-4F22-91C2-9084B2DAB93A}" type="sibTrans" cxnId="{43B2651D-224F-4BE2-A061-AC60309B91A8}">
      <dgm:prSet/>
      <dgm:spPr/>
      <dgm:t>
        <a:bodyPr/>
        <a:lstStyle/>
        <a:p>
          <a:endParaRPr lang="ru-RU"/>
        </a:p>
      </dgm:t>
    </dgm:pt>
    <dgm:pt modelId="{958C943C-2DD4-4A35-AFD9-ED3A78D26CAD}">
      <dgm:prSet custT="1"/>
      <dgm:spPr/>
      <dgm:t>
        <a:bodyPr/>
        <a:lstStyle/>
        <a:p>
          <a:r>
            <a:rPr lang="ru-RU" sz="1600" b="1" dirty="0" smtClean="0"/>
            <a:t>План мероприятий по росту доходного потенциала  муниципального образования «</a:t>
          </a:r>
          <a:r>
            <a:rPr lang="ru-RU" sz="1600" b="1" dirty="0" err="1" smtClean="0"/>
            <a:t>Камышевское</a:t>
          </a:r>
          <a:r>
            <a:rPr lang="ru-RU" sz="1600" b="1" dirty="0" smtClean="0"/>
            <a:t> сельское поселение до 2024 года (постановление Администрации сельского поселения от 24.09.2018 №104)</a:t>
          </a:r>
          <a:endParaRPr lang="ru-RU" sz="1600" b="1" dirty="0"/>
        </a:p>
      </dgm:t>
    </dgm:pt>
    <dgm:pt modelId="{9D3970DF-0B64-4F4E-A29D-753A268F48B4}" type="parTrans" cxnId="{D6863764-C2B3-4291-A517-A213850C3947}">
      <dgm:prSet/>
      <dgm:spPr/>
      <dgm:t>
        <a:bodyPr/>
        <a:lstStyle/>
        <a:p>
          <a:endParaRPr lang="ru-RU"/>
        </a:p>
      </dgm:t>
    </dgm:pt>
    <dgm:pt modelId="{E62667ED-6741-43D2-8D6D-78027611C637}" type="sibTrans" cxnId="{D6863764-C2B3-4291-A517-A213850C3947}">
      <dgm:prSet/>
      <dgm:spPr/>
      <dgm:t>
        <a:bodyPr/>
        <a:lstStyle/>
        <a:p>
          <a:endParaRPr lang="ru-RU"/>
        </a:p>
      </dgm:t>
    </dgm:pt>
    <dgm:pt modelId="{57F072C8-78ED-4CB1-96CD-C9196F731360}">
      <dgm:prSet custT="1"/>
      <dgm:spPr/>
      <dgm:t>
        <a:bodyPr/>
        <a:lstStyle/>
        <a:p>
          <a:r>
            <a:rPr lang="ru-RU" sz="1800" b="1" dirty="0" smtClean="0">
              <a:latin typeface="Times New Roman" pitchFamily="18" charset="0"/>
              <a:cs typeface="Times New Roman" pitchFamily="18" charset="0"/>
            </a:rPr>
            <a:t>Программа оптимизации расходов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a:t>
          </a:r>
        </a:p>
        <a:p>
          <a:r>
            <a:rPr lang="ru-RU" sz="1800" b="1" dirty="0" smtClean="0">
              <a:latin typeface="Times New Roman" pitchFamily="18" charset="0"/>
              <a:cs typeface="Times New Roman" pitchFamily="18" charset="0"/>
            </a:rPr>
            <a:t> до 2024 года (Постановление Администрации сельского поселения</a:t>
          </a:r>
        </a:p>
        <a:p>
          <a:r>
            <a:rPr lang="ru-RU" sz="1800" b="1" dirty="0" smtClean="0">
              <a:latin typeface="Times New Roman" pitchFamily="18" charset="0"/>
              <a:cs typeface="Times New Roman" pitchFamily="18" charset="0"/>
            </a:rPr>
            <a:t> от 16.10.2018№ 116)</a:t>
          </a:r>
          <a:endParaRPr lang="ru-RU" sz="1800" b="1" dirty="0">
            <a:latin typeface="Times New Roman" pitchFamily="18" charset="0"/>
            <a:cs typeface="Times New Roman" pitchFamily="18" charset="0"/>
          </a:endParaRPr>
        </a:p>
      </dgm:t>
    </dgm:pt>
    <dgm:pt modelId="{E1077E3C-DC94-42F6-A4E8-8E53E7F0F205}" type="parTrans" cxnId="{E5E9E9C2-D678-4C94-9507-3E8D983B2264}">
      <dgm:prSet/>
      <dgm:spPr/>
      <dgm:t>
        <a:bodyPr/>
        <a:lstStyle/>
        <a:p>
          <a:endParaRPr lang="ru-RU"/>
        </a:p>
      </dgm:t>
    </dgm:pt>
    <dgm:pt modelId="{435BDF3C-59E7-4D21-9E6C-3CE15C0F0DBB}" type="sibTrans" cxnId="{E5E9E9C2-D678-4C94-9507-3E8D983B2264}">
      <dgm:prSet/>
      <dgm:spPr/>
      <dgm:t>
        <a:bodyPr/>
        <a:lstStyle/>
        <a:p>
          <a:endParaRPr lang="ru-RU"/>
        </a:p>
      </dgm:t>
    </dgm:pt>
    <dgm:pt modelId="{3ADF9265-2529-46E2-9E7C-DD1866B64247}" type="pres">
      <dgm:prSet presAssocID="{16C8A52D-814A-4F17-A761-4411939159AC}" presName="linearFlow" presStyleCnt="0">
        <dgm:presLayoutVars>
          <dgm:dir/>
          <dgm:resizeHandles val="exact"/>
        </dgm:presLayoutVars>
      </dgm:prSet>
      <dgm:spPr/>
    </dgm:pt>
    <dgm:pt modelId="{DC4BFDBA-9E2D-43D4-8A84-BDEE05139E43}" type="pres">
      <dgm:prSet presAssocID="{F8D7CA07-E465-466C-AC99-AEBF38E9810E}" presName="composite" presStyleCnt="0"/>
      <dgm:spPr/>
    </dgm:pt>
    <dgm:pt modelId="{566D9033-FBDB-424E-9533-7B7EF25A21B9}" type="pres">
      <dgm:prSet presAssocID="{F8D7CA07-E465-466C-AC99-AEBF38E9810E}" presName="imgShp" presStyleLbl="fgImgPlace1" presStyleIdx="0" presStyleCnt="4" custLinFactX="-98336" custLinFactNeighborX="-100000" custLinFactNeighborY="18654"/>
      <dgm:spPr>
        <a:blipFill rotWithShape="0">
          <a:blip xmlns:r="http://schemas.openxmlformats.org/officeDocument/2006/relationships" r:embed="rId1"/>
          <a:stretch>
            <a:fillRect/>
          </a:stretch>
        </a:blipFill>
      </dgm:spPr>
    </dgm:pt>
    <dgm:pt modelId="{EA6CC058-F5DD-4094-B39F-42447F937D01}" type="pres">
      <dgm:prSet presAssocID="{F8D7CA07-E465-466C-AC99-AEBF38E9810E}" presName="txShp" presStyleLbl="node1" presStyleIdx="0" presStyleCnt="4" custScaleX="131542" custScaleY="241942" custLinFactNeighborX="-1910" custLinFactNeighborY="-14842">
        <dgm:presLayoutVars>
          <dgm:bulletEnabled val="1"/>
        </dgm:presLayoutVars>
      </dgm:prSet>
      <dgm:spPr/>
      <dgm:t>
        <a:bodyPr/>
        <a:lstStyle/>
        <a:p>
          <a:endParaRPr lang="ru-RU"/>
        </a:p>
      </dgm:t>
    </dgm:pt>
    <dgm:pt modelId="{3DF1BB63-66FD-46AC-8DA8-8379C3FCC75F}" type="pres">
      <dgm:prSet presAssocID="{384ABA90-85CC-47E7-8BB9-755E15CCC40C}" presName="spacing" presStyleCnt="0"/>
      <dgm:spPr/>
    </dgm:pt>
    <dgm:pt modelId="{7B1822BF-810C-4CA3-9E9E-1C6605024140}" type="pres">
      <dgm:prSet presAssocID="{57F072C8-78ED-4CB1-96CD-C9196F731360}" presName="composite" presStyleCnt="0"/>
      <dgm:spPr/>
    </dgm:pt>
    <dgm:pt modelId="{5AE93A4A-2B42-405B-89D8-9E19F705C642}" type="pres">
      <dgm:prSet presAssocID="{57F072C8-78ED-4CB1-96CD-C9196F731360}" presName="imgShp" presStyleLbl="fgImgPlace1" presStyleIdx="1" presStyleCnt="4" custLinFactX="-100000" custLinFactNeighborX="-111224" custLinFactNeighborY="12382"/>
      <dgm:spPr>
        <a:blipFill rotWithShape="0">
          <a:blip xmlns:r="http://schemas.openxmlformats.org/officeDocument/2006/relationships" r:embed="rId2"/>
          <a:stretch>
            <a:fillRect/>
          </a:stretch>
        </a:blipFill>
      </dgm:spPr>
    </dgm:pt>
    <dgm:pt modelId="{44CD2F0F-3B39-469C-A331-D5A8F40940F9}" type="pres">
      <dgm:prSet presAssocID="{57F072C8-78ED-4CB1-96CD-C9196F731360}" presName="txShp" presStyleLbl="node1" presStyleIdx="1" presStyleCnt="4" custScaleX="143065" custScaleY="313514" custLinFactNeighborX="-2661" custLinFactNeighborY="-3604">
        <dgm:presLayoutVars>
          <dgm:bulletEnabled val="1"/>
        </dgm:presLayoutVars>
      </dgm:prSet>
      <dgm:spPr/>
      <dgm:t>
        <a:bodyPr/>
        <a:lstStyle/>
        <a:p>
          <a:endParaRPr lang="ru-RU"/>
        </a:p>
      </dgm:t>
    </dgm:pt>
    <dgm:pt modelId="{14DB4B8C-E9B9-4523-BE50-5CB66331D3CD}" type="pres">
      <dgm:prSet presAssocID="{435BDF3C-59E7-4D21-9E6C-3CE15C0F0DBB}" presName="spacing" presStyleCnt="0"/>
      <dgm:spPr/>
    </dgm:pt>
    <dgm:pt modelId="{75B08280-9651-4176-8FA1-95903112C4B3}" type="pres">
      <dgm:prSet presAssocID="{7EF474F5-1BD4-4FAA-943F-01C590797DC3}" presName="composite" presStyleCnt="0"/>
      <dgm:spPr/>
    </dgm:pt>
    <dgm:pt modelId="{F2D67B62-1716-4A88-A68F-DF8F794A29B3}" type="pres">
      <dgm:prSet presAssocID="{7EF474F5-1BD4-4FAA-943F-01C590797DC3}" presName="imgShp" presStyleLbl="fgImgPlace1" presStyleIdx="2" presStyleCnt="4" custLinFactX="-98336" custLinFactNeighborX="-100000" custLinFactNeighborY="1383"/>
      <dgm:spPr>
        <a:blipFill rotWithShape="0">
          <a:blip xmlns:r="http://schemas.openxmlformats.org/officeDocument/2006/relationships" r:embed="rId3"/>
          <a:stretch>
            <a:fillRect/>
          </a:stretch>
        </a:blipFill>
      </dgm:spPr>
    </dgm:pt>
    <dgm:pt modelId="{9DB16CAC-31B8-44A2-BBC9-9C16AD4C82BD}" type="pres">
      <dgm:prSet presAssocID="{7EF474F5-1BD4-4FAA-943F-01C590797DC3}" presName="txShp" presStyleLbl="node1" presStyleIdx="2" presStyleCnt="4" custScaleX="138462" custScaleY="337279" custLinFactNeighborX="-1612" custLinFactNeighborY="34674">
        <dgm:presLayoutVars>
          <dgm:bulletEnabled val="1"/>
        </dgm:presLayoutVars>
      </dgm:prSet>
      <dgm:spPr/>
      <dgm:t>
        <a:bodyPr/>
        <a:lstStyle/>
        <a:p>
          <a:endParaRPr lang="ru-RU"/>
        </a:p>
      </dgm:t>
    </dgm:pt>
    <dgm:pt modelId="{034A7667-3BDD-4EA4-896B-208C5ED47717}" type="pres">
      <dgm:prSet presAssocID="{A0B6A10D-B66C-4F22-91C2-9084B2DAB93A}" presName="spacing" presStyleCnt="0"/>
      <dgm:spPr/>
    </dgm:pt>
    <dgm:pt modelId="{E5198480-B476-42B6-913F-3517B567D79E}" type="pres">
      <dgm:prSet presAssocID="{958C943C-2DD4-4A35-AFD9-ED3A78D26CAD}" presName="composite" presStyleCnt="0"/>
      <dgm:spPr/>
    </dgm:pt>
    <dgm:pt modelId="{E4719ADE-3C83-429C-AA68-246D70DA28F6}" type="pres">
      <dgm:prSet presAssocID="{958C943C-2DD4-4A35-AFD9-ED3A78D26CAD}" presName="imgShp" presStyleLbl="fgImgPlace1" presStyleIdx="3" presStyleCnt="4" custLinFactX="-100000" custLinFactNeighborX="-104123" custLinFactNeighborY="-9507"/>
      <dgm:spPr>
        <a:blipFill rotWithShape="0">
          <a:blip xmlns:r="http://schemas.openxmlformats.org/officeDocument/2006/relationships" r:embed="rId4"/>
          <a:stretch>
            <a:fillRect/>
          </a:stretch>
        </a:blipFill>
      </dgm:spPr>
    </dgm:pt>
    <dgm:pt modelId="{07A6BBB1-B55C-463B-AC9F-D3CCC1558277}" type="pres">
      <dgm:prSet presAssocID="{958C943C-2DD4-4A35-AFD9-ED3A78D26CAD}" presName="txShp" presStyleLbl="node1" presStyleIdx="3" presStyleCnt="4" custScaleX="139635" custScaleY="220567" custLinFactNeighborX="893" custLinFactNeighborY="44744">
        <dgm:presLayoutVars>
          <dgm:bulletEnabled val="1"/>
        </dgm:presLayoutVars>
      </dgm:prSet>
      <dgm:spPr/>
      <dgm:t>
        <a:bodyPr/>
        <a:lstStyle/>
        <a:p>
          <a:endParaRPr lang="ru-RU"/>
        </a:p>
      </dgm:t>
    </dgm:pt>
  </dgm:ptLst>
  <dgm:cxnLst>
    <dgm:cxn modelId="{43B2651D-224F-4BE2-A061-AC60309B91A8}" srcId="{16C8A52D-814A-4F17-A761-4411939159AC}" destId="{7EF474F5-1BD4-4FAA-943F-01C590797DC3}" srcOrd="2" destOrd="0" parTransId="{125C527F-823A-4042-A07F-C694C0D63FAA}" sibTransId="{A0B6A10D-B66C-4F22-91C2-9084B2DAB93A}"/>
    <dgm:cxn modelId="{61F7A802-5F62-471C-A246-AD95B6726A04}" type="presOf" srcId="{958C943C-2DD4-4A35-AFD9-ED3A78D26CAD}" destId="{07A6BBB1-B55C-463B-AC9F-D3CCC1558277}" srcOrd="0" destOrd="0" presId="urn:microsoft.com/office/officeart/2005/8/layout/vList3#1"/>
    <dgm:cxn modelId="{3CC768FC-26E2-4AD4-8EEB-588E73170BFD}" type="presOf" srcId="{F8D7CA07-E465-466C-AC99-AEBF38E9810E}" destId="{EA6CC058-F5DD-4094-B39F-42447F937D01}" srcOrd="0" destOrd="0" presId="urn:microsoft.com/office/officeart/2005/8/layout/vList3#1"/>
    <dgm:cxn modelId="{D6863764-C2B3-4291-A517-A213850C3947}" srcId="{16C8A52D-814A-4F17-A761-4411939159AC}" destId="{958C943C-2DD4-4A35-AFD9-ED3A78D26CAD}" srcOrd="3" destOrd="0" parTransId="{9D3970DF-0B64-4F4E-A29D-753A268F48B4}" sibTransId="{E62667ED-6741-43D2-8D6D-78027611C637}"/>
    <dgm:cxn modelId="{BC5DC887-E2B2-4A73-ABAD-87811F59038D}" type="presOf" srcId="{7EF474F5-1BD4-4FAA-943F-01C590797DC3}" destId="{9DB16CAC-31B8-44A2-BBC9-9C16AD4C82BD}" srcOrd="0" destOrd="0" presId="urn:microsoft.com/office/officeart/2005/8/layout/vList3#1"/>
    <dgm:cxn modelId="{88E5A159-932C-4D23-9AD0-F2FCE4A8A3BD}" type="presOf" srcId="{57F072C8-78ED-4CB1-96CD-C9196F731360}" destId="{44CD2F0F-3B39-469C-A331-D5A8F40940F9}" srcOrd="0" destOrd="0" presId="urn:microsoft.com/office/officeart/2005/8/layout/vList3#1"/>
    <dgm:cxn modelId="{E5E9E9C2-D678-4C94-9507-3E8D983B2264}" srcId="{16C8A52D-814A-4F17-A761-4411939159AC}" destId="{57F072C8-78ED-4CB1-96CD-C9196F731360}" srcOrd="1" destOrd="0" parTransId="{E1077E3C-DC94-42F6-A4E8-8E53E7F0F205}" sibTransId="{435BDF3C-59E7-4D21-9E6C-3CE15C0F0DBB}"/>
    <dgm:cxn modelId="{5C0986E2-272C-4FB7-A078-0147D88C54E4}" srcId="{16C8A52D-814A-4F17-A761-4411939159AC}" destId="{F8D7CA07-E465-466C-AC99-AEBF38E9810E}" srcOrd="0" destOrd="0" parTransId="{1D10DBB6-0DAA-40E6-AFB7-9083CABBE14A}" sibTransId="{384ABA90-85CC-47E7-8BB9-755E15CCC40C}"/>
    <dgm:cxn modelId="{551C1B60-1A2A-4214-823D-8E90B66729ED}" type="presOf" srcId="{16C8A52D-814A-4F17-A761-4411939159AC}" destId="{3ADF9265-2529-46E2-9E7C-DD1866B64247}" srcOrd="0" destOrd="0" presId="urn:microsoft.com/office/officeart/2005/8/layout/vList3#1"/>
    <dgm:cxn modelId="{31BF29C9-6362-469F-8E9A-E3EADF04BA60}" type="presParOf" srcId="{3ADF9265-2529-46E2-9E7C-DD1866B64247}" destId="{DC4BFDBA-9E2D-43D4-8A84-BDEE05139E43}" srcOrd="0" destOrd="0" presId="urn:microsoft.com/office/officeart/2005/8/layout/vList3#1"/>
    <dgm:cxn modelId="{FC4D49E0-0DF1-48D3-9B63-A4EB77CE70DE}" type="presParOf" srcId="{DC4BFDBA-9E2D-43D4-8A84-BDEE05139E43}" destId="{566D9033-FBDB-424E-9533-7B7EF25A21B9}" srcOrd="0" destOrd="0" presId="urn:microsoft.com/office/officeart/2005/8/layout/vList3#1"/>
    <dgm:cxn modelId="{A9ABFA6D-F775-4CAC-801D-13B12D2EA58E}" type="presParOf" srcId="{DC4BFDBA-9E2D-43D4-8A84-BDEE05139E43}" destId="{EA6CC058-F5DD-4094-B39F-42447F937D01}" srcOrd="1" destOrd="0" presId="urn:microsoft.com/office/officeart/2005/8/layout/vList3#1"/>
    <dgm:cxn modelId="{2B636D7C-5C26-4FC5-A70E-4F49808D6905}" type="presParOf" srcId="{3ADF9265-2529-46E2-9E7C-DD1866B64247}" destId="{3DF1BB63-66FD-46AC-8DA8-8379C3FCC75F}" srcOrd="1" destOrd="0" presId="urn:microsoft.com/office/officeart/2005/8/layout/vList3#1"/>
    <dgm:cxn modelId="{B70E32A0-EB32-4CA6-9BA6-5BCD7125C306}" type="presParOf" srcId="{3ADF9265-2529-46E2-9E7C-DD1866B64247}" destId="{7B1822BF-810C-4CA3-9E9E-1C6605024140}" srcOrd="2" destOrd="0" presId="urn:microsoft.com/office/officeart/2005/8/layout/vList3#1"/>
    <dgm:cxn modelId="{D039E524-5517-4599-B33C-3352DFAFFBD6}" type="presParOf" srcId="{7B1822BF-810C-4CA3-9E9E-1C6605024140}" destId="{5AE93A4A-2B42-405B-89D8-9E19F705C642}" srcOrd="0" destOrd="0" presId="urn:microsoft.com/office/officeart/2005/8/layout/vList3#1"/>
    <dgm:cxn modelId="{502AF304-B2A7-413D-86DA-C1767EBBDA96}" type="presParOf" srcId="{7B1822BF-810C-4CA3-9E9E-1C6605024140}" destId="{44CD2F0F-3B39-469C-A331-D5A8F40940F9}" srcOrd="1" destOrd="0" presId="urn:microsoft.com/office/officeart/2005/8/layout/vList3#1"/>
    <dgm:cxn modelId="{30E50A8F-8641-4ADC-BA32-04B94697EE9B}" type="presParOf" srcId="{3ADF9265-2529-46E2-9E7C-DD1866B64247}" destId="{14DB4B8C-E9B9-4523-BE50-5CB66331D3CD}" srcOrd="3" destOrd="0" presId="urn:microsoft.com/office/officeart/2005/8/layout/vList3#1"/>
    <dgm:cxn modelId="{34B1ED4A-0A9D-40A8-ACEC-FBBF3F162597}" type="presParOf" srcId="{3ADF9265-2529-46E2-9E7C-DD1866B64247}" destId="{75B08280-9651-4176-8FA1-95903112C4B3}" srcOrd="4" destOrd="0" presId="urn:microsoft.com/office/officeart/2005/8/layout/vList3#1"/>
    <dgm:cxn modelId="{8E7BEB5E-EA1C-4610-B75B-95282B67180F}" type="presParOf" srcId="{75B08280-9651-4176-8FA1-95903112C4B3}" destId="{F2D67B62-1716-4A88-A68F-DF8F794A29B3}" srcOrd="0" destOrd="0" presId="urn:microsoft.com/office/officeart/2005/8/layout/vList3#1"/>
    <dgm:cxn modelId="{A0B23353-683E-4367-BDA9-0C79CB4AC8F4}" type="presParOf" srcId="{75B08280-9651-4176-8FA1-95903112C4B3}" destId="{9DB16CAC-31B8-44A2-BBC9-9C16AD4C82BD}" srcOrd="1" destOrd="0" presId="urn:microsoft.com/office/officeart/2005/8/layout/vList3#1"/>
    <dgm:cxn modelId="{DF96B20A-5182-4883-9CE4-5C0B6021E738}" type="presParOf" srcId="{3ADF9265-2529-46E2-9E7C-DD1866B64247}" destId="{034A7667-3BDD-4EA4-896B-208C5ED47717}" srcOrd="5" destOrd="0" presId="urn:microsoft.com/office/officeart/2005/8/layout/vList3#1"/>
    <dgm:cxn modelId="{2C7F34E2-046F-496B-BA95-60182589D80C}" type="presParOf" srcId="{3ADF9265-2529-46E2-9E7C-DD1866B64247}" destId="{E5198480-B476-42B6-913F-3517B567D79E}" srcOrd="6" destOrd="0" presId="urn:microsoft.com/office/officeart/2005/8/layout/vList3#1"/>
    <dgm:cxn modelId="{9E9C1007-3DB8-48B5-AC81-E5D7E36B1E27}" type="presParOf" srcId="{E5198480-B476-42B6-913F-3517B567D79E}" destId="{E4719ADE-3C83-429C-AA68-246D70DA28F6}" srcOrd="0" destOrd="0" presId="urn:microsoft.com/office/officeart/2005/8/layout/vList3#1"/>
    <dgm:cxn modelId="{117A10A0-D278-499E-BADF-1238C556E176}" type="presParOf" srcId="{E5198480-B476-42B6-913F-3517B567D79E}" destId="{07A6BBB1-B55C-463B-AC9F-D3CCC15582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D73D5698-18CC-4E2B-97EC-3FC69DCE90F2}">
      <dgm:prSet phldrT="[Текст]" custT="1"/>
      <dgm:spPr/>
      <dgm:t>
        <a:bodyPr/>
        <a:lstStyle/>
        <a:p>
          <a:r>
            <a:rPr lang="ru-RU" sz="2000" dirty="0" smtClean="0"/>
            <a:t>Иные межбюджетные трансферты</a:t>
          </a:r>
        </a:p>
        <a:p>
          <a:r>
            <a:rPr lang="ru-RU" sz="2000" dirty="0" smtClean="0"/>
            <a:t>в соответствии с заключенными соглашениями на 2021-2023 годы (ежегодно)</a:t>
          </a:r>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6D329031-3B48-49AD-BC6E-508B8C6872C4}">
      <dgm:prSet custT="1"/>
      <dgm:spPr/>
      <dgm:t>
        <a:bodyPr/>
        <a:lstStyle/>
        <a:p>
          <a:r>
            <a:rPr lang="ru-RU" sz="1600" dirty="0" smtClean="0"/>
            <a:t>На  содержание автомобильных дорог местного значения</a:t>
          </a:r>
        </a:p>
        <a:p>
          <a:r>
            <a:rPr lang="ru-RU" sz="1600" dirty="0" smtClean="0"/>
            <a:t> -  </a:t>
          </a:r>
          <a:r>
            <a:rPr lang="ru-RU" sz="1600" dirty="0" smtClean="0"/>
            <a:t>400,0 </a:t>
          </a:r>
          <a:r>
            <a:rPr lang="ru-RU" sz="1600" dirty="0" smtClean="0"/>
            <a:t>тыс. рублей</a:t>
          </a:r>
          <a:endParaRPr lang="ru-RU" sz="1600" dirty="0"/>
        </a:p>
      </dgm:t>
    </dgm:pt>
    <dgm:pt modelId="{2E8A08BF-4B8D-4216-A886-B60C88CF4CDC}" type="parTrans" cxnId="{F6487779-A117-4CEC-9AF8-8E4F6AD4ABF8}">
      <dgm:prSet/>
      <dgm:spPr/>
      <dgm:t>
        <a:bodyPr/>
        <a:lstStyle/>
        <a:p>
          <a:endParaRPr lang="ru-RU"/>
        </a:p>
      </dgm:t>
    </dgm:pt>
    <dgm:pt modelId="{94F08527-73FB-45CE-9789-1F4F5BA114B7}" type="sibTrans" cxnId="{F6487779-A117-4CEC-9AF8-8E4F6AD4ABF8}">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289800" custScaleY="115704" custLinFactNeighborX="6686" custLinFactNeighborY="-48472"/>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93A88B3B-984D-4ADC-BCE6-34DA88DE06E7}" type="pres">
      <dgm:prSet presAssocID="{2E8A08BF-4B8D-4216-A886-B60C88CF4CDC}" presName="Name13" presStyleLbl="parChTrans1D2" presStyleIdx="0" presStyleCnt="1"/>
      <dgm:spPr/>
      <dgm:t>
        <a:bodyPr/>
        <a:lstStyle/>
        <a:p>
          <a:endParaRPr lang="ru-RU"/>
        </a:p>
      </dgm:t>
    </dgm:pt>
    <dgm:pt modelId="{31947DD2-F4F0-4B87-A804-7329E2C1CADA}" type="pres">
      <dgm:prSet presAssocID="{6D329031-3B48-49AD-BC6E-508B8C6872C4}" presName="childText" presStyleLbl="bgAcc1" presStyleIdx="0" presStyleCnt="1" custScaleX="352597" custScaleY="97497" custLinFactNeighborX="-19445" custLinFactNeighborY="7276">
        <dgm:presLayoutVars>
          <dgm:bulletEnabled val="1"/>
        </dgm:presLayoutVars>
      </dgm:prSet>
      <dgm:spPr/>
      <dgm:t>
        <a:bodyPr/>
        <a:lstStyle/>
        <a:p>
          <a:endParaRPr lang="ru-RU"/>
        </a:p>
      </dgm:t>
    </dgm:pt>
  </dgm:ptLst>
  <dgm:cxnLst>
    <dgm:cxn modelId="{B046EC94-C87B-4778-8EA7-0CBED33B105F}" type="presOf" srcId="{D73D5698-18CC-4E2B-97EC-3FC69DCE90F2}" destId="{FAE27708-512C-4F4A-9917-45E6C9C81F2F}" srcOrd="1" destOrd="0" presId="urn:microsoft.com/office/officeart/2005/8/layout/hierarchy3"/>
    <dgm:cxn modelId="{F6487779-A117-4CEC-9AF8-8E4F6AD4ABF8}" srcId="{D73D5698-18CC-4E2B-97EC-3FC69DCE90F2}" destId="{6D329031-3B48-49AD-BC6E-508B8C6872C4}" srcOrd="0" destOrd="0" parTransId="{2E8A08BF-4B8D-4216-A886-B60C88CF4CDC}" sibTransId="{94F08527-73FB-45CE-9789-1F4F5BA114B7}"/>
    <dgm:cxn modelId="{E48544B5-8514-4C5A-A250-20BEC90E9352}" type="presOf" srcId="{2E8A08BF-4B8D-4216-A886-B60C88CF4CDC}" destId="{93A88B3B-984D-4ADC-BCE6-34DA88DE06E7}" srcOrd="0" destOrd="0" presId="urn:microsoft.com/office/officeart/2005/8/layout/hierarchy3"/>
    <dgm:cxn modelId="{63C343DE-B839-4920-89F1-17655E487848}" type="presOf" srcId="{6D329031-3B48-49AD-BC6E-508B8C6872C4}" destId="{31947DD2-F4F0-4B87-A804-7329E2C1CADA}"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7000EC7D-CEB2-4FBE-942A-7095DDAD6531}" type="presOf" srcId="{D73D5698-18CC-4E2B-97EC-3FC69DCE90F2}" destId="{67689B7B-5203-43C1-BEC9-8B0BA65B8746}" srcOrd="0" destOrd="0" presId="urn:microsoft.com/office/officeart/2005/8/layout/hierarchy3"/>
    <dgm:cxn modelId="{5EC93883-5499-42F3-98BA-8EC5956BE539}" type="presOf" srcId="{8CDECF47-B510-4909-AF40-8BEC44EE5B4F}" destId="{845AFB24-4F8A-4C66-891A-A19D3F41DE92}" srcOrd="0" destOrd="0" presId="urn:microsoft.com/office/officeart/2005/8/layout/hierarchy3"/>
    <dgm:cxn modelId="{B17C32DB-CC6B-4278-AEB0-DF7998BD3742}" type="presParOf" srcId="{845AFB24-4F8A-4C66-891A-A19D3F41DE92}" destId="{AD826536-F6E3-47DE-AE33-1D5C7799A39D}" srcOrd="0" destOrd="0" presId="urn:microsoft.com/office/officeart/2005/8/layout/hierarchy3"/>
    <dgm:cxn modelId="{05274EF5-A0BB-4E56-AF10-ACA92E227ACE}" type="presParOf" srcId="{AD826536-F6E3-47DE-AE33-1D5C7799A39D}" destId="{30433936-6B3A-45B2-BF92-3304DB57A017}" srcOrd="0" destOrd="0" presId="urn:microsoft.com/office/officeart/2005/8/layout/hierarchy3"/>
    <dgm:cxn modelId="{1435804A-E603-4658-912B-C35A1F944EFE}" type="presParOf" srcId="{30433936-6B3A-45B2-BF92-3304DB57A017}" destId="{67689B7B-5203-43C1-BEC9-8B0BA65B8746}" srcOrd="0" destOrd="0" presId="urn:microsoft.com/office/officeart/2005/8/layout/hierarchy3"/>
    <dgm:cxn modelId="{75443EBA-2903-480E-971B-E30839272E46}" type="presParOf" srcId="{30433936-6B3A-45B2-BF92-3304DB57A017}" destId="{FAE27708-512C-4F4A-9917-45E6C9C81F2F}" srcOrd="1" destOrd="0" presId="urn:microsoft.com/office/officeart/2005/8/layout/hierarchy3"/>
    <dgm:cxn modelId="{AB973501-DD62-4AD6-A36B-4477A2D90163}" type="presParOf" srcId="{AD826536-F6E3-47DE-AE33-1D5C7799A39D}" destId="{88B465CB-EE85-41D5-901A-14CCC7266BC3}" srcOrd="1" destOrd="0" presId="urn:microsoft.com/office/officeart/2005/8/layout/hierarchy3"/>
    <dgm:cxn modelId="{ED8DCE60-9E8D-4AF7-B0F9-24EF763AE18C}" type="presParOf" srcId="{88B465CB-EE85-41D5-901A-14CCC7266BC3}" destId="{93A88B3B-984D-4ADC-BCE6-34DA88DE06E7}" srcOrd="0" destOrd="0" presId="urn:microsoft.com/office/officeart/2005/8/layout/hierarchy3"/>
    <dgm:cxn modelId="{DC214FCC-B5D5-4EB7-AF7F-E648C2C25E05}" type="presParOf" srcId="{88B465CB-EE85-41D5-901A-14CCC7266BC3}" destId="{31947DD2-F4F0-4B87-A804-7329E2C1CA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D73D5698-18CC-4E2B-97EC-3FC69DCE90F2}">
      <dgm:prSet phldrT="[Текст]" custT="1"/>
      <dgm:spPr/>
      <dgm:t>
        <a:bodyPr/>
        <a:lstStyle/>
        <a:p>
          <a:endParaRPr lang="ru-RU" sz="2000" dirty="0" smtClean="0"/>
        </a:p>
        <a:p>
          <a:r>
            <a:rPr lang="ru-RU" sz="2000" dirty="0" smtClean="0"/>
            <a:t>Иные </a:t>
          </a:r>
          <a:r>
            <a:rPr lang="ru-RU" sz="2000" dirty="0" smtClean="0"/>
            <a:t>межбюджетные трансферты</a:t>
          </a:r>
        </a:p>
        <a:p>
          <a:endParaRPr lang="ru-RU" sz="2000" dirty="0" smtClean="0"/>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6D329031-3B48-49AD-BC6E-508B8C6872C4}">
      <dgm:prSet custT="1"/>
      <dgm:spPr/>
      <dgm:t>
        <a:bodyPr/>
        <a:lstStyle/>
        <a:p>
          <a:r>
            <a:rPr lang="ru-RU" sz="1600" dirty="0" smtClean="0"/>
            <a:t>На  </a:t>
          </a:r>
          <a:r>
            <a:rPr lang="ru-RU" sz="1600" dirty="0" smtClean="0"/>
            <a:t>мероприятия по подготовке и проведению выборов</a:t>
          </a:r>
          <a:endParaRPr lang="ru-RU" sz="1600" dirty="0" smtClean="0"/>
        </a:p>
        <a:p>
          <a:r>
            <a:rPr lang="ru-RU" sz="1600" dirty="0" smtClean="0"/>
            <a:t> -  </a:t>
          </a:r>
          <a:r>
            <a:rPr lang="ru-RU" sz="1600" dirty="0" smtClean="0"/>
            <a:t>127,9 </a:t>
          </a:r>
          <a:r>
            <a:rPr lang="ru-RU" sz="1600" dirty="0" smtClean="0"/>
            <a:t>тыс. рублей</a:t>
          </a:r>
          <a:endParaRPr lang="ru-RU" sz="1600" dirty="0"/>
        </a:p>
      </dgm:t>
    </dgm:pt>
    <dgm:pt modelId="{2E8A08BF-4B8D-4216-A886-B60C88CF4CDC}" type="parTrans" cxnId="{F6487779-A117-4CEC-9AF8-8E4F6AD4ABF8}">
      <dgm:prSet/>
      <dgm:spPr/>
      <dgm:t>
        <a:bodyPr/>
        <a:lstStyle/>
        <a:p>
          <a:endParaRPr lang="ru-RU"/>
        </a:p>
      </dgm:t>
    </dgm:pt>
    <dgm:pt modelId="{94F08527-73FB-45CE-9789-1F4F5BA114B7}" type="sibTrans" cxnId="{F6487779-A117-4CEC-9AF8-8E4F6AD4ABF8}">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275742" custScaleY="62889" custLinFactNeighborX="6625" custLinFactNeighborY="-67595"/>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93A88B3B-984D-4ADC-BCE6-34DA88DE06E7}" type="pres">
      <dgm:prSet presAssocID="{2E8A08BF-4B8D-4216-A886-B60C88CF4CDC}" presName="Name13" presStyleLbl="parChTrans1D2" presStyleIdx="0" presStyleCnt="1"/>
      <dgm:spPr/>
      <dgm:t>
        <a:bodyPr/>
        <a:lstStyle/>
        <a:p>
          <a:endParaRPr lang="ru-RU"/>
        </a:p>
      </dgm:t>
    </dgm:pt>
    <dgm:pt modelId="{31947DD2-F4F0-4B87-A804-7329E2C1CADA}" type="pres">
      <dgm:prSet presAssocID="{6D329031-3B48-49AD-BC6E-508B8C6872C4}" presName="childText" presStyleLbl="bgAcc1" presStyleIdx="0" presStyleCnt="1" custScaleX="352597" custScaleY="97497" custLinFactNeighborX="-19445" custLinFactNeighborY="7276">
        <dgm:presLayoutVars>
          <dgm:bulletEnabled val="1"/>
        </dgm:presLayoutVars>
      </dgm:prSet>
      <dgm:spPr/>
      <dgm:t>
        <a:bodyPr/>
        <a:lstStyle/>
        <a:p>
          <a:endParaRPr lang="ru-RU"/>
        </a:p>
      </dgm:t>
    </dgm:pt>
  </dgm:ptLst>
  <dgm:cxnLst>
    <dgm:cxn modelId="{10FC7556-7239-4A21-87E4-1C0D8F05DBBB}" type="presOf" srcId="{D73D5698-18CC-4E2B-97EC-3FC69DCE90F2}" destId="{67689B7B-5203-43C1-BEC9-8B0BA65B8746}" srcOrd="0" destOrd="0" presId="urn:microsoft.com/office/officeart/2005/8/layout/hierarchy3"/>
    <dgm:cxn modelId="{5977B3B5-5E26-4D69-9F1F-172A79E71334}" type="presOf" srcId="{2E8A08BF-4B8D-4216-A886-B60C88CF4CDC}" destId="{93A88B3B-984D-4ADC-BCE6-34DA88DE06E7}" srcOrd="0" destOrd="0" presId="urn:microsoft.com/office/officeart/2005/8/layout/hierarchy3"/>
    <dgm:cxn modelId="{5D0A4A27-AECA-4D54-9403-3A774922E528}" type="presOf" srcId="{6D329031-3B48-49AD-BC6E-508B8C6872C4}" destId="{31947DD2-F4F0-4B87-A804-7329E2C1CADA}" srcOrd="0" destOrd="0" presId="urn:microsoft.com/office/officeart/2005/8/layout/hierarchy3"/>
    <dgm:cxn modelId="{F6487779-A117-4CEC-9AF8-8E4F6AD4ABF8}" srcId="{D73D5698-18CC-4E2B-97EC-3FC69DCE90F2}" destId="{6D329031-3B48-49AD-BC6E-508B8C6872C4}" srcOrd="0" destOrd="0" parTransId="{2E8A08BF-4B8D-4216-A886-B60C88CF4CDC}" sibTransId="{94F08527-73FB-45CE-9789-1F4F5BA114B7}"/>
    <dgm:cxn modelId="{A6FC241D-4D1B-4BFC-8637-6B9865B11E29}" type="presOf" srcId="{8CDECF47-B510-4909-AF40-8BEC44EE5B4F}" destId="{845AFB24-4F8A-4C66-891A-A19D3F41DE92}"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F9B5EE3C-916C-48CC-B1FD-78AE6DB153F3}" type="presOf" srcId="{D73D5698-18CC-4E2B-97EC-3FC69DCE90F2}" destId="{FAE27708-512C-4F4A-9917-45E6C9C81F2F}" srcOrd="1" destOrd="0" presId="urn:microsoft.com/office/officeart/2005/8/layout/hierarchy3"/>
    <dgm:cxn modelId="{9FE33C81-F47D-4A8C-816A-14E2C6A656A8}" type="presParOf" srcId="{845AFB24-4F8A-4C66-891A-A19D3F41DE92}" destId="{AD826536-F6E3-47DE-AE33-1D5C7799A39D}" srcOrd="0" destOrd="0" presId="urn:microsoft.com/office/officeart/2005/8/layout/hierarchy3"/>
    <dgm:cxn modelId="{24814318-BA5B-4DA1-B6D9-2F484D995E4D}" type="presParOf" srcId="{AD826536-F6E3-47DE-AE33-1D5C7799A39D}" destId="{30433936-6B3A-45B2-BF92-3304DB57A017}" srcOrd="0" destOrd="0" presId="urn:microsoft.com/office/officeart/2005/8/layout/hierarchy3"/>
    <dgm:cxn modelId="{94C59CBF-2D96-436B-8DF4-515B1F4C81D0}" type="presParOf" srcId="{30433936-6B3A-45B2-BF92-3304DB57A017}" destId="{67689B7B-5203-43C1-BEC9-8B0BA65B8746}" srcOrd="0" destOrd="0" presId="urn:microsoft.com/office/officeart/2005/8/layout/hierarchy3"/>
    <dgm:cxn modelId="{1D70FE61-459B-4072-BB11-4F782EE4C45E}" type="presParOf" srcId="{30433936-6B3A-45B2-BF92-3304DB57A017}" destId="{FAE27708-512C-4F4A-9917-45E6C9C81F2F}" srcOrd="1" destOrd="0" presId="urn:microsoft.com/office/officeart/2005/8/layout/hierarchy3"/>
    <dgm:cxn modelId="{E2A69F6C-4820-44AE-93D0-391C70D1201B}" type="presParOf" srcId="{AD826536-F6E3-47DE-AE33-1D5C7799A39D}" destId="{88B465CB-EE85-41D5-901A-14CCC7266BC3}" srcOrd="1" destOrd="0" presId="urn:microsoft.com/office/officeart/2005/8/layout/hierarchy3"/>
    <dgm:cxn modelId="{8CB7E5E0-ABDA-4B15-B39A-5BCCB4CF5EED}" type="presParOf" srcId="{88B465CB-EE85-41D5-901A-14CCC7266BC3}" destId="{93A88B3B-984D-4ADC-BCE6-34DA88DE06E7}" srcOrd="0" destOrd="0" presId="urn:microsoft.com/office/officeart/2005/8/layout/hierarchy3"/>
    <dgm:cxn modelId="{DE8C6161-9C61-420C-B389-60901E941F82}" type="presParOf" srcId="{88B465CB-EE85-41D5-901A-14CCC7266BC3}" destId="{31947DD2-F4F0-4B87-A804-7329E2C1CA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2CCACD-A8A5-4772-BF26-4DF2DBAC9E2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F5F8037-2FCA-4CD5-8C4B-87E14D257E40}">
      <dgm:prSet phldrT="[Текст]"/>
      <dgm:spPr/>
      <dgm:t>
        <a:bodyPr/>
        <a:lstStyle/>
        <a:p>
          <a:r>
            <a:rPr lang="ru-RU"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dirty="0" smtClean="0"/>
            <a:t>96,1 </a:t>
          </a:r>
          <a:r>
            <a:rPr lang="ru-RU" dirty="0" smtClean="0"/>
            <a:t>тыс. рублей</a:t>
          </a:r>
          <a:endParaRPr lang="ru-RU" dirty="0"/>
        </a:p>
      </dgm:t>
    </dgm:pt>
    <dgm:pt modelId="{D4FBF85A-7B09-4D4D-8056-5D4393E68BFA}" type="parTrans" cxnId="{F9CB4ED6-4768-4524-9A3D-3A98639526B7}">
      <dgm:prSet/>
      <dgm:spPr/>
      <dgm:t>
        <a:bodyPr/>
        <a:lstStyle/>
        <a:p>
          <a:endParaRPr lang="ru-RU"/>
        </a:p>
      </dgm:t>
    </dgm:pt>
    <dgm:pt modelId="{93B63D50-9761-4672-8551-2820A0031B14}" type="sibTrans" cxnId="{F9CB4ED6-4768-4524-9A3D-3A98639526B7}">
      <dgm:prSet/>
      <dgm:spPr/>
      <dgm:t>
        <a:bodyPr/>
        <a:lstStyle/>
        <a:p>
          <a:endParaRPr lang="ru-RU"/>
        </a:p>
      </dgm:t>
    </dgm:pt>
    <dgm:pt modelId="{A7C7EF3D-26D6-4C87-8E88-7FF8768CD4A3}">
      <dgm:prSet phldrT="[Текст]"/>
      <dgm:spPr/>
      <dgm:t>
        <a:bodyPr/>
        <a:lstStyle/>
        <a:p>
          <a:r>
            <a:rPr lang="ru-RU"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dirty="0"/>
        </a:p>
      </dgm:t>
    </dgm:pt>
    <dgm:pt modelId="{1A7452BA-8371-4153-A2BD-0F4C2C7F70CA}" type="parTrans" cxnId="{A8D37039-92ED-4731-9B8C-9F8E32EB801F}">
      <dgm:prSet/>
      <dgm:spPr/>
      <dgm:t>
        <a:bodyPr/>
        <a:lstStyle/>
        <a:p>
          <a:endParaRPr lang="ru-RU"/>
        </a:p>
      </dgm:t>
    </dgm:pt>
    <dgm:pt modelId="{F8608AA0-A4BD-414E-B053-CF39CF8DB891}" type="sibTrans" cxnId="{A8D37039-92ED-4731-9B8C-9F8E32EB801F}">
      <dgm:prSet/>
      <dgm:spPr/>
      <dgm:t>
        <a:bodyPr/>
        <a:lstStyle/>
        <a:p>
          <a:endParaRPr lang="ru-RU"/>
        </a:p>
      </dgm:t>
    </dgm:pt>
    <dgm:pt modelId="{428BE228-85D8-4CF2-B18A-B0E496DC7DAC}" type="pres">
      <dgm:prSet presAssocID="{942CCACD-A8A5-4772-BF26-4DF2DBAC9E2D}" presName="linear" presStyleCnt="0">
        <dgm:presLayoutVars>
          <dgm:animLvl val="lvl"/>
          <dgm:resizeHandles val="exact"/>
        </dgm:presLayoutVars>
      </dgm:prSet>
      <dgm:spPr/>
      <dgm:t>
        <a:bodyPr/>
        <a:lstStyle/>
        <a:p>
          <a:endParaRPr lang="ru-RU"/>
        </a:p>
      </dgm:t>
    </dgm:pt>
    <dgm:pt modelId="{CFFD4441-E0F6-4098-8BCC-C5EA05E0D2B6}" type="pres">
      <dgm:prSet presAssocID="{5F5F8037-2FCA-4CD5-8C4B-87E14D257E40}" presName="parentText" presStyleLbl="node1" presStyleIdx="0" presStyleCnt="2" custLinFactY="-20393" custLinFactNeighborX="128" custLinFactNeighborY="-100000">
        <dgm:presLayoutVars>
          <dgm:chMax val="0"/>
          <dgm:bulletEnabled val="1"/>
        </dgm:presLayoutVars>
      </dgm:prSet>
      <dgm:spPr/>
      <dgm:t>
        <a:bodyPr/>
        <a:lstStyle/>
        <a:p>
          <a:endParaRPr lang="ru-RU"/>
        </a:p>
      </dgm:t>
    </dgm:pt>
    <dgm:pt modelId="{ED554163-E13B-42B9-879C-29A315604E28}" type="pres">
      <dgm:prSet presAssocID="{93B63D50-9761-4672-8551-2820A0031B14}" presName="spacer" presStyleCnt="0"/>
      <dgm:spPr/>
    </dgm:pt>
    <dgm:pt modelId="{D8E21CD3-4DE0-47E3-A5D7-82984249EA72}" type="pres">
      <dgm:prSet presAssocID="{A7C7EF3D-26D6-4C87-8E88-7FF8768CD4A3}" presName="parentText" presStyleLbl="node1" presStyleIdx="1" presStyleCnt="2">
        <dgm:presLayoutVars>
          <dgm:chMax val="0"/>
          <dgm:bulletEnabled val="1"/>
        </dgm:presLayoutVars>
      </dgm:prSet>
      <dgm:spPr/>
      <dgm:t>
        <a:bodyPr/>
        <a:lstStyle/>
        <a:p>
          <a:endParaRPr lang="ru-RU"/>
        </a:p>
      </dgm:t>
    </dgm:pt>
  </dgm:ptLst>
  <dgm:cxnLst>
    <dgm:cxn modelId="{2FD9E06C-A232-4B83-85C0-61BC87CCC4F2}" type="presOf" srcId="{A7C7EF3D-26D6-4C87-8E88-7FF8768CD4A3}" destId="{D8E21CD3-4DE0-47E3-A5D7-82984249EA72}" srcOrd="0" destOrd="0" presId="urn:microsoft.com/office/officeart/2005/8/layout/vList2"/>
    <dgm:cxn modelId="{A8D37039-92ED-4731-9B8C-9F8E32EB801F}" srcId="{942CCACD-A8A5-4772-BF26-4DF2DBAC9E2D}" destId="{A7C7EF3D-26D6-4C87-8E88-7FF8768CD4A3}" srcOrd="1" destOrd="0" parTransId="{1A7452BA-8371-4153-A2BD-0F4C2C7F70CA}" sibTransId="{F8608AA0-A4BD-414E-B053-CF39CF8DB891}"/>
    <dgm:cxn modelId="{F9CB4ED6-4768-4524-9A3D-3A98639526B7}" srcId="{942CCACD-A8A5-4772-BF26-4DF2DBAC9E2D}" destId="{5F5F8037-2FCA-4CD5-8C4B-87E14D257E40}" srcOrd="0" destOrd="0" parTransId="{D4FBF85A-7B09-4D4D-8056-5D4393E68BFA}" sibTransId="{93B63D50-9761-4672-8551-2820A0031B14}"/>
    <dgm:cxn modelId="{AF045222-5D6B-46F0-8D4B-01A19E300516}" type="presOf" srcId="{942CCACD-A8A5-4772-BF26-4DF2DBAC9E2D}" destId="{428BE228-85D8-4CF2-B18A-B0E496DC7DAC}" srcOrd="0" destOrd="0" presId="urn:microsoft.com/office/officeart/2005/8/layout/vList2"/>
    <dgm:cxn modelId="{519AD527-2868-4AC8-A20F-9C776FA94753}" type="presOf" srcId="{5F5F8037-2FCA-4CD5-8C4B-87E14D257E40}" destId="{CFFD4441-E0F6-4098-8BCC-C5EA05E0D2B6}" srcOrd="0" destOrd="0" presId="urn:microsoft.com/office/officeart/2005/8/layout/vList2"/>
    <dgm:cxn modelId="{CD429229-C179-4249-9A35-4B99FFFC7393}" type="presParOf" srcId="{428BE228-85D8-4CF2-B18A-B0E496DC7DAC}" destId="{CFFD4441-E0F6-4098-8BCC-C5EA05E0D2B6}" srcOrd="0" destOrd="0" presId="urn:microsoft.com/office/officeart/2005/8/layout/vList2"/>
    <dgm:cxn modelId="{E4874391-F573-4ED1-9419-F4CAE55C10B3}" type="presParOf" srcId="{428BE228-85D8-4CF2-B18A-B0E496DC7DAC}" destId="{ED554163-E13B-42B9-879C-29A315604E28}" srcOrd="1" destOrd="0" presId="urn:microsoft.com/office/officeart/2005/8/layout/vList2"/>
    <dgm:cxn modelId="{B8611079-D827-44E8-8367-8980CCBD9A7B}" type="presParOf" srcId="{428BE228-85D8-4CF2-B18A-B0E496DC7DAC}" destId="{D8E21CD3-4DE0-47E3-A5D7-82984249EA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9ED642-AD7D-40A3-B730-E7109895F2C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ru-RU"/>
        </a:p>
      </dgm:t>
    </dgm:pt>
    <dgm:pt modelId="{CA19256A-5FF8-4451-B734-815887738042}">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t>На 2021 </a:t>
          </a:r>
          <a:r>
            <a:rPr lang="ru-RU" dirty="0" smtClean="0"/>
            <a:t>год-8155,1 </a:t>
          </a:r>
          <a:r>
            <a:rPr lang="ru-RU" dirty="0" smtClean="0"/>
            <a:t>тыс. руб.</a:t>
          </a:r>
          <a:endParaRPr lang="ru-RU" dirty="0"/>
        </a:p>
      </dgm:t>
    </dgm:pt>
    <dgm:pt modelId="{4B2F716C-0174-4B95-A867-DA8E07DD73BD}" type="parTrans" cxnId="{EC72BCE4-2E33-4D9B-A586-36D47F6D5089}">
      <dgm:prSet/>
      <dgm:spPr/>
      <dgm:t>
        <a:bodyPr/>
        <a:lstStyle/>
        <a:p>
          <a:endParaRPr lang="ru-RU"/>
        </a:p>
      </dgm:t>
    </dgm:pt>
    <dgm:pt modelId="{743685C7-4175-406C-960A-CA103045013F}" type="sibTrans" cxnId="{EC72BCE4-2E33-4D9B-A586-36D47F6D5089}">
      <dgm:prSet/>
      <dgm:spPr/>
      <dgm:t>
        <a:bodyPr/>
        <a:lstStyle/>
        <a:p>
          <a:endParaRPr lang="ru-RU"/>
        </a:p>
      </dgm:t>
    </dgm:pt>
    <dgm:pt modelId="{664E11BA-DBA1-49ED-9E91-F1C7FA6CA18C}">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На 2022 год – </a:t>
          </a:r>
          <a:r>
            <a:rPr lang="ru-RU" dirty="0" smtClean="0"/>
            <a:t>6824,6 </a:t>
          </a:r>
          <a:r>
            <a:rPr lang="ru-RU" dirty="0" smtClean="0"/>
            <a:t>тыс. руб.</a:t>
          </a:r>
          <a:endParaRPr lang="ru-RU" dirty="0"/>
        </a:p>
      </dgm:t>
    </dgm:pt>
    <dgm:pt modelId="{BB1C05AD-29BC-4163-9AEC-D85C66C9C190}" type="sibTrans" cxnId="{E8D7E6BF-33C2-40D8-80D7-23DD72CF1FEE}">
      <dgm:prSet/>
      <dgm:spPr/>
      <dgm:t>
        <a:bodyPr/>
        <a:lstStyle/>
        <a:p>
          <a:endParaRPr lang="ru-RU"/>
        </a:p>
      </dgm:t>
    </dgm:pt>
    <dgm:pt modelId="{F61F6B92-AA62-45B9-AC7E-CDD743D96CE8}" type="parTrans" cxnId="{E8D7E6BF-33C2-40D8-80D7-23DD72CF1FEE}">
      <dgm:prSet/>
      <dgm:spPr/>
      <dgm:t>
        <a:bodyPr/>
        <a:lstStyle/>
        <a:p>
          <a:endParaRPr lang="ru-RU"/>
        </a:p>
      </dgm:t>
    </dgm:pt>
    <dgm:pt modelId="{11B040E3-695D-430C-802D-F7DF2D76A22A}">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На 2023 год </a:t>
          </a:r>
          <a:r>
            <a:rPr lang="ru-RU" dirty="0" smtClean="0"/>
            <a:t>-6736,0 </a:t>
          </a:r>
          <a:r>
            <a:rPr lang="ru-RU" dirty="0" err="1" smtClean="0"/>
            <a:t>тыс.руб</a:t>
          </a:r>
          <a:r>
            <a:rPr lang="ru-RU" dirty="0" smtClean="0"/>
            <a:t>.</a:t>
          </a:r>
          <a:endParaRPr lang="ru-RU" dirty="0"/>
        </a:p>
      </dgm:t>
    </dgm:pt>
    <dgm:pt modelId="{48C6EC1B-B313-4836-8548-DAE9DC01977B}" type="sibTrans" cxnId="{78097EC6-F713-4D72-B6BB-23C855199556}">
      <dgm:prSet/>
      <dgm:spPr/>
      <dgm:t>
        <a:bodyPr/>
        <a:lstStyle/>
        <a:p>
          <a:endParaRPr lang="ru-RU"/>
        </a:p>
      </dgm:t>
    </dgm:pt>
    <dgm:pt modelId="{D528E854-F89E-4DEF-B131-07674DA78E3F}" type="parTrans" cxnId="{78097EC6-F713-4D72-B6BB-23C855199556}">
      <dgm:prSet/>
      <dgm:spPr/>
      <dgm:t>
        <a:bodyPr/>
        <a:lstStyle/>
        <a:p>
          <a:endParaRPr lang="ru-RU"/>
        </a:p>
      </dgm:t>
    </dgm:pt>
    <dgm:pt modelId="{3BA97F0D-9FB9-468A-A8D6-D2FDFF58D62C}" type="pres">
      <dgm:prSet presAssocID="{F39ED642-AD7D-40A3-B730-E7109895F2CC}" presName="diagram" presStyleCnt="0">
        <dgm:presLayoutVars>
          <dgm:dir/>
          <dgm:resizeHandles val="exact"/>
        </dgm:presLayoutVars>
      </dgm:prSet>
      <dgm:spPr/>
      <dgm:t>
        <a:bodyPr/>
        <a:lstStyle/>
        <a:p>
          <a:endParaRPr lang="ru-RU"/>
        </a:p>
      </dgm:t>
    </dgm:pt>
    <dgm:pt modelId="{41828116-17F1-43FD-9336-7C2A25EB7F25}" type="pres">
      <dgm:prSet presAssocID="{CA19256A-5FF8-4451-B734-815887738042}" presName="node" presStyleLbl="node1" presStyleIdx="0" presStyleCnt="3">
        <dgm:presLayoutVars>
          <dgm:bulletEnabled val="1"/>
        </dgm:presLayoutVars>
      </dgm:prSet>
      <dgm:spPr/>
      <dgm:t>
        <a:bodyPr/>
        <a:lstStyle/>
        <a:p>
          <a:endParaRPr lang="ru-RU"/>
        </a:p>
      </dgm:t>
    </dgm:pt>
    <dgm:pt modelId="{D493D2E7-6F5C-411E-8A31-2293233DBD0D}" type="pres">
      <dgm:prSet presAssocID="{743685C7-4175-406C-960A-CA103045013F}" presName="sibTrans" presStyleCnt="0"/>
      <dgm:spPr/>
    </dgm:pt>
    <dgm:pt modelId="{3944967A-E612-4E30-87B9-16CA092B996A}" type="pres">
      <dgm:prSet presAssocID="{664E11BA-DBA1-49ED-9E91-F1C7FA6CA18C}" presName="node" presStyleLbl="node1" presStyleIdx="1" presStyleCnt="3">
        <dgm:presLayoutVars>
          <dgm:bulletEnabled val="1"/>
        </dgm:presLayoutVars>
      </dgm:prSet>
      <dgm:spPr/>
      <dgm:t>
        <a:bodyPr/>
        <a:lstStyle/>
        <a:p>
          <a:endParaRPr lang="ru-RU"/>
        </a:p>
      </dgm:t>
    </dgm:pt>
    <dgm:pt modelId="{AB5F1835-8367-4C0B-AAE5-5296F3000FE6}" type="pres">
      <dgm:prSet presAssocID="{BB1C05AD-29BC-4163-9AEC-D85C66C9C190}" presName="sibTrans" presStyleCnt="0"/>
      <dgm:spPr/>
    </dgm:pt>
    <dgm:pt modelId="{A43592A0-BE54-45F7-8B69-321FF433731A}" type="pres">
      <dgm:prSet presAssocID="{11B040E3-695D-430C-802D-F7DF2D76A22A}" presName="node" presStyleLbl="node1" presStyleIdx="2" presStyleCnt="3">
        <dgm:presLayoutVars>
          <dgm:bulletEnabled val="1"/>
        </dgm:presLayoutVars>
      </dgm:prSet>
      <dgm:spPr/>
      <dgm:t>
        <a:bodyPr/>
        <a:lstStyle/>
        <a:p>
          <a:endParaRPr lang="ru-RU"/>
        </a:p>
      </dgm:t>
    </dgm:pt>
  </dgm:ptLst>
  <dgm:cxnLst>
    <dgm:cxn modelId="{78097EC6-F713-4D72-B6BB-23C855199556}" srcId="{F39ED642-AD7D-40A3-B730-E7109895F2CC}" destId="{11B040E3-695D-430C-802D-F7DF2D76A22A}" srcOrd="2" destOrd="0" parTransId="{D528E854-F89E-4DEF-B131-07674DA78E3F}" sibTransId="{48C6EC1B-B313-4836-8548-DAE9DC01977B}"/>
    <dgm:cxn modelId="{EC72BCE4-2E33-4D9B-A586-36D47F6D5089}" srcId="{F39ED642-AD7D-40A3-B730-E7109895F2CC}" destId="{CA19256A-5FF8-4451-B734-815887738042}" srcOrd="0" destOrd="0" parTransId="{4B2F716C-0174-4B95-A867-DA8E07DD73BD}" sibTransId="{743685C7-4175-406C-960A-CA103045013F}"/>
    <dgm:cxn modelId="{9C4AD539-EB90-4A9A-92AB-F058A962B8D4}" type="presOf" srcId="{664E11BA-DBA1-49ED-9E91-F1C7FA6CA18C}" destId="{3944967A-E612-4E30-87B9-16CA092B996A}" srcOrd="0" destOrd="0" presId="urn:microsoft.com/office/officeart/2005/8/layout/default"/>
    <dgm:cxn modelId="{E8D7E6BF-33C2-40D8-80D7-23DD72CF1FEE}" srcId="{F39ED642-AD7D-40A3-B730-E7109895F2CC}" destId="{664E11BA-DBA1-49ED-9E91-F1C7FA6CA18C}" srcOrd="1" destOrd="0" parTransId="{F61F6B92-AA62-45B9-AC7E-CDD743D96CE8}" sibTransId="{BB1C05AD-29BC-4163-9AEC-D85C66C9C190}"/>
    <dgm:cxn modelId="{959A04BB-C0D0-40C9-B66E-F9336C4C0BA2}" type="presOf" srcId="{CA19256A-5FF8-4451-B734-815887738042}" destId="{41828116-17F1-43FD-9336-7C2A25EB7F25}" srcOrd="0" destOrd="0" presId="urn:microsoft.com/office/officeart/2005/8/layout/default"/>
    <dgm:cxn modelId="{6ADDD779-6829-4D62-8F83-B708A8217A3C}" type="presOf" srcId="{F39ED642-AD7D-40A3-B730-E7109895F2CC}" destId="{3BA97F0D-9FB9-468A-A8D6-D2FDFF58D62C}" srcOrd="0" destOrd="0" presId="urn:microsoft.com/office/officeart/2005/8/layout/default"/>
    <dgm:cxn modelId="{B5597C89-84A5-40F9-AAC9-12461E4584F9}" type="presOf" srcId="{11B040E3-695D-430C-802D-F7DF2D76A22A}" destId="{A43592A0-BE54-45F7-8B69-321FF433731A}" srcOrd="0" destOrd="0" presId="urn:microsoft.com/office/officeart/2005/8/layout/default"/>
    <dgm:cxn modelId="{26D1B24D-F4FC-4D12-AE7C-4D71D469C74E}" type="presParOf" srcId="{3BA97F0D-9FB9-468A-A8D6-D2FDFF58D62C}" destId="{41828116-17F1-43FD-9336-7C2A25EB7F25}" srcOrd="0" destOrd="0" presId="urn:microsoft.com/office/officeart/2005/8/layout/default"/>
    <dgm:cxn modelId="{C7A3C584-6C40-48C0-A23B-19138F2D23CB}" type="presParOf" srcId="{3BA97F0D-9FB9-468A-A8D6-D2FDFF58D62C}" destId="{D493D2E7-6F5C-411E-8A31-2293233DBD0D}" srcOrd="1" destOrd="0" presId="urn:microsoft.com/office/officeart/2005/8/layout/default"/>
    <dgm:cxn modelId="{9B97977E-288F-4E88-A803-0BA2FBB6ED9D}" type="presParOf" srcId="{3BA97F0D-9FB9-468A-A8D6-D2FDFF58D62C}" destId="{3944967A-E612-4E30-87B9-16CA092B996A}" srcOrd="2" destOrd="0" presId="urn:microsoft.com/office/officeart/2005/8/layout/default"/>
    <dgm:cxn modelId="{86D8EBBF-1CF7-4EF3-AF76-6AA7F4D4AECF}" type="presParOf" srcId="{3BA97F0D-9FB9-468A-A8D6-D2FDFF58D62C}" destId="{AB5F1835-8367-4C0B-AAE5-5296F3000FE6}" srcOrd="3" destOrd="0" presId="urn:microsoft.com/office/officeart/2005/8/layout/default"/>
    <dgm:cxn modelId="{1DF1F421-0553-4D19-A51B-62958AE076C3}" type="presParOf" srcId="{3BA97F0D-9FB9-468A-A8D6-D2FDFF58D62C}" destId="{A43592A0-BE54-45F7-8B69-321FF433731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0E0-668C-493B-990C-1C70B3E8D3C0}">
      <dsp:nvSpPr>
        <dsp:cNvPr id="0" name=""/>
        <dsp:cNvSpPr/>
      </dsp:nvSpPr>
      <dsp:spPr>
        <a:xfrm>
          <a:off x="1664" y="0"/>
          <a:ext cx="2590290" cy="25003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наполняемости бюджета </a:t>
          </a:r>
          <a:r>
            <a:rPr lang="ru-RU" sz="1400" b="1" kern="1200" dirty="0" err="1" smtClean="0">
              <a:latin typeface="Times New Roman" pitchFamily="18" charset="0"/>
              <a:cs typeface="Times New Roman" pitchFamily="18" charset="0"/>
            </a:rPr>
            <a:t>Камышевского</a:t>
          </a:r>
          <a:r>
            <a:rPr lang="ru-RU" sz="1400" b="1" kern="1200"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kern="1200" dirty="0">
            <a:latin typeface="Times New Roman" pitchFamily="18" charset="0"/>
            <a:cs typeface="Times New Roman" pitchFamily="18" charset="0"/>
          </a:endParaRPr>
        </a:p>
      </dsp:txBody>
      <dsp:txXfrm>
        <a:off x="1664" y="1000132"/>
        <a:ext cx="2590290" cy="1000132"/>
      </dsp:txXfrm>
    </dsp:sp>
    <dsp:sp modelId="{AF5D9D80-BDC6-4DF3-9070-2B1DD0193AF2}">
      <dsp:nvSpPr>
        <dsp:cNvPr id="0" name=""/>
        <dsp:cNvSpPr/>
      </dsp:nvSpPr>
      <dsp:spPr>
        <a:xfrm>
          <a:off x="880505" y="150019"/>
          <a:ext cx="832609" cy="832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410BA-9DA5-428E-8DE4-30B5DA0D63A5}">
      <dsp:nvSpPr>
        <dsp:cNvPr id="0" name=""/>
        <dsp:cNvSpPr/>
      </dsp:nvSpPr>
      <dsp:spPr>
        <a:xfrm>
          <a:off x="2630213" y="0"/>
          <a:ext cx="2590290" cy="2500330"/>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Эффективное управление расходами</a:t>
          </a:r>
          <a:endParaRPr lang="ru-RU" sz="1600" b="1" kern="1200" dirty="0">
            <a:latin typeface="Times New Roman" pitchFamily="18" charset="0"/>
            <a:cs typeface="Times New Roman" pitchFamily="18" charset="0"/>
          </a:endParaRPr>
        </a:p>
      </dsp:txBody>
      <dsp:txXfrm>
        <a:off x="2630213" y="1000132"/>
        <a:ext cx="2590290" cy="1000132"/>
      </dsp:txXfrm>
    </dsp:sp>
    <dsp:sp modelId="{6D04E15B-9FED-4A3A-8EBD-9028455FFFD4}">
      <dsp:nvSpPr>
        <dsp:cNvPr id="0" name=""/>
        <dsp:cNvSpPr/>
      </dsp:nvSpPr>
      <dsp:spPr>
        <a:xfrm>
          <a:off x="3548504" y="150019"/>
          <a:ext cx="832609" cy="832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912FB-217A-41C0-9136-D2C6ABCDBAAC}">
      <dsp:nvSpPr>
        <dsp:cNvPr id="0" name=""/>
        <dsp:cNvSpPr/>
      </dsp:nvSpPr>
      <dsp:spPr>
        <a:xfrm>
          <a:off x="5286400" y="0"/>
          <a:ext cx="2590290" cy="2500330"/>
        </a:xfrm>
        <a:prstGeom prst="roundRect">
          <a:avLst>
            <a:gd name="adj" fmla="val 10000"/>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Стабильность налоговых и неналоговых условий</a:t>
          </a:r>
          <a:endParaRPr lang="ru-RU" sz="1600" b="1" kern="1200" dirty="0">
            <a:latin typeface="Times New Roman" pitchFamily="18" charset="0"/>
            <a:cs typeface="Times New Roman" pitchFamily="18" charset="0"/>
          </a:endParaRPr>
        </a:p>
      </dsp:txBody>
      <dsp:txXfrm>
        <a:off x="5286400" y="1000132"/>
        <a:ext cx="2590290" cy="1000132"/>
      </dsp:txXfrm>
    </dsp:sp>
    <dsp:sp modelId="{680FE437-08CA-4EDD-B1D5-8D25FF989BF4}">
      <dsp:nvSpPr>
        <dsp:cNvPr id="0" name=""/>
        <dsp:cNvSpPr/>
      </dsp:nvSpPr>
      <dsp:spPr>
        <a:xfrm>
          <a:off x="6216503" y="150019"/>
          <a:ext cx="832609" cy="8326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84110-B546-4E4A-B6B2-9BBED01A0F2A}">
      <dsp:nvSpPr>
        <dsp:cNvPr id="0" name=""/>
        <dsp:cNvSpPr/>
      </dsp:nvSpPr>
      <dsp:spPr>
        <a:xfrm flipV="1">
          <a:off x="285742" y="2018121"/>
          <a:ext cx="7295248" cy="482208"/>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C058-F5DD-4094-B39F-42447F937D01}">
      <dsp:nvSpPr>
        <dsp:cNvPr id="0" name=""/>
        <dsp:cNvSpPr/>
      </dsp:nvSpPr>
      <dsp:spPr>
        <a:xfrm rot="10800000">
          <a:off x="431520" y="0"/>
          <a:ext cx="7561374" cy="9766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kern="1200" dirty="0">
            <a:latin typeface="Times New Roman" pitchFamily="18" charset="0"/>
            <a:cs typeface="Times New Roman" pitchFamily="18" charset="0"/>
          </a:endParaRPr>
        </a:p>
      </dsp:txBody>
      <dsp:txXfrm rot="10800000">
        <a:off x="675687" y="0"/>
        <a:ext cx="7317207" cy="976667"/>
      </dsp:txXfrm>
    </dsp:sp>
    <dsp:sp modelId="{566D9033-FBDB-424E-9533-7B7EF25A21B9}">
      <dsp:nvSpPr>
        <dsp:cNvPr id="0" name=""/>
        <dsp:cNvSpPr/>
      </dsp:nvSpPr>
      <dsp:spPr>
        <a:xfrm>
          <a:off x="445390" y="362856"/>
          <a:ext cx="403678" cy="4036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D2F0F-3B39-469C-A331-D5A8F40940F9}">
      <dsp:nvSpPr>
        <dsp:cNvPr id="0" name=""/>
        <dsp:cNvSpPr/>
      </dsp:nvSpPr>
      <dsp:spPr>
        <a:xfrm rot="10800000">
          <a:off x="57164" y="1083680"/>
          <a:ext cx="8223746" cy="126558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Программа оптимизации расходов бюджета </a:t>
          </a:r>
          <a:r>
            <a:rPr lang="ru-RU" sz="1800" b="1" kern="1200" dirty="0" err="1" smtClean="0">
              <a:latin typeface="Times New Roman" pitchFamily="18" charset="0"/>
              <a:cs typeface="Times New Roman" pitchFamily="18" charset="0"/>
            </a:rPr>
            <a:t>Камышевского</a:t>
          </a:r>
          <a:r>
            <a:rPr lang="ru-RU" sz="1800" b="1" kern="1200" dirty="0" smtClean="0">
              <a:latin typeface="Times New Roman" pitchFamily="18" charset="0"/>
              <a:cs typeface="Times New Roman" pitchFamily="18" charset="0"/>
            </a:rPr>
            <a:t> сельского поселения Орловского района</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до 2024 года (Постановление Администрации сельского поселения</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от 16.10.2018№ 116)</a:t>
          </a:r>
          <a:endParaRPr lang="ru-RU" sz="1800" b="1" kern="1200" dirty="0">
            <a:latin typeface="Times New Roman" pitchFamily="18" charset="0"/>
            <a:cs typeface="Times New Roman" pitchFamily="18" charset="0"/>
          </a:endParaRPr>
        </a:p>
      </dsp:txBody>
      <dsp:txXfrm rot="10800000">
        <a:off x="373561" y="1083680"/>
        <a:ext cx="7907349" cy="1265588"/>
      </dsp:txXfrm>
    </dsp:sp>
    <dsp:sp modelId="{5AE93A4A-2B42-405B-89D8-9E19F705C642}">
      <dsp:nvSpPr>
        <dsp:cNvPr id="0" name=""/>
        <dsp:cNvSpPr/>
      </dsp:nvSpPr>
      <dsp:spPr>
        <a:xfrm>
          <a:off x="393364" y="1579167"/>
          <a:ext cx="403678" cy="40367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16CAC-31B8-44A2-BBC9-9C16AD4C82BD}">
      <dsp:nvSpPr>
        <dsp:cNvPr id="0" name=""/>
        <dsp:cNvSpPr/>
      </dsp:nvSpPr>
      <dsp:spPr>
        <a:xfrm rot="10800000">
          <a:off x="249760" y="2624290"/>
          <a:ext cx="7959153" cy="13615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 лан мероприятий направленный на выявление и отмену установленных </a:t>
          </a:r>
          <a:r>
            <a:rPr lang="ru-RU" sz="1800" b="1" kern="1200" dirty="0" err="1" smtClean="0">
              <a:latin typeface="Times New Roman" pitchFamily="18" charset="0"/>
              <a:cs typeface="Times New Roman" pitchFamily="18" charset="0"/>
            </a:rPr>
            <a:t>Камышевским</a:t>
          </a:r>
          <a:r>
            <a:rPr lang="ru-RU" sz="1800" b="1" kern="1200" dirty="0" smtClean="0">
              <a:latin typeface="Times New Roman" pitchFamily="18" charset="0"/>
              <a:cs typeface="Times New Roman" pitchFamily="18" charset="0"/>
            </a:rPr>
            <a:t> сельским поселением расходных обязательств, не связанных с решением вопросов, отнесенных Конституцией РФ и федеральными  законами, областными законами</a:t>
          </a:r>
          <a:endParaRPr lang="ru-RU" sz="1800" b="1" kern="1200" dirty="0">
            <a:latin typeface="Times New Roman" pitchFamily="18" charset="0"/>
            <a:cs typeface="Times New Roman" pitchFamily="18" charset="0"/>
          </a:endParaRPr>
        </a:p>
      </dsp:txBody>
      <dsp:txXfrm rot="10800000">
        <a:off x="590140" y="2624290"/>
        <a:ext cx="7618773" cy="1361522"/>
      </dsp:txXfrm>
    </dsp:sp>
    <dsp:sp modelId="{F2D67B62-1716-4A88-A68F-DF8F794A29B3}">
      <dsp:nvSpPr>
        <dsp:cNvPr id="0" name=""/>
        <dsp:cNvSpPr/>
      </dsp:nvSpPr>
      <dsp:spPr>
        <a:xfrm>
          <a:off x="445390" y="2968823"/>
          <a:ext cx="403678" cy="40367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6BBB1-B55C-463B-AC9F-D3CCC1558277}">
      <dsp:nvSpPr>
        <dsp:cNvPr id="0" name=""/>
        <dsp:cNvSpPr/>
      </dsp:nvSpPr>
      <dsp:spPr>
        <a:xfrm rot="10800000">
          <a:off x="360040" y="3967402"/>
          <a:ext cx="8026580" cy="8903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0960" rIns="113792" bIns="60960" numCol="1" spcCol="1270" anchor="ctr" anchorCtr="0">
          <a:noAutofit/>
        </a:bodyPr>
        <a:lstStyle/>
        <a:p>
          <a:pPr lvl="0" algn="ctr" defTabSz="711200">
            <a:lnSpc>
              <a:spcPct val="90000"/>
            </a:lnSpc>
            <a:spcBef>
              <a:spcPct val="0"/>
            </a:spcBef>
            <a:spcAft>
              <a:spcPct val="35000"/>
            </a:spcAft>
          </a:pPr>
          <a:r>
            <a:rPr lang="ru-RU" sz="1600" b="1" kern="1200" dirty="0" smtClean="0"/>
            <a:t>План мероприятий по росту доходного потенциала  муниципального образования «</a:t>
          </a:r>
          <a:r>
            <a:rPr lang="ru-RU" sz="1600" b="1" kern="1200" dirty="0" err="1" smtClean="0"/>
            <a:t>Камышевское</a:t>
          </a:r>
          <a:r>
            <a:rPr lang="ru-RU" sz="1600" b="1" kern="1200" dirty="0" smtClean="0"/>
            <a:t> сельское поселение до 2024 года (постановление Администрации сельского поселения от 24.09.2018 №104)</a:t>
          </a:r>
          <a:endParaRPr lang="ru-RU" sz="1600" b="1" kern="1200" dirty="0"/>
        </a:p>
      </dsp:txBody>
      <dsp:txXfrm rot="10800000">
        <a:off x="582635" y="3967402"/>
        <a:ext cx="7803985" cy="890381"/>
      </dsp:txXfrm>
    </dsp:sp>
    <dsp:sp modelId="{E4719ADE-3C83-429C-AA68-246D70DA28F6}">
      <dsp:nvSpPr>
        <dsp:cNvPr id="0" name=""/>
        <dsp:cNvSpPr/>
      </dsp:nvSpPr>
      <dsp:spPr>
        <a:xfrm>
          <a:off x="422029" y="4171316"/>
          <a:ext cx="403678" cy="40367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9B7B-5203-43C1-BEC9-8B0BA65B8746}">
      <dsp:nvSpPr>
        <dsp:cNvPr id="0" name=""/>
        <dsp:cNvSpPr/>
      </dsp:nvSpPr>
      <dsp:spPr>
        <a:xfrm>
          <a:off x="163703" y="327657"/>
          <a:ext cx="7010800" cy="1399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Иные межбюджетные трансферты</a:t>
          </a:r>
        </a:p>
        <a:p>
          <a:pPr lvl="0" algn="ctr" defTabSz="889000">
            <a:lnSpc>
              <a:spcPct val="90000"/>
            </a:lnSpc>
            <a:spcBef>
              <a:spcPct val="0"/>
            </a:spcBef>
            <a:spcAft>
              <a:spcPct val="35000"/>
            </a:spcAft>
          </a:pPr>
          <a:r>
            <a:rPr lang="ru-RU" sz="2000" kern="1200" dirty="0" smtClean="0"/>
            <a:t>в соответствии с заключенными соглашениями на 2021-2023 годы (ежегодно)</a:t>
          </a:r>
        </a:p>
      </dsp:txBody>
      <dsp:txXfrm>
        <a:off x="204694" y="368648"/>
        <a:ext cx="6928818" cy="1317565"/>
      </dsp:txXfrm>
    </dsp:sp>
    <dsp:sp modelId="{93A88B3B-984D-4ADC-BCE6-34DA88DE06E7}">
      <dsp:nvSpPr>
        <dsp:cNvPr id="0" name=""/>
        <dsp:cNvSpPr/>
      </dsp:nvSpPr>
      <dsp:spPr>
        <a:xfrm>
          <a:off x="864783" y="1727204"/>
          <a:ext cx="163004" cy="1566380"/>
        </a:xfrm>
        <a:custGeom>
          <a:avLst/>
          <a:gdLst/>
          <a:ahLst/>
          <a:cxnLst/>
          <a:rect l="0" t="0" r="0" b="0"/>
          <a:pathLst>
            <a:path>
              <a:moveTo>
                <a:pt x="0" y="0"/>
              </a:moveTo>
              <a:lnTo>
                <a:pt x="0" y="1566380"/>
              </a:lnTo>
              <a:lnTo>
                <a:pt x="163004" y="1566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47DD2-F4F0-4B87-A804-7329E2C1CADA}">
      <dsp:nvSpPr>
        <dsp:cNvPr id="0" name=""/>
        <dsp:cNvSpPr/>
      </dsp:nvSpPr>
      <dsp:spPr>
        <a:xfrm>
          <a:off x="1027787" y="2703926"/>
          <a:ext cx="6823981" cy="117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t>На  содержание автомобильных дорог местного значения</a:t>
          </a:r>
        </a:p>
        <a:p>
          <a:pPr lvl="0" algn="ctr" defTabSz="711200">
            <a:lnSpc>
              <a:spcPct val="90000"/>
            </a:lnSpc>
            <a:spcBef>
              <a:spcPct val="0"/>
            </a:spcBef>
            <a:spcAft>
              <a:spcPct val="35000"/>
            </a:spcAft>
          </a:pPr>
          <a:r>
            <a:rPr lang="ru-RU" sz="1600" kern="1200" dirty="0" smtClean="0"/>
            <a:t> -  </a:t>
          </a:r>
          <a:r>
            <a:rPr lang="ru-RU" sz="1600" kern="1200" dirty="0" smtClean="0"/>
            <a:t>400,0 </a:t>
          </a:r>
          <a:r>
            <a:rPr lang="ru-RU" sz="1600" kern="1200" dirty="0" smtClean="0"/>
            <a:t>тыс. рублей</a:t>
          </a:r>
          <a:endParaRPr lang="ru-RU" sz="1600" kern="1200" dirty="0"/>
        </a:p>
      </dsp:txBody>
      <dsp:txXfrm>
        <a:off x="1062328" y="2738467"/>
        <a:ext cx="6754899" cy="1110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9B7B-5203-43C1-BEC9-8B0BA65B8746}">
      <dsp:nvSpPr>
        <dsp:cNvPr id="0" name=""/>
        <dsp:cNvSpPr/>
      </dsp:nvSpPr>
      <dsp:spPr>
        <a:xfrm>
          <a:off x="163688" y="399666"/>
          <a:ext cx="6726115" cy="7670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ctr" defTabSz="889000">
            <a:lnSpc>
              <a:spcPct val="90000"/>
            </a:lnSpc>
            <a:spcBef>
              <a:spcPct val="0"/>
            </a:spcBef>
            <a:spcAft>
              <a:spcPct val="35000"/>
            </a:spcAft>
          </a:pPr>
          <a:r>
            <a:rPr lang="ru-RU" sz="2000" kern="1200" dirty="0" smtClean="0"/>
            <a:t>Иные </a:t>
          </a:r>
          <a:r>
            <a:rPr lang="ru-RU" sz="2000" kern="1200" dirty="0" smtClean="0"/>
            <a:t>межбюджетные трансферты</a:t>
          </a:r>
        </a:p>
        <a:p>
          <a:pPr lvl="0" algn="ctr" defTabSz="889000">
            <a:lnSpc>
              <a:spcPct val="90000"/>
            </a:lnSpc>
            <a:spcBef>
              <a:spcPct val="0"/>
            </a:spcBef>
            <a:spcAft>
              <a:spcPct val="35000"/>
            </a:spcAft>
          </a:pPr>
          <a:endParaRPr lang="ru-RU" sz="2000" kern="1200" dirty="0" smtClean="0"/>
        </a:p>
      </dsp:txBody>
      <dsp:txXfrm>
        <a:off x="186153" y="422131"/>
        <a:ext cx="6681185" cy="722088"/>
      </dsp:txXfrm>
    </dsp:sp>
    <dsp:sp modelId="{93A88B3B-984D-4ADC-BCE6-34DA88DE06E7}">
      <dsp:nvSpPr>
        <dsp:cNvPr id="0" name=""/>
        <dsp:cNvSpPr/>
      </dsp:nvSpPr>
      <dsp:spPr>
        <a:xfrm>
          <a:off x="836299" y="1166685"/>
          <a:ext cx="131555" cy="1812621"/>
        </a:xfrm>
        <a:custGeom>
          <a:avLst/>
          <a:gdLst/>
          <a:ahLst/>
          <a:cxnLst/>
          <a:rect l="0" t="0" r="0" b="0"/>
          <a:pathLst>
            <a:path>
              <a:moveTo>
                <a:pt x="0" y="0"/>
              </a:moveTo>
              <a:lnTo>
                <a:pt x="0" y="1812621"/>
              </a:lnTo>
              <a:lnTo>
                <a:pt x="131555" y="1812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47DD2-F4F0-4B87-A804-7329E2C1CADA}">
      <dsp:nvSpPr>
        <dsp:cNvPr id="0" name=""/>
        <dsp:cNvSpPr/>
      </dsp:nvSpPr>
      <dsp:spPr>
        <a:xfrm>
          <a:off x="967854" y="2384751"/>
          <a:ext cx="6880658" cy="1189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kern="1200" dirty="0" smtClean="0"/>
            <a:t>На  </a:t>
          </a:r>
          <a:r>
            <a:rPr lang="ru-RU" sz="1600" kern="1200" dirty="0" smtClean="0"/>
            <a:t>мероприятия по подготовке и проведению выборов</a:t>
          </a:r>
          <a:endParaRPr lang="ru-RU" sz="1600" kern="1200" dirty="0" smtClean="0"/>
        </a:p>
        <a:p>
          <a:pPr lvl="0" algn="ctr" defTabSz="711200">
            <a:lnSpc>
              <a:spcPct val="90000"/>
            </a:lnSpc>
            <a:spcBef>
              <a:spcPct val="0"/>
            </a:spcBef>
            <a:spcAft>
              <a:spcPct val="35000"/>
            </a:spcAft>
          </a:pPr>
          <a:r>
            <a:rPr lang="ru-RU" sz="1600" kern="1200" dirty="0" smtClean="0"/>
            <a:t> -  </a:t>
          </a:r>
          <a:r>
            <a:rPr lang="ru-RU" sz="1600" kern="1200" dirty="0" smtClean="0"/>
            <a:t>127,9 </a:t>
          </a:r>
          <a:r>
            <a:rPr lang="ru-RU" sz="1600" kern="1200" dirty="0" smtClean="0"/>
            <a:t>тыс. рублей</a:t>
          </a:r>
          <a:endParaRPr lang="ru-RU" sz="1600" kern="1200" dirty="0"/>
        </a:p>
      </dsp:txBody>
      <dsp:txXfrm>
        <a:off x="1002682" y="2419579"/>
        <a:ext cx="6811002" cy="1119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4441-E0F6-4098-8BCC-C5EA05E0D2B6}">
      <dsp:nvSpPr>
        <dsp:cNvPr id="0" name=""/>
        <dsp:cNvSpPr/>
      </dsp:nvSpPr>
      <dsp:spPr>
        <a:xfrm>
          <a:off x="0" y="0"/>
          <a:ext cx="8230053" cy="17128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Субвенция  на осуществление государственных полномочий по первичному воинскому учету на территориях, где отсутствуют военные комиссариаты – </a:t>
          </a:r>
          <a:r>
            <a:rPr lang="ru-RU" sz="2400" kern="1200" dirty="0" smtClean="0"/>
            <a:t>96,1 </a:t>
          </a:r>
          <a:r>
            <a:rPr lang="ru-RU" sz="2400" kern="1200" dirty="0" smtClean="0"/>
            <a:t>тыс. рублей</a:t>
          </a:r>
          <a:endParaRPr lang="ru-RU" sz="2400" kern="1200" dirty="0"/>
        </a:p>
      </dsp:txBody>
      <dsp:txXfrm>
        <a:off x="83616" y="83616"/>
        <a:ext cx="8062821" cy="1545647"/>
      </dsp:txXfrm>
    </dsp:sp>
    <dsp:sp modelId="{D8E21CD3-4DE0-47E3-A5D7-82984249EA72}">
      <dsp:nvSpPr>
        <dsp:cNvPr id="0" name=""/>
        <dsp:cNvSpPr/>
      </dsp:nvSpPr>
      <dsp:spPr>
        <a:xfrm>
          <a:off x="0" y="2189029"/>
          <a:ext cx="8230053" cy="1712879"/>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sz="2400" kern="1200" dirty="0"/>
        </a:p>
      </dsp:txBody>
      <dsp:txXfrm>
        <a:off x="83616" y="2272645"/>
        <a:ext cx="8062821" cy="1545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28116-17F1-43FD-9336-7C2A25EB7F25}">
      <dsp:nvSpPr>
        <dsp:cNvPr id="0" name=""/>
        <dsp:cNvSpPr/>
      </dsp:nvSpPr>
      <dsp:spPr>
        <a:xfrm>
          <a:off x="734" y="924737"/>
          <a:ext cx="2863606" cy="1718163"/>
        </a:xfrm>
        <a:prstGeom prst="rect">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smtClean="0"/>
            <a:t>На 2021 </a:t>
          </a:r>
          <a:r>
            <a:rPr lang="ru-RU" sz="3400" kern="1200" dirty="0" smtClean="0"/>
            <a:t>год-8155,1 </a:t>
          </a:r>
          <a:r>
            <a:rPr lang="ru-RU" sz="3400" kern="1200" dirty="0" smtClean="0"/>
            <a:t>тыс. руб.</a:t>
          </a:r>
          <a:endParaRPr lang="ru-RU" sz="3400" kern="1200" dirty="0"/>
        </a:p>
      </dsp:txBody>
      <dsp:txXfrm>
        <a:off x="734" y="924737"/>
        <a:ext cx="2863606" cy="1718163"/>
      </dsp:txXfrm>
    </dsp:sp>
    <dsp:sp modelId="{3944967A-E612-4E30-87B9-16CA092B996A}">
      <dsp:nvSpPr>
        <dsp:cNvPr id="0" name=""/>
        <dsp:cNvSpPr/>
      </dsp:nvSpPr>
      <dsp:spPr>
        <a:xfrm>
          <a:off x="3150701" y="924737"/>
          <a:ext cx="2863606" cy="1718163"/>
        </a:xfrm>
        <a:prstGeom prst="rect">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smtClean="0"/>
            <a:t>На 2022 год – </a:t>
          </a:r>
          <a:r>
            <a:rPr lang="ru-RU" sz="3400" kern="1200" dirty="0" smtClean="0"/>
            <a:t>6824,6 </a:t>
          </a:r>
          <a:r>
            <a:rPr lang="ru-RU" sz="3400" kern="1200" dirty="0" smtClean="0"/>
            <a:t>тыс. руб.</a:t>
          </a:r>
          <a:endParaRPr lang="ru-RU" sz="3400" kern="1200" dirty="0"/>
        </a:p>
      </dsp:txBody>
      <dsp:txXfrm>
        <a:off x="3150701" y="924737"/>
        <a:ext cx="2863606" cy="1718163"/>
      </dsp:txXfrm>
    </dsp:sp>
    <dsp:sp modelId="{A43592A0-BE54-45F7-8B69-321FF433731A}">
      <dsp:nvSpPr>
        <dsp:cNvPr id="0" name=""/>
        <dsp:cNvSpPr/>
      </dsp:nvSpPr>
      <dsp:spPr>
        <a:xfrm>
          <a:off x="1575717" y="2929262"/>
          <a:ext cx="2863606" cy="1718163"/>
        </a:xfrm>
        <a:prstGeom prst="rect">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kern="1200" dirty="0" smtClean="0"/>
            <a:t>На 2023 год </a:t>
          </a:r>
          <a:r>
            <a:rPr lang="ru-RU" sz="3400" kern="1200" dirty="0" smtClean="0"/>
            <a:t>-6736,0 </a:t>
          </a:r>
          <a:r>
            <a:rPr lang="ru-RU" sz="3400" kern="1200" dirty="0" err="1" smtClean="0"/>
            <a:t>тыс.руб</a:t>
          </a:r>
          <a:r>
            <a:rPr lang="ru-RU" sz="3400" kern="1200" dirty="0" smtClean="0"/>
            <a:t>.</a:t>
          </a:r>
          <a:endParaRPr lang="ru-RU" sz="3400" kern="1200" dirty="0"/>
        </a:p>
      </dsp:txBody>
      <dsp:txXfrm>
        <a:off x="1575717" y="2929262"/>
        <a:ext cx="2863606" cy="171816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AC4B869B-4F84-4AC5-8399-6C0BE5ECABC5}" type="datetimeFigureOut">
              <a:rPr lang="ru-RU"/>
              <a:pPr>
                <a:defRPr/>
              </a:pPr>
              <a:t>06.02.2021</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73045BB0-01DD-4830-82FD-9B32B3CDB639}" type="slidenum">
              <a:rPr lang="ru-RU"/>
              <a:pPr>
                <a:defRPr/>
              </a:pPr>
              <a:t>‹#›</a:t>
            </a:fld>
            <a:endParaRPr lang="ru-RU"/>
          </a:p>
        </p:txBody>
      </p:sp>
    </p:spTree>
    <p:extLst>
      <p:ext uri="{BB962C8B-B14F-4D97-AF65-F5344CB8AC3E}">
        <p14:creationId xmlns:p14="http://schemas.microsoft.com/office/powerpoint/2010/main" val="2268664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pPr>
                <a:defRPr/>
              </a:pPr>
              <a:t>06.02.2021</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pPr>
                <a:defRPr/>
              </a:pPr>
              <a:t>06.02.2021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pPr>
                <a:defRPr/>
              </a:pPr>
              <a:t>06.02.2021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pPr>
                <a:defRPr/>
              </a:pPr>
              <a:t>06.02.2021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B9428A-387E-475B-B696-4880C0F1B99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19DE058-0199-4F0F-AF79-9CA7A3DD90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9856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B139EA-468E-400F-A7B9-545FC663740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1DB31B-C4E3-4FA7-BFF1-6C1B812B93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2432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A13AFE-D507-47C6-987E-E8F786188F8D}"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64DD69-2D1E-4C1C-97A0-6BC6889A8B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2495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3E53601-53FA-4772-A9C7-6AFDF5977042}"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CC3AFF7-819D-41D5-945F-E0CAFD0A83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4968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00EBD6-D285-494A-84D9-B7995BC2A1F5}" type="datetimeFigureOut">
              <a:rPr lang="ru-RU">
                <a:solidFill>
                  <a:prstClr val="black">
                    <a:tint val="75000"/>
                  </a:prstClr>
                </a:solidFill>
              </a:rPr>
              <a:pPr>
                <a:defRPr/>
              </a:pPr>
              <a:t>06.02.2021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1CB3718-716F-49B3-99C5-0DC0AECBF9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343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7847FC-CC55-451B-95DF-11F42373CF17}"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C5019C-87F9-46E5-BB3B-F44A10F12A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320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A64C1F7-FC9B-4EFB-92B8-A2E87B902593}" type="datetimeFigureOut">
              <a:rPr lang="ru-RU">
                <a:solidFill>
                  <a:prstClr val="black">
                    <a:tint val="75000"/>
                  </a:prstClr>
                </a:solidFill>
              </a:rPr>
              <a:pPr>
                <a:defRPr/>
              </a:pPr>
              <a:t>06.02.2021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6E01A4A-1C2C-453C-908E-959B468990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875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pPr>
                <a:defRPr/>
              </a:pPr>
              <a:t>06.02.2021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EC54C4-1DA9-413D-8D61-72EBB5A9A4FC}"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6F443D0-5F32-4E18-8B3A-040B7B12CF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4232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3C9036-996A-470C-9CB1-FF1410BE795B}"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69CA388-98C2-4AA6-8F87-4B49AB431C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81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76BF91-7A70-4AD7-B31A-D44FD2B6E193}"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928A82-1E9D-4CEB-9A3F-A15502A205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39425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65F584-BF40-4ED5-9A09-7649BE051D52}"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B62A5F5-19D7-4668-B549-A9CB56B65B7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234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65E31B9D-B896-41BC-B44D-DB08472509C5}"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C5E8925-2D8E-466C-995A-D6E47786FE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92435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B9428A-387E-475B-B696-4880C0F1B99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19DE058-0199-4F0F-AF79-9CA7A3DD90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0246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B139EA-468E-400F-A7B9-545FC663740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1DB31B-C4E3-4FA7-BFF1-6C1B812B93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90120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A13AFE-D507-47C6-987E-E8F786188F8D}"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64DD69-2D1E-4C1C-97A0-6BC6889A8B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9085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3E53601-53FA-4772-A9C7-6AFDF5977042}"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CC3AFF7-819D-41D5-945F-E0CAFD0A83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4221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00EBD6-D285-494A-84D9-B7995BC2A1F5}" type="datetimeFigureOut">
              <a:rPr lang="ru-RU">
                <a:solidFill>
                  <a:prstClr val="black">
                    <a:tint val="75000"/>
                  </a:prstClr>
                </a:solidFill>
              </a:rPr>
              <a:pPr>
                <a:defRPr/>
              </a:pPr>
              <a:t>06.02.2021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1CB3718-716F-49B3-99C5-0DC0AECBF9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029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pPr>
                <a:defRPr/>
              </a:pPr>
              <a:t>06.02.2021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7847FC-CC55-451B-95DF-11F42373CF17}"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C5019C-87F9-46E5-BB3B-F44A10F12A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42470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A64C1F7-FC9B-4EFB-92B8-A2E87B902593}" type="datetimeFigureOut">
              <a:rPr lang="ru-RU">
                <a:solidFill>
                  <a:prstClr val="black">
                    <a:tint val="75000"/>
                  </a:prstClr>
                </a:solidFill>
              </a:rPr>
              <a:pPr>
                <a:defRPr/>
              </a:pPr>
              <a:t>06.02.2021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6E01A4A-1C2C-453C-908E-959B468990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60927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EC54C4-1DA9-413D-8D61-72EBB5A9A4FC}"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6F443D0-5F32-4E18-8B3A-040B7B12CF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9302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3C9036-996A-470C-9CB1-FF1410BE795B}"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69CA388-98C2-4AA6-8F87-4B49AB431C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4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76BF91-7A70-4AD7-B31A-D44FD2B6E193}"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928A82-1E9D-4CEB-9A3F-A15502A205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4507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65F584-BF40-4ED5-9A09-7649BE051D52}"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B62A5F5-19D7-4668-B549-A9CB56B65B7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4141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65E31B9D-B896-41BC-B44D-DB08472509C5}"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C5E8925-2D8E-466C-995A-D6E47786FE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49380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B9428A-387E-475B-B696-4880C0F1B99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19DE058-0199-4F0F-AF79-9CA7A3DD90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54251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B139EA-468E-400F-A7B9-545FC663740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1DB31B-C4E3-4FA7-BFF1-6C1B812B93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98093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A13AFE-D507-47C6-987E-E8F786188F8D}"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64DD69-2D1E-4C1C-97A0-6BC6889A8B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11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pPr>
                <a:defRPr/>
              </a:pPr>
              <a:t>06.02.2021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3E53601-53FA-4772-A9C7-6AFDF5977042}"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CC3AFF7-819D-41D5-945F-E0CAFD0A83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2072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00EBD6-D285-494A-84D9-B7995BC2A1F5}" type="datetimeFigureOut">
              <a:rPr lang="ru-RU">
                <a:solidFill>
                  <a:prstClr val="black">
                    <a:tint val="75000"/>
                  </a:prstClr>
                </a:solidFill>
              </a:rPr>
              <a:pPr>
                <a:defRPr/>
              </a:pPr>
              <a:t>06.02.2021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1CB3718-716F-49B3-99C5-0DC0AECBF9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8208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7847FC-CC55-451B-95DF-11F42373CF17}"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C5019C-87F9-46E5-BB3B-F44A10F12A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7512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A64C1F7-FC9B-4EFB-92B8-A2E87B902593}" type="datetimeFigureOut">
              <a:rPr lang="ru-RU">
                <a:solidFill>
                  <a:prstClr val="black">
                    <a:tint val="75000"/>
                  </a:prstClr>
                </a:solidFill>
              </a:rPr>
              <a:pPr>
                <a:defRPr/>
              </a:pPr>
              <a:t>06.02.2021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6E01A4A-1C2C-453C-908E-959B468990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80516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EC54C4-1DA9-413D-8D61-72EBB5A9A4FC}"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6F443D0-5F32-4E18-8B3A-040B7B12CF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8431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3C9036-996A-470C-9CB1-FF1410BE795B}"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69CA388-98C2-4AA6-8F87-4B49AB431C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8961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76BF91-7A70-4AD7-B31A-D44FD2B6E193}"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928A82-1E9D-4CEB-9A3F-A15502A205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9112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65F584-BF40-4ED5-9A09-7649BE051D52}"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B62A5F5-19D7-4668-B549-A9CB56B65B7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490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65E31B9D-B896-41BC-B44D-DB08472509C5}"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C5E8925-2D8E-466C-995A-D6E47786FE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03878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B9428A-387E-475B-B696-4880C0F1B99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19DE058-0199-4F0F-AF79-9CA7A3DD90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542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pPr>
                <a:defRPr/>
              </a:pPr>
              <a:t>06.02.2021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B139EA-468E-400F-A7B9-545FC6637405}"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B1DB31B-C4E3-4FA7-BFF1-6C1B812B93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98093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3A13AFE-D507-47C6-987E-E8F786188F8D}"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864DD69-2D1E-4C1C-97A0-6BC6889A8BD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411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3E53601-53FA-4772-A9C7-6AFDF5977042}"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CC3AFF7-819D-41D5-945F-E0CAFD0A83A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2072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00EBD6-D285-494A-84D9-B7995BC2A1F5}" type="datetimeFigureOut">
              <a:rPr lang="ru-RU">
                <a:solidFill>
                  <a:prstClr val="black">
                    <a:tint val="75000"/>
                  </a:prstClr>
                </a:solidFill>
              </a:rPr>
              <a:pPr>
                <a:defRPr/>
              </a:pPr>
              <a:t>06.02.2021</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1CB3718-716F-49B3-99C5-0DC0AECBF9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8208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7847FC-CC55-451B-95DF-11F42373CF17}"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C5019C-87F9-46E5-BB3B-F44A10F12A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75128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A64C1F7-FC9B-4EFB-92B8-A2E87B902593}" type="datetimeFigureOut">
              <a:rPr lang="ru-RU">
                <a:solidFill>
                  <a:prstClr val="black">
                    <a:tint val="75000"/>
                  </a:prstClr>
                </a:solidFill>
              </a:rPr>
              <a:pPr>
                <a:defRPr/>
              </a:pPr>
              <a:t>06.02.2021</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6E01A4A-1C2C-453C-908E-959B468990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80516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FEC54C4-1DA9-413D-8D61-72EBB5A9A4FC}"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6F443D0-5F32-4E18-8B3A-040B7B12CF6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8431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3C9036-996A-470C-9CB1-FF1410BE795B}" type="datetimeFigureOut">
              <a:rPr lang="ru-RU">
                <a:solidFill>
                  <a:prstClr val="black">
                    <a:tint val="75000"/>
                  </a:prstClr>
                </a:solidFill>
              </a:rPr>
              <a:pPr>
                <a:defRPr/>
              </a:pPr>
              <a:t>06.02.2021</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69CA388-98C2-4AA6-8F87-4B49AB431CC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8961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76BF91-7A70-4AD7-B31A-D44FD2B6E193}"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928A82-1E9D-4CEB-9A3F-A15502A205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29112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65F584-BF40-4ED5-9A09-7649BE051D52}"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B62A5F5-19D7-4668-B549-A9CB56B65B7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49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pPr>
                <a:defRPr/>
              </a:pPr>
              <a:t>06.02.2021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65E31B9D-B896-41BC-B44D-DB08472509C5}" type="datetimeFigureOut">
              <a:rPr lang="ru-RU">
                <a:solidFill>
                  <a:prstClr val="black">
                    <a:tint val="75000"/>
                  </a:prstClr>
                </a:solidFill>
              </a:rPr>
              <a:pPr>
                <a:defRPr/>
              </a:pPr>
              <a:t>06.02.2021</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C5E8925-2D8E-466C-995A-D6E47786FE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03878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E79ECBC1-A18A-4B7E-BC68-E58AEC5080CF}"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73B65278-F730-4019-BEAC-F740CAD2EEE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6035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EE6E8CB-9545-4BFD-BDC9-A81EEA16112B}"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4FCBD1FA-041B-4175-8CFF-6DA506BEAF1D}"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42501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2050F99A-75DE-4AA4-AE6F-2B5874D743BE}"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EBD21D9-2FBE-451B-B38E-C2E8F662D7A1}"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8878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579F1A4B-00AC-4A78-BF1D-84B8B1746E23}"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1526FE9A-62BE-4550-AAD3-11F377052B9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71040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5A3C2A5D-EBA9-4374-A00C-3D3B7D585128}"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8BE6DEEF-865F-433F-ADF0-137CBB31042B}"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228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45B4EF93-7470-4E70-AB5A-3AB2D23C49FC}"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FACE2556-E957-4939-87E7-6C6F54827BE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70776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1AE78004-ED0A-4241-A707-5C79A8532D9F}"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31A6E53B-1389-4C4A-9EBA-214D32488A27}"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2815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A406EE5D-5200-4AB1-A70D-3EFA14AF2613}"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E7B37D47-B353-46EB-BC2E-84B6DD945E7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30675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0DF953DF-D77B-47B8-BE69-678B4A2AA97D}"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67B8908A-F6C4-4CD9-B44F-C0E210C18D6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724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pPr>
                <a:defRPr/>
              </a:pPr>
              <a:t>06.02.2021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EC5D282-27E3-4C07-BC66-9F53C9132758}"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A6A85C8F-A651-4355-8574-C4510AC582D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67825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58DE458-85FE-478B-9645-3B8B27AF3753}"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DCFD9E9-7227-41C3-8FE8-32F583197C8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17904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solidFill>
                  <a:srgbClr val="DBF5F9">
                    <a:shade val="90000"/>
                  </a:srgbClr>
                </a:solidFill>
              </a:rPr>
              <a:pPr>
                <a:defRPr/>
              </a:pPr>
              <a:t>06.02.2021</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pPr>
              <a:defRPr/>
            </a:pPr>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496359052"/>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9874265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solidFill>
                  <a:srgbClr val="DBF5F9">
                    <a:shade val="90000"/>
                  </a:srgbClr>
                </a:solidFill>
              </a:rPr>
              <a:pPr>
                <a:defRPr/>
              </a:pPr>
              <a:t>06.02.2021</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176793806"/>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52515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pPr>
              <a:defRPr/>
            </a:pPr>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917625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pPr>
              <a:defRPr/>
            </a:pPr>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144318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pPr>
              <a:defRPr/>
            </a:pPr>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992107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99992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pPr>
                <a:defRPr/>
              </a:pPr>
              <a:t>06.02.2021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solidFill>
                  <a:srgbClr val="04617B">
                    <a:shade val="90000"/>
                  </a:srgbClr>
                </a:solidFill>
              </a:rPr>
              <a:pPr>
                <a:def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5583935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993119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371152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solidFill>
                  <a:srgbClr val="04617B">
                    <a:shade val="90000"/>
                  </a:srgbClr>
                </a:solidFill>
              </a:rPr>
              <a:pPr>
                <a:defRPr/>
              </a:pPr>
              <a:t>06.02.2021</a:t>
            </a:fld>
            <a:endParaRPr lang="ru-RU">
              <a:solidFill>
                <a:srgbClr val="04617B">
                  <a:shade val="90000"/>
                </a:srgb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475440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19" name="Нижний колонтитул 18"/>
          <p:cNvSpPr>
            <a:spLocks noGrp="1"/>
          </p:cNvSpPr>
          <p:nvPr>
            <p:ph type="ftr" sz="quarter" idx="11"/>
          </p:nvPr>
        </p:nvSpPr>
        <p:spPr/>
        <p:txBody>
          <a:bodyPr/>
          <a:lstStyle/>
          <a:p>
            <a:pPr>
              <a:defRPr/>
            </a:pPr>
            <a:endParaRPr lang="ru-RU">
              <a:solidFill>
                <a:srgbClr val="D2D2D2">
                  <a:shade val="50000"/>
                </a:srgbClr>
              </a:solidFill>
            </a:endParaRPr>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21791543"/>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D2D2D2">
                  <a:shade val="50000"/>
                </a:srgbClr>
              </a:solidFill>
            </a:endParaRPr>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0354698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D2D2D2">
                  <a:shade val="50000"/>
                </a:srgbClr>
              </a:solidFill>
            </a:endParaRPr>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44111037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D2D2D2">
                  <a:shade val="50000"/>
                </a:srgbClr>
              </a:solidFill>
            </a:endParaRPr>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6202456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8" name="Нижний колонтитул 7"/>
          <p:cNvSpPr>
            <a:spLocks noGrp="1"/>
          </p:cNvSpPr>
          <p:nvPr>
            <p:ph type="ftr" sz="quarter" idx="11"/>
          </p:nvPr>
        </p:nvSpPr>
        <p:spPr/>
        <p:txBody>
          <a:bodyPr/>
          <a:lstStyle/>
          <a:p>
            <a:pPr>
              <a:defRPr/>
            </a:pPr>
            <a:endParaRPr lang="ru-RU">
              <a:solidFill>
                <a:srgbClr val="D2D2D2">
                  <a:shade val="50000"/>
                </a:srgbClr>
              </a:solidFill>
            </a:endParaRPr>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27470430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EA55770B-A818-4AF5-8CD9-F19DD8CB8B0A}"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8" name="Номер слайда 7"/>
          <p:cNvSpPr>
            <a:spLocks noGrp="1"/>
          </p:cNvSpPr>
          <p:nvPr>
            <p:ph type="sldNum" sz="quarter" idx="11"/>
          </p:nvPr>
        </p:nvSpPr>
        <p:spPr/>
        <p:txBody>
          <a:bodyPr/>
          <a:lstStyle/>
          <a:p>
            <a:pPr>
              <a:defRPr/>
            </a:pPr>
            <a:fld id="{1BF9323F-A522-42BE-938F-7B28F867A252}" type="slidenum">
              <a:rPr lang="ru-RU" smtClean="0">
                <a:solidFill>
                  <a:srgbClr val="D2D2D2">
                    <a:shade val="50000"/>
                  </a:srgbClr>
                </a:solidFill>
              </a:rPr>
              <a:pPr>
                <a:defRPr/>
              </a:pPr>
              <a:t>‹#›</a:t>
            </a:fld>
            <a:endParaRPr lang="ru-RU">
              <a:solidFill>
                <a:srgbClr val="D2D2D2">
                  <a:shade val="50000"/>
                </a:srgbClr>
              </a:solidFill>
            </a:endParaRPr>
          </a:p>
        </p:txBody>
      </p:sp>
      <p:sp>
        <p:nvSpPr>
          <p:cNvPr id="9" name="Нижний колонтитул 8"/>
          <p:cNvSpPr>
            <a:spLocks noGrp="1"/>
          </p:cNvSpPr>
          <p:nvPr>
            <p:ph type="ftr" sz="quarter" idx="12"/>
          </p:nvPr>
        </p:nvSpPr>
        <p:spPr/>
        <p:txBody>
          <a:bodyPr/>
          <a:lstStyle/>
          <a:p>
            <a:pPr>
              <a:defRPr/>
            </a:pPr>
            <a:endParaRPr lang="ru-RU">
              <a:solidFill>
                <a:srgbClr val="D2D2D2">
                  <a:shade val="50000"/>
                </a:srgbClr>
              </a:solidFill>
            </a:endParaRPr>
          </a:p>
        </p:txBody>
      </p:sp>
    </p:spTree>
    <p:extLst>
      <p:ext uri="{BB962C8B-B14F-4D97-AF65-F5344CB8AC3E}">
        <p14:creationId xmlns:p14="http://schemas.microsoft.com/office/powerpoint/2010/main" val="42628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pPr>
                <a:defRPr/>
              </a:pPr>
              <a:t>06.02.2021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3" name="Нижний колонтитул 2"/>
          <p:cNvSpPr>
            <a:spLocks noGrp="1"/>
          </p:cNvSpPr>
          <p:nvPr>
            <p:ph type="ftr" sz="quarter" idx="11"/>
          </p:nvPr>
        </p:nvSpPr>
        <p:spPr/>
        <p:txBody>
          <a:bodyPr/>
          <a:lstStyle/>
          <a:p>
            <a:pPr>
              <a:defRPr/>
            </a:pPr>
            <a:endParaRPr lang="ru-RU">
              <a:solidFill>
                <a:srgbClr val="D2D2D2">
                  <a:shade val="50000"/>
                </a:srgbClr>
              </a:solidFill>
            </a:endParaRPr>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13685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D2D2D2">
                  <a:shade val="50000"/>
                </a:srgbClr>
              </a:solidFill>
            </a:endParaRPr>
          </a:p>
        </p:txBody>
      </p:sp>
      <p:sp>
        <p:nvSpPr>
          <p:cNvPr id="7" name="Номер слайда 6"/>
          <p:cNvSpPr>
            <a:spLocks noGrp="1"/>
          </p:cNvSpPr>
          <p:nvPr>
            <p:ph type="sldNum" sz="quarter" idx="12"/>
          </p:nvPr>
        </p:nvSpPr>
        <p:spPr>
          <a:xfrm>
            <a:off x="8156448" y="6422064"/>
            <a:ext cx="762000" cy="365125"/>
          </a:xfrm>
        </p:spPr>
        <p:txBody>
          <a:bodyPr/>
          <a:lstStyle/>
          <a:p>
            <a:pPr>
              <a:defRPr/>
            </a:pPr>
            <a:fld id="{38CFCEF5-0FF5-4155-BEF9-0A97376DF7E3}"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41145274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pPr>
              <a:defRPr/>
            </a:pPr>
            <a:fld id="{CE2DDAFE-8E2E-4CA5-BDD1-5E566AB903BB}"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D2D2D2">
                  <a:shade val="50000"/>
                </a:srgbClr>
              </a:solidFill>
            </a:endParaRPr>
          </a:p>
        </p:txBody>
      </p:sp>
      <p:sp>
        <p:nvSpPr>
          <p:cNvPr id="7" name="Номер слайда 6"/>
          <p:cNvSpPr>
            <a:spLocks noGrp="1"/>
          </p:cNvSpPr>
          <p:nvPr>
            <p:ph type="sldNum" sz="quarter" idx="12"/>
          </p:nvPr>
        </p:nvSpPr>
        <p:spPr/>
        <p:txBody>
          <a:bodyPr/>
          <a:lstStyle/>
          <a:p>
            <a:pPr>
              <a:defRPr/>
            </a:pPr>
            <a:fld id="{2039D887-5170-4924-A10B-B8513D6BC460}"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8945468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D2D2D2">
                  <a:shade val="50000"/>
                </a:srgbClr>
              </a:solidFill>
            </a:endParaRPr>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14192584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D2D2D2">
                  <a:shade val="50000"/>
                </a:srgbClr>
              </a:solidFill>
            </a:endParaRPr>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7153741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solidFill>
                  <a:srgbClr val="D2D2D2">
                    <a:shade val="50000"/>
                  </a:srgbClr>
                </a:solidFill>
              </a:rPr>
              <a:pPr>
                <a:defRPr/>
              </a:pPr>
              <a:t>06.02.2021</a:t>
            </a:fld>
            <a:endParaRPr lang="ru-RU">
              <a:solidFill>
                <a:srgbClr val="D2D2D2">
                  <a:shade val="50000"/>
                </a:srgb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srgbClr val="D2D2D2">
                  <a:shade val="50000"/>
                </a:srgbClr>
              </a:solidFill>
            </a:endParaRPr>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91498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pPr>
                <a:defRPr/>
              </a:pPr>
              <a:t>06.02.2021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2F47FC-12A6-4AC9-A468-517F3A1D3FE0}"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3F03DE-C268-4F75-AAC8-911DF7886D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5900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2F47FC-12A6-4AC9-A468-517F3A1D3FE0}"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3F03DE-C268-4F75-AAC8-911DF7886D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6664509"/>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2F47FC-12A6-4AC9-A468-517F3A1D3FE0}"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3F03DE-C268-4F75-AAC8-911DF7886D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828691"/>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2F47FC-12A6-4AC9-A468-517F3A1D3FE0}" type="datetimeFigureOut">
              <a:rPr lang="ru-RU">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3F03DE-C268-4F75-AAC8-911DF7886D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882869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5E965E5-BD32-451E-9992-FAD2DA9DC2D1}" type="datetimeFigureOut">
              <a:rPr lang="ru-RU" smtClean="0">
                <a:solidFill>
                  <a:prstClr val="black">
                    <a:tint val="75000"/>
                  </a:prstClr>
                </a:solidFill>
              </a:rPr>
              <a:pPr>
                <a:defRPr/>
              </a:pPr>
              <a:t>06.02.2021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AA1B88-AC35-4767-A4B6-9DA86B037BDE}"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9627625"/>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solidFill>
                  <a:srgbClr val="04617B">
                    <a:shade val="90000"/>
                  </a:srgbClr>
                </a:solidFill>
              </a:rPr>
              <a:pPr>
                <a:defRPr/>
              </a:pPr>
              <a:t>06.02.2021</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solidFill>
                  <a:srgbClr val="04617B">
                    <a:shade val="90000"/>
                  </a:srgbClr>
                </a:solidFill>
              </a:rPr>
              <a:pPr>
                <a:def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963899758"/>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F1726143-5C2F-4CFA-85F2-404228279763}" type="datetimeFigureOut">
              <a:rPr lang="ru-RU" smtClean="0">
                <a:solidFill>
                  <a:srgbClr val="D2D2D2">
                    <a:shade val="50000"/>
                  </a:srgbClr>
                </a:solidFill>
              </a:rPr>
              <a:pPr>
                <a:defRPr/>
              </a:pPr>
              <a:t>06.02.2021</a:t>
            </a:fld>
            <a:endParaRPr lang="ru-RU">
              <a:solidFill>
                <a:srgbClr val="D2D2D2">
                  <a:shade val="50000"/>
                </a:srgb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ru-RU">
              <a:solidFill>
                <a:srgbClr val="D2D2D2">
                  <a:shade val="50000"/>
                </a:srgb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865928DC-46A5-4265-AC5A-118E9D8065A2}" type="slidenum">
              <a:rPr lang="ru-RU" smtClean="0">
                <a:solidFill>
                  <a:srgbClr val="D2D2D2">
                    <a:shade val="50000"/>
                  </a:srgbClr>
                </a:solidFill>
              </a:rPr>
              <a:pPr>
                <a:defRPr/>
              </a:pPr>
              <a:t>‹#›</a:t>
            </a:fld>
            <a:endParaRPr lang="ru-RU">
              <a:solidFill>
                <a:srgbClr val="D2D2D2">
                  <a:shade val="50000"/>
                </a:srgbClr>
              </a:solidFill>
            </a:endParaRPr>
          </a:p>
        </p:txBody>
      </p:sp>
    </p:spTree>
    <p:extLst>
      <p:ext uri="{BB962C8B-B14F-4D97-AF65-F5344CB8AC3E}">
        <p14:creationId xmlns:p14="http://schemas.microsoft.com/office/powerpoint/2010/main" val="3907024102"/>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38.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50.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26.jpeg"/><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73.xml"/><Relationship Id="rId1" Type="http://schemas.openxmlformats.org/officeDocument/2006/relationships/vmlDrawing" Target="../drawings/vmlDrawing11.vml"/><Relationship Id="rId5" Type="http://schemas.openxmlformats.org/officeDocument/2006/relationships/image" Target="../media/image30.jpeg"/><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89.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85800" y="980728"/>
            <a:ext cx="7772400" cy="500065"/>
          </a:xfrm>
        </p:spPr>
        <p:txBody>
          <a:bodyPr>
            <a:normAutofit fontScale="90000"/>
          </a:bodyPr>
          <a:lstStyle/>
          <a:p>
            <a:pPr algn="ctr"/>
            <a:r>
              <a:rPr lang="ru-RU" sz="2400" dirty="0" smtClean="0">
                <a:solidFill>
                  <a:srgbClr val="0070C0"/>
                </a:solidFill>
                <a:latin typeface="Times New Roman" pitchFamily="18" charset="0"/>
                <a:cs typeface="Times New Roman" pitchFamily="18" charset="0"/>
              </a:rPr>
              <a:t>Решение Собрания депутатов</a:t>
            </a:r>
            <a:br>
              <a:rPr lang="ru-RU" sz="2400" dirty="0" smtClean="0">
                <a:solidFill>
                  <a:srgbClr val="0070C0"/>
                </a:solidFill>
                <a:latin typeface="Times New Roman" pitchFamily="18" charset="0"/>
                <a:cs typeface="Times New Roman" pitchFamily="18" charset="0"/>
              </a:rPr>
            </a:br>
            <a:r>
              <a:rPr lang="ru-RU" sz="2400" dirty="0" smtClean="0">
                <a:solidFill>
                  <a:srgbClr val="0070C0"/>
                </a:solidFill>
                <a:latin typeface="Times New Roman" pitchFamily="18" charset="0"/>
                <a:cs typeface="Times New Roman" pitchFamily="18" charset="0"/>
              </a:rPr>
              <a:t> </a:t>
            </a:r>
            <a:r>
              <a:rPr lang="ru-RU" sz="2400" dirty="0" err="1" smtClean="0">
                <a:solidFill>
                  <a:srgbClr val="0070C0"/>
                </a:solidFill>
                <a:latin typeface="Times New Roman" pitchFamily="18" charset="0"/>
                <a:cs typeface="Times New Roman" pitchFamily="18" charset="0"/>
              </a:rPr>
              <a:t>Камышевского</a:t>
            </a:r>
            <a:r>
              <a:rPr lang="ru-RU" sz="2400" dirty="0" smtClean="0">
                <a:solidFill>
                  <a:srgbClr val="0070C0"/>
                </a:solidFill>
                <a:latin typeface="Times New Roman" pitchFamily="18" charset="0"/>
                <a:cs typeface="Times New Roman" pitchFamily="18" charset="0"/>
              </a:rPr>
              <a:t> сельского поселения</a:t>
            </a:r>
            <a:endParaRPr lang="ru-RU" sz="2400" dirty="0">
              <a:solidFill>
                <a:srgbClr val="0070C0"/>
              </a:solidFill>
              <a:latin typeface="Times New Roman" pitchFamily="18" charset="0"/>
              <a:cs typeface="Times New Roman" pitchFamily="18" charset="0"/>
            </a:endParaRPr>
          </a:p>
        </p:txBody>
      </p:sp>
      <p:sp>
        <p:nvSpPr>
          <p:cNvPr id="10" name="Содержимое 9"/>
          <p:cNvSpPr>
            <a:spLocks noGrp="1"/>
          </p:cNvSpPr>
          <p:nvPr>
            <p:ph type="body" idx="1"/>
          </p:nvPr>
        </p:nvSpPr>
        <p:spPr/>
        <p:txBody>
          <a:bodyPr>
            <a:normAutofit/>
          </a:bodyPr>
          <a:lstStyle/>
          <a:p>
            <a:r>
              <a:rPr lang="ru-RU" sz="800" dirty="0" smtClean="0"/>
              <a:t>,</a:t>
            </a:r>
            <a:endParaRPr lang="ru-RU" sz="800" dirty="0"/>
          </a:p>
        </p:txBody>
      </p:sp>
      <p:sp>
        <p:nvSpPr>
          <p:cNvPr id="184322" name="AutoShape 2" descr="Картинки по запросу администрация орловского района ростовской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9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37707" y="1848611"/>
            <a:ext cx="8429684" cy="5262979"/>
          </a:xfrm>
          <a:prstGeom prst="rect">
            <a:avLst/>
          </a:prstGeom>
          <a:effectLst>
            <a:glow rad="101600">
              <a:schemeClr val="accent2">
                <a:satMod val="175000"/>
                <a:alpha val="40000"/>
              </a:schemeClr>
            </a:glow>
            <a:innerShdw blurRad="63500" dist="50800" dir="16200000">
              <a:prstClr val="black">
                <a:alpha val="50000"/>
              </a:prstClr>
            </a:innerShdw>
          </a:effectLst>
        </p:spPr>
        <p:txBody>
          <a:bodyPr wrap="square" anchor="ctr" anchorCtr="0">
            <a:spAutoFit/>
          </a:bodyPr>
          <a:lstStyle/>
          <a:p>
            <a:pPr algn="ctr"/>
            <a:r>
              <a:rPr lang="ru-RU" sz="4800" b="1" dirty="0" smtClean="0">
                <a:solidFill>
                  <a:srgbClr val="7030A0"/>
                </a:solidFill>
              </a:rPr>
              <a:t>Бюджет </a:t>
            </a:r>
            <a:endParaRPr lang="ru-RU" sz="4800" b="1" dirty="0" smtClean="0">
              <a:solidFill>
                <a:srgbClr val="7030A0"/>
              </a:solidFill>
            </a:endParaRPr>
          </a:p>
          <a:p>
            <a:pPr algn="ctr"/>
            <a:r>
              <a:rPr lang="ru-RU" sz="4800" b="1" dirty="0" err="1" smtClean="0">
                <a:solidFill>
                  <a:srgbClr val="7030A0"/>
                </a:solidFill>
              </a:rPr>
              <a:t>Камышевского</a:t>
            </a:r>
            <a:r>
              <a:rPr lang="ru-RU" sz="4800" b="1" dirty="0" smtClean="0">
                <a:solidFill>
                  <a:srgbClr val="7030A0"/>
                </a:solidFill>
              </a:rPr>
              <a:t> сельского поселения Орловского района  </a:t>
            </a:r>
          </a:p>
          <a:p>
            <a:pPr algn="ctr"/>
            <a:r>
              <a:rPr lang="ru-RU" sz="4800" b="1" dirty="0" smtClean="0">
                <a:solidFill>
                  <a:srgbClr val="7030A0"/>
                </a:solidFill>
              </a:rPr>
              <a:t>на 2021 год и на плановый период 2022 и 20</a:t>
            </a:r>
            <a:r>
              <a:rPr lang="en-US" sz="4800" b="1" dirty="0" smtClean="0">
                <a:solidFill>
                  <a:srgbClr val="7030A0"/>
                </a:solidFill>
              </a:rPr>
              <a:t>2</a:t>
            </a:r>
            <a:r>
              <a:rPr lang="ru-RU" sz="4800" b="1" dirty="0">
                <a:solidFill>
                  <a:srgbClr val="7030A0"/>
                </a:solidFill>
              </a:rPr>
              <a:t>3</a:t>
            </a:r>
            <a:r>
              <a:rPr lang="ru-RU" sz="4800" b="1" dirty="0" smtClean="0">
                <a:solidFill>
                  <a:srgbClr val="7030A0"/>
                </a:solidFill>
              </a:rPr>
              <a:t> годов</a:t>
            </a:r>
            <a:endParaRPr lang="ru-RU" sz="6000" b="1" dirty="0" smtClean="0">
              <a:solidFill>
                <a:srgbClr val="7030A0"/>
              </a:solidFill>
            </a:endParaRPr>
          </a:p>
          <a:p>
            <a:pPr algn="ctr"/>
            <a:endParaRPr lang="en-US" sz="4800" b="1" dirty="0" smtClean="0">
              <a:solidFill>
                <a:srgbClr val="7030A0"/>
              </a:solidFill>
            </a:endParaRPr>
          </a:p>
        </p:txBody>
      </p:sp>
    </p:spTree>
  </p:cSld>
  <p:clrMapOvr>
    <a:masterClrMapping/>
  </p:clrMapOvr>
  <p:transition>
    <p:sndAc>
      <p:stSnd>
        <p:snd r:embed="rId2" name="coin.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5764" name="Заголовок 1"/>
          <p:cNvSpPr>
            <a:spLocks noGrp="1"/>
          </p:cNvSpPr>
          <p:nvPr>
            <p:ph type="title"/>
          </p:nvPr>
        </p:nvSpPr>
        <p:spPr>
          <a:xfrm>
            <a:off x="457200" y="274638"/>
            <a:ext cx="8229600" cy="1582737"/>
          </a:xfrm>
        </p:spPr>
        <p:txBody>
          <a:bodyPr/>
          <a:lstStyle/>
          <a:p>
            <a:pPr eaLnBrk="1" hangingPunct="1"/>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НЕНАЛОГОВЫЕ ДОХОДЫ</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Доходы от сдачи в аренду имущества,           находящегося в собственности сельского поселения</a:t>
            </a:r>
            <a:r>
              <a:rPr lang="en-US" altLang="ru-RU" sz="2400" b="1" dirty="0" smtClean="0">
                <a:solidFill>
                  <a:srgbClr val="C00000"/>
                </a:solidFill>
              </a:rPr>
              <a:t>					</a:t>
            </a:r>
            <a:r>
              <a:rPr lang="ru-RU" altLang="ru-RU" sz="2400" b="1" dirty="0" smtClean="0">
                <a:solidFill>
                  <a:srgbClr val="C00000"/>
                </a:solidFill>
              </a:rPr>
              <a:t>              </a:t>
            </a:r>
            <a:r>
              <a:rPr lang="en-US" altLang="ru-RU" sz="2400" b="1" dirty="0" smtClean="0">
                <a:solidFill>
                  <a:srgbClr val="C00000"/>
                </a:solidFill>
              </a:rPr>
              <a:t>	</a:t>
            </a:r>
            <a:r>
              <a:rPr lang="ru-RU" altLang="ru-RU" sz="1600" b="1" dirty="0" smtClean="0">
                <a:solidFill>
                  <a:srgbClr val="254061"/>
                </a:solidFill>
              </a:rPr>
              <a:t>(тыс. рублей)</a:t>
            </a:r>
          </a:p>
        </p:txBody>
      </p:sp>
      <p:sp>
        <p:nvSpPr>
          <p:cNvPr id="245765" name="Содержимое 13"/>
          <p:cNvSpPr>
            <a:spLocks noGrp="1"/>
          </p:cNvSpPr>
          <p:nvPr>
            <p:ph idx="1"/>
          </p:nvPr>
        </p:nvSpPr>
        <p:spPr>
          <a:xfrm>
            <a:off x="307975" y="1700808"/>
            <a:ext cx="8229600" cy="4525963"/>
          </a:xfrm>
        </p:spPr>
        <p:txBody>
          <a:bodyPr/>
          <a:lstStyle/>
          <a:p>
            <a:pPr>
              <a:buFont typeface="Arial" charset="0"/>
              <a:buNone/>
            </a:pPr>
            <a:r>
              <a:rPr lang="ru-RU" altLang="ru-RU" dirty="0" smtClean="0"/>
              <a:t>          </a:t>
            </a:r>
          </a:p>
          <a:p>
            <a:pPr>
              <a:buFont typeface="Arial" charset="0"/>
              <a:buNone/>
            </a:pPr>
            <a:endParaRPr lang="ru-RU" altLang="ru-RU" dirty="0" smtClean="0"/>
          </a:p>
        </p:txBody>
      </p:sp>
      <p:graphicFrame>
        <p:nvGraphicFramePr>
          <p:cNvPr id="245762" name="Объект 2"/>
          <p:cNvGraphicFramePr>
            <a:graphicFrameLocks/>
          </p:cNvGraphicFramePr>
          <p:nvPr>
            <p:extLst>
              <p:ext uri="{D42A27DB-BD31-4B8C-83A1-F6EECF244321}">
                <p14:modId xmlns:p14="http://schemas.microsoft.com/office/powerpoint/2010/main" val="1909593562"/>
              </p:ext>
            </p:extLst>
          </p:nvPr>
        </p:nvGraphicFramePr>
        <p:xfrm>
          <a:off x="571500" y="1930400"/>
          <a:ext cx="7448550" cy="4621213"/>
        </p:xfrm>
        <a:graphic>
          <a:graphicData uri="http://schemas.openxmlformats.org/presentationml/2006/ole">
            <mc:AlternateContent xmlns:mc="http://schemas.openxmlformats.org/markup-compatibility/2006">
              <mc:Choice xmlns:v="urn:schemas-microsoft-com:vml" Requires="v">
                <p:oleObj spid="_x0000_s241761" name="Лист" r:id="rId3" imgW="3228992" imgH="2019346" progId="Excel.Sheet.8">
                  <p:embed/>
                </p:oleObj>
              </mc:Choice>
              <mc:Fallback>
                <p:oleObj name="Лист" r:id="rId3" imgW="3228992" imgH="2019346" progId="Excel.Sheet.8">
                  <p:embed/>
                  <p:pic>
                    <p:nvPicPr>
                      <p:cNvPr id="0" name=""/>
                      <p:cNvPicPr>
                        <a:picLocks noChangeArrowheads="1"/>
                      </p:cNvPicPr>
                      <p:nvPr/>
                    </p:nvPicPr>
                    <p:blipFill>
                      <a:blip r:embed="rId4"/>
                      <a:srcRect/>
                      <a:stretch>
                        <a:fillRect/>
                      </a:stretch>
                    </p:blipFill>
                    <p:spPr bwMode="auto">
                      <a:xfrm>
                        <a:off x="571500" y="1930400"/>
                        <a:ext cx="7448550" cy="462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6" name="AutoShape 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7" name="AutoShape 1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8" name="AutoShape 1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9" name="AutoShape 1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0" name="AutoShape 1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1" name="AutoShape 1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2" name="AutoShape 2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3" name="AutoShape 2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4" name="AutoShape 2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5" name="AutoShape 2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Tree>
    <p:extLst>
      <p:ext uri="{BB962C8B-B14F-4D97-AF65-F5344CB8AC3E}">
        <p14:creationId xmlns:p14="http://schemas.microsoft.com/office/powerpoint/2010/main" val="1668904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5764" name="Заголовок 1"/>
          <p:cNvSpPr>
            <a:spLocks noGrp="1"/>
          </p:cNvSpPr>
          <p:nvPr>
            <p:ph type="title"/>
          </p:nvPr>
        </p:nvSpPr>
        <p:spPr>
          <a:xfrm>
            <a:off x="457200" y="274638"/>
            <a:ext cx="8229600" cy="1582737"/>
          </a:xfrm>
        </p:spPr>
        <p:txBody>
          <a:bodyPr/>
          <a:lstStyle/>
          <a:p>
            <a:pPr eaLnBrk="1" hangingPunct="1"/>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НЕНАЛОГОВЫЕ ДОХОДЫ</a:t>
            </a:r>
            <a:br>
              <a:rPr lang="ru-RU" altLang="ru-RU" sz="3200" b="1" dirty="0" smtClean="0">
                <a:solidFill>
                  <a:srgbClr val="C00000"/>
                </a:solidFill>
                <a:latin typeface="Times New Roman" pitchFamily="18" charset="0"/>
              </a:rPr>
            </a:br>
            <a:r>
              <a:rPr lang="ru-RU" altLang="ru-RU" sz="3200" b="1" dirty="0" err="1" smtClean="0">
                <a:solidFill>
                  <a:srgbClr val="C00000"/>
                </a:solidFill>
                <a:latin typeface="Times New Roman" pitchFamily="18" charset="0"/>
              </a:rPr>
              <a:t>Доходы</a:t>
            </a:r>
            <a:r>
              <a:rPr lang="ru-RU" altLang="ru-RU" sz="3200" b="1" dirty="0" smtClean="0">
                <a:solidFill>
                  <a:srgbClr val="C00000"/>
                </a:solidFill>
                <a:latin typeface="Times New Roman" pitchFamily="18" charset="0"/>
              </a:rPr>
              <a:t> от сдачи в аренду земельных участков,  находящихся в собственности сельского поселения</a:t>
            </a:r>
            <a:r>
              <a:rPr lang="en-US" altLang="ru-RU" sz="2400" b="1" dirty="0" smtClean="0">
                <a:solidFill>
                  <a:srgbClr val="C00000"/>
                </a:solidFill>
              </a:rPr>
              <a:t>							</a:t>
            </a:r>
            <a:r>
              <a:rPr lang="ru-RU" altLang="ru-RU" sz="1600" b="1" dirty="0" smtClean="0">
                <a:solidFill>
                  <a:srgbClr val="254061"/>
                </a:solidFill>
              </a:rPr>
              <a:t>(тыс. рублей)</a:t>
            </a:r>
          </a:p>
        </p:txBody>
      </p:sp>
      <p:sp>
        <p:nvSpPr>
          <p:cNvPr id="245765" name="Содержимое 13"/>
          <p:cNvSpPr>
            <a:spLocks noGrp="1"/>
          </p:cNvSpPr>
          <p:nvPr>
            <p:ph idx="1"/>
          </p:nvPr>
        </p:nvSpPr>
        <p:spPr>
          <a:xfrm>
            <a:off x="492826" y="1588324"/>
            <a:ext cx="8229600" cy="4525963"/>
          </a:xfrm>
        </p:spPr>
        <p:txBody>
          <a:bodyPr/>
          <a:lstStyle/>
          <a:p>
            <a:pPr>
              <a:buFont typeface="Arial" charset="0"/>
              <a:buNone/>
            </a:pPr>
            <a:endParaRPr lang="ru-RU" altLang="ru-RU" dirty="0" smtClean="0"/>
          </a:p>
          <a:p>
            <a:pPr>
              <a:buFont typeface="Arial" charset="0"/>
              <a:buNone/>
            </a:pPr>
            <a:endParaRPr lang="ru-RU" altLang="ru-RU" dirty="0" smtClean="0"/>
          </a:p>
        </p:txBody>
      </p:sp>
      <p:graphicFrame>
        <p:nvGraphicFramePr>
          <p:cNvPr id="245762" name="Объект 2"/>
          <p:cNvGraphicFramePr>
            <a:graphicFrameLocks/>
          </p:cNvGraphicFramePr>
          <p:nvPr>
            <p:extLst>
              <p:ext uri="{D42A27DB-BD31-4B8C-83A1-F6EECF244321}">
                <p14:modId xmlns:p14="http://schemas.microsoft.com/office/powerpoint/2010/main" val="2021465265"/>
              </p:ext>
            </p:extLst>
          </p:nvPr>
        </p:nvGraphicFramePr>
        <p:xfrm>
          <a:off x="571500" y="1930400"/>
          <a:ext cx="7448550" cy="4621213"/>
        </p:xfrm>
        <a:graphic>
          <a:graphicData uri="http://schemas.openxmlformats.org/presentationml/2006/ole">
            <mc:AlternateContent xmlns:mc="http://schemas.openxmlformats.org/markup-compatibility/2006">
              <mc:Choice xmlns:v="urn:schemas-microsoft-com:vml" Requires="v">
                <p:oleObj spid="_x0000_s242781" name="Лист" r:id="rId3" imgW="3228992" imgH="2019346" progId="Excel.Sheet.8">
                  <p:embed/>
                </p:oleObj>
              </mc:Choice>
              <mc:Fallback>
                <p:oleObj name="Лист" r:id="rId3" imgW="3228992" imgH="2019346" progId="Excel.Sheet.8">
                  <p:embed/>
                  <p:pic>
                    <p:nvPicPr>
                      <p:cNvPr id="0" name=""/>
                      <p:cNvPicPr>
                        <a:picLocks noChangeArrowheads="1"/>
                      </p:cNvPicPr>
                      <p:nvPr/>
                    </p:nvPicPr>
                    <p:blipFill>
                      <a:blip r:embed="rId4"/>
                      <a:srcRect/>
                      <a:stretch>
                        <a:fillRect/>
                      </a:stretch>
                    </p:blipFill>
                    <p:spPr bwMode="auto">
                      <a:xfrm>
                        <a:off x="571500" y="1930400"/>
                        <a:ext cx="7448550" cy="462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6" name="AutoShape 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7" name="AutoShape 1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8" name="AutoShape 1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9" name="AutoShape 1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0" name="AutoShape 1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1" name="AutoShape 1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2" name="AutoShape 2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3" name="AutoShape 2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4" name="AutoShape 2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5" name="AutoShape 2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Tree>
    <p:extLst>
      <p:ext uri="{BB962C8B-B14F-4D97-AF65-F5344CB8AC3E}">
        <p14:creationId xmlns:p14="http://schemas.microsoft.com/office/powerpoint/2010/main" val="166890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5764" name="Заголовок 1"/>
          <p:cNvSpPr>
            <a:spLocks noGrp="1"/>
          </p:cNvSpPr>
          <p:nvPr>
            <p:ph type="title"/>
          </p:nvPr>
        </p:nvSpPr>
        <p:spPr>
          <a:xfrm>
            <a:off x="155574" y="160338"/>
            <a:ext cx="9189641" cy="1683047"/>
          </a:xfrm>
        </p:spPr>
        <p:txBody>
          <a:bodyPr/>
          <a:lstStyle/>
          <a:p>
            <a:pPr eaLnBrk="1" hangingPunct="1"/>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НЕНАЛОГОВЫЕ ДОХОДЫ</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Штрафы, санкции, возмещение ущерба,         поступающие в бюджет сельского поселения </a:t>
            </a:r>
            <a:r>
              <a:rPr lang="en-US" altLang="ru-RU" sz="2400" b="1" dirty="0" smtClean="0">
                <a:solidFill>
                  <a:srgbClr val="C00000"/>
                </a:solidFill>
              </a:rPr>
              <a:t>							</a:t>
            </a: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t>
            </a:r>
            <a:r>
              <a:rPr lang="ru-RU" altLang="ru-RU" sz="2400" b="1" dirty="0" smtClean="0">
                <a:solidFill>
                  <a:srgbClr val="C00000"/>
                </a:solidFill>
              </a:rPr>
              <a:t>                       </a:t>
            </a:r>
            <a:br>
              <a:rPr lang="ru-RU" altLang="ru-RU" sz="2400" b="1" dirty="0" smtClean="0">
                <a:solidFill>
                  <a:srgbClr val="C00000"/>
                </a:solidFill>
              </a:rPr>
            </a:br>
            <a:r>
              <a:rPr lang="ru-RU" altLang="ru-RU" sz="2400" b="1" dirty="0">
                <a:solidFill>
                  <a:srgbClr val="C00000"/>
                </a:solidFill>
              </a:rPr>
              <a:t> </a:t>
            </a:r>
            <a:r>
              <a:rPr lang="ru-RU" altLang="ru-RU" sz="2400" b="1" dirty="0" smtClean="0">
                <a:solidFill>
                  <a:srgbClr val="C00000"/>
                </a:solidFill>
              </a:rPr>
              <a:t>                                                                     </a:t>
            </a:r>
            <a:r>
              <a:rPr lang="ru-RU" altLang="ru-RU" sz="1600" b="1" dirty="0" smtClean="0">
                <a:solidFill>
                  <a:srgbClr val="254061"/>
                </a:solidFill>
              </a:rPr>
              <a:t>(тыс. рублей)</a:t>
            </a:r>
          </a:p>
        </p:txBody>
      </p:sp>
      <p:sp>
        <p:nvSpPr>
          <p:cNvPr id="245765" name="Содержимое 13"/>
          <p:cNvSpPr>
            <a:spLocks noGrp="1"/>
          </p:cNvSpPr>
          <p:nvPr>
            <p:ph idx="1"/>
          </p:nvPr>
        </p:nvSpPr>
        <p:spPr>
          <a:xfrm>
            <a:off x="492826" y="1588324"/>
            <a:ext cx="8229600" cy="4525963"/>
          </a:xfrm>
        </p:spPr>
        <p:txBody>
          <a:bodyPr/>
          <a:lstStyle/>
          <a:p>
            <a:pPr>
              <a:buFont typeface="Arial" charset="0"/>
              <a:buNone/>
            </a:pPr>
            <a:r>
              <a:rPr lang="ru-RU" altLang="ru-RU" dirty="0" smtClean="0"/>
              <a:t>     </a:t>
            </a:r>
          </a:p>
          <a:p>
            <a:pPr>
              <a:buFont typeface="Arial" charset="0"/>
              <a:buNone/>
            </a:pPr>
            <a:endParaRPr lang="ru-RU" altLang="ru-RU" dirty="0" smtClean="0"/>
          </a:p>
        </p:txBody>
      </p:sp>
      <p:graphicFrame>
        <p:nvGraphicFramePr>
          <p:cNvPr id="245762" name="Объект 2"/>
          <p:cNvGraphicFramePr>
            <a:graphicFrameLocks/>
          </p:cNvGraphicFramePr>
          <p:nvPr>
            <p:extLst>
              <p:ext uri="{D42A27DB-BD31-4B8C-83A1-F6EECF244321}">
                <p14:modId xmlns:p14="http://schemas.microsoft.com/office/powerpoint/2010/main" val="1271634087"/>
              </p:ext>
            </p:extLst>
          </p:nvPr>
        </p:nvGraphicFramePr>
        <p:xfrm>
          <a:off x="460375" y="1628800"/>
          <a:ext cx="7426325" cy="4621212"/>
        </p:xfrm>
        <a:graphic>
          <a:graphicData uri="http://schemas.openxmlformats.org/presentationml/2006/ole">
            <mc:AlternateContent xmlns:mc="http://schemas.openxmlformats.org/markup-compatibility/2006">
              <mc:Choice xmlns:v="urn:schemas-microsoft-com:vml" Requires="v">
                <p:oleObj spid="_x0000_s243777" name="Лист" r:id="rId3" imgW="3219551" imgH="2019346" progId="Excel.Sheet.8">
                  <p:embed/>
                </p:oleObj>
              </mc:Choice>
              <mc:Fallback>
                <p:oleObj name="Лист" r:id="rId3" imgW="3219551" imgH="2019346" progId="Excel.Sheet.8">
                  <p:embed/>
                  <p:pic>
                    <p:nvPicPr>
                      <p:cNvPr id="0" name=""/>
                      <p:cNvPicPr>
                        <a:picLocks noChangeArrowheads="1"/>
                      </p:cNvPicPr>
                      <p:nvPr/>
                    </p:nvPicPr>
                    <p:blipFill>
                      <a:blip r:embed="rId4"/>
                      <a:srcRect/>
                      <a:stretch>
                        <a:fillRect/>
                      </a:stretch>
                    </p:blipFill>
                    <p:spPr bwMode="auto">
                      <a:xfrm>
                        <a:off x="460375" y="1628800"/>
                        <a:ext cx="7426325" cy="462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6" name="AutoShape 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7" name="AutoShape 1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8" name="AutoShape 1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9" name="AutoShape 1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0" name="AutoShape 1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1" name="AutoShape 1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2" name="AutoShape 2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3" name="AutoShape 2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4" name="AutoShape 2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5" name="AutoShape 2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Tree>
    <p:extLst>
      <p:ext uri="{BB962C8B-B14F-4D97-AF65-F5344CB8AC3E}">
        <p14:creationId xmlns:p14="http://schemas.microsoft.com/office/powerpoint/2010/main" val="3334880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45764" name="Заголовок 1"/>
          <p:cNvSpPr>
            <a:spLocks noGrp="1"/>
          </p:cNvSpPr>
          <p:nvPr>
            <p:ph type="title"/>
          </p:nvPr>
        </p:nvSpPr>
        <p:spPr>
          <a:xfrm>
            <a:off x="-108520" y="160338"/>
            <a:ext cx="9883647" cy="1699071"/>
          </a:xfrm>
        </p:spPr>
        <p:txBody>
          <a:bodyPr/>
          <a:lstStyle/>
          <a:p>
            <a:pPr eaLnBrk="1" hangingPunct="1"/>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
            </a:r>
            <a:br>
              <a:rPr lang="ru-RU" altLang="ru-RU" sz="3200" b="1" dirty="0" smtClean="0">
                <a:solidFill>
                  <a:srgbClr val="C00000"/>
                </a:solidFill>
                <a:latin typeface="Times New Roman" pitchFamily="18" charset="0"/>
              </a:rPr>
            </a:br>
            <a:r>
              <a:rPr lang="ru-RU" altLang="ru-RU" sz="3200" b="1" dirty="0" smtClean="0">
                <a:solidFill>
                  <a:srgbClr val="C00000"/>
                </a:solidFill>
                <a:latin typeface="Times New Roman" pitchFamily="18" charset="0"/>
              </a:rPr>
              <a:t>НЕНАЛОГОВЫЕ ДОХОДЫ</a:t>
            </a:r>
            <a:br>
              <a:rPr lang="ru-RU" altLang="ru-RU" sz="3200" b="1" dirty="0" smtClean="0">
                <a:solidFill>
                  <a:srgbClr val="C00000"/>
                </a:solidFill>
                <a:latin typeface="Times New Roman" pitchFamily="18" charset="0"/>
              </a:rPr>
            </a:br>
            <a:r>
              <a:rPr lang="ru-RU" altLang="ru-RU" sz="3200" b="1" dirty="0" err="1" smtClean="0">
                <a:solidFill>
                  <a:srgbClr val="C00000"/>
                </a:solidFill>
                <a:latin typeface="Times New Roman" pitchFamily="18" charset="0"/>
              </a:rPr>
              <a:t>Доходы</a:t>
            </a:r>
            <a:r>
              <a:rPr lang="ru-RU" altLang="ru-RU" sz="3200" b="1" dirty="0" smtClean="0">
                <a:solidFill>
                  <a:srgbClr val="C00000"/>
                </a:solidFill>
                <a:latin typeface="Times New Roman" pitchFamily="18" charset="0"/>
              </a:rPr>
              <a:t>, поступающие в порядке возмещения расходов по эксплуатации имущества </a:t>
            </a:r>
            <a:br>
              <a:rPr lang="ru-RU" altLang="ru-RU" sz="3200" b="1" dirty="0" smtClean="0">
                <a:solidFill>
                  <a:srgbClr val="C00000"/>
                </a:solidFill>
                <a:latin typeface="Times New Roman" pitchFamily="18" charset="0"/>
              </a:rPr>
            </a:br>
            <a:r>
              <a:rPr lang="ru-RU" altLang="ru-RU" sz="3200" b="1" dirty="0">
                <a:solidFill>
                  <a:srgbClr val="C00000"/>
                </a:solidFill>
                <a:latin typeface="Times New Roman" pitchFamily="18" charset="0"/>
              </a:rPr>
              <a:t> </a:t>
            </a:r>
            <a:r>
              <a:rPr lang="ru-RU" altLang="ru-RU" sz="3200" b="1" dirty="0" smtClean="0">
                <a:solidFill>
                  <a:srgbClr val="C00000"/>
                </a:solidFill>
                <a:latin typeface="Times New Roman" pitchFamily="18" charset="0"/>
              </a:rPr>
              <a:t>                  сельского поселения                         </a:t>
            </a:r>
            <a:r>
              <a:rPr lang="en-US" altLang="ru-RU" sz="2400" b="1" dirty="0" smtClean="0">
                <a:solidFill>
                  <a:srgbClr val="C00000"/>
                </a:solidFill>
              </a:rPr>
              <a:t>							</a:t>
            </a:r>
            <a:r>
              <a:rPr lang="ru-RU" altLang="ru-RU" sz="2400" b="1" dirty="0" smtClean="0">
                <a:solidFill>
                  <a:srgbClr val="C00000"/>
                </a:solidFill>
              </a:rPr>
              <a:t/>
            </a:r>
            <a:br>
              <a:rPr lang="ru-RU" altLang="ru-RU" sz="2400" b="1" dirty="0" smtClean="0">
                <a:solidFill>
                  <a:srgbClr val="C00000"/>
                </a:solidFill>
              </a:rPr>
            </a:br>
            <a:r>
              <a:rPr lang="ru-RU" altLang="ru-RU" sz="2400" b="1" dirty="0">
                <a:solidFill>
                  <a:srgbClr val="C00000"/>
                </a:solidFill>
              </a:rPr>
              <a:t> </a:t>
            </a:r>
            <a:r>
              <a:rPr lang="ru-RU" altLang="ru-RU" sz="2400" b="1" dirty="0" smtClean="0">
                <a:solidFill>
                  <a:srgbClr val="C00000"/>
                </a:solidFill>
              </a:rPr>
              <a:t>                       </a:t>
            </a:r>
            <a:br>
              <a:rPr lang="ru-RU" altLang="ru-RU" sz="2400" b="1" dirty="0" smtClean="0">
                <a:solidFill>
                  <a:srgbClr val="C00000"/>
                </a:solidFill>
              </a:rPr>
            </a:br>
            <a:r>
              <a:rPr lang="ru-RU" altLang="ru-RU" sz="2400" b="1" dirty="0">
                <a:solidFill>
                  <a:srgbClr val="C00000"/>
                </a:solidFill>
              </a:rPr>
              <a:t> </a:t>
            </a:r>
            <a:r>
              <a:rPr lang="ru-RU" altLang="ru-RU" sz="2400" b="1" dirty="0" smtClean="0">
                <a:solidFill>
                  <a:srgbClr val="C00000"/>
                </a:solidFill>
              </a:rPr>
              <a:t>                                                                     </a:t>
            </a:r>
            <a:r>
              <a:rPr lang="ru-RU" altLang="ru-RU" sz="1600" b="1" dirty="0" smtClean="0">
                <a:solidFill>
                  <a:srgbClr val="254061"/>
                </a:solidFill>
              </a:rPr>
              <a:t>(тыс. рублей)</a:t>
            </a:r>
          </a:p>
        </p:txBody>
      </p:sp>
      <p:sp>
        <p:nvSpPr>
          <p:cNvPr id="245765" name="Содержимое 13"/>
          <p:cNvSpPr>
            <a:spLocks noGrp="1"/>
          </p:cNvSpPr>
          <p:nvPr>
            <p:ph idx="1"/>
          </p:nvPr>
        </p:nvSpPr>
        <p:spPr>
          <a:xfrm>
            <a:off x="454548" y="1628800"/>
            <a:ext cx="8229600" cy="4525963"/>
          </a:xfrm>
        </p:spPr>
        <p:txBody>
          <a:bodyPr/>
          <a:lstStyle/>
          <a:p>
            <a:pPr>
              <a:buFont typeface="Arial" charset="0"/>
              <a:buNone/>
            </a:pPr>
            <a:r>
              <a:rPr lang="ru-RU" altLang="ru-RU" dirty="0" smtClean="0"/>
              <a:t>     </a:t>
            </a:r>
          </a:p>
          <a:p>
            <a:pPr>
              <a:buFont typeface="Arial" charset="0"/>
              <a:buNone/>
            </a:pPr>
            <a:endParaRPr lang="ru-RU" altLang="ru-RU" dirty="0" smtClean="0"/>
          </a:p>
        </p:txBody>
      </p:sp>
      <p:graphicFrame>
        <p:nvGraphicFramePr>
          <p:cNvPr id="245762" name="Объект 2"/>
          <p:cNvGraphicFramePr>
            <a:graphicFrameLocks/>
          </p:cNvGraphicFramePr>
          <p:nvPr>
            <p:extLst>
              <p:ext uri="{D42A27DB-BD31-4B8C-83A1-F6EECF244321}">
                <p14:modId xmlns:p14="http://schemas.microsoft.com/office/powerpoint/2010/main" val="4005317993"/>
              </p:ext>
            </p:extLst>
          </p:nvPr>
        </p:nvGraphicFramePr>
        <p:xfrm>
          <a:off x="182663" y="2348880"/>
          <a:ext cx="7446962" cy="4621213"/>
        </p:xfrm>
        <a:graphic>
          <a:graphicData uri="http://schemas.openxmlformats.org/presentationml/2006/ole">
            <mc:AlternateContent xmlns:mc="http://schemas.openxmlformats.org/markup-compatibility/2006">
              <mc:Choice xmlns:v="urn:schemas-microsoft-com:vml" Requires="v">
                <p:oleObj spid="_x0000_s246830" name="Лист" r:id="rId3" imgW="3228992" imgH="2019346" progId="Excel.Sheet.8">
                  <p:embed/>
                </p:oleObj>
              </mc:Choice>
              <mc:Fallback>
                <p:oleObj name="Лист" r:id="rId3" imgW="3228992" imgH="2019346" progId="Excel.Sheet.8">
                  <p:embed/>
                  <p:pic>
                    <p:nvPicPr>
                      <p:cNvPr id="0" name=""/>
                      <p:cNvPicPr>
                        <a:picLocks noChangeArrowheads="1"/>
                      </p:cNvPicPr>
                      <p:nvPr/>
                    </p:nvPicPr>
                    <p:blipFill>
                      <a:blip r:embed="rId4"/>
                      <a:srcRect/>
                      <a:stretch>
                        <a:fillRect/>
                      </a:stretch>
                    </p:blipFill>
                    <p:spPr bwMode="auto">
                      <a:xfrm>
                        <a:off x="182663" y="2348880"/>
                        <a:ext cx="7446962" cy="462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66" name="AutoShape 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7" name="AutoShape 1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8" name="AutoShape 1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69" name="AutoShape 1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0" name="AutoShape 1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1" name="AutoShape 18"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2" name="AutoShape 20"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3" name="AutoShape 22"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4" name="AutoShape 24"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45775" name="AutoShape 26" descr="Картинки по запросу налог на доходы физических лиц"/>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Tree>
    <p:extLst>
      <p:ext uri="{BB962C8B-B14F-4D97-AF65-F5344CB8AC3E}">
        <p14:creationId xmlns:p14="http://schemas.microsoft.com/office/powerpoint/2010/main" val="36720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714356"/>
            <a:ext cx="5500726" cy="1000132"/>
          </a:xfrm>
        </p:spPr>
        <p:txBody>
          <a:bodyPr>
            <a:normAutofit fontScale="90000"/>
          </a:bodyPr>
          <a:lstStyle/>
          <a:p>
            <a:pPr algn="ctr"/>
            <a:r>
              <a:rPr lang="ru-RU" sz="2800" b="1" dirty="0" smtClean="0">
                <a:solidFill>
                  <a:srgbClr val="FF0000"/>
                </a:solidFill>
              </a:rPr>
              <a:t>Крупнейшие налогоплательщики</a:t>
            </a:r>
            <a:br>
              <a:rPr lang="ru-RU" sz="2800" b="1" dirty="0" smtClean="0">
                <a:solidFill>
                  <a:srgbClr val="FF0000"/>
                </a:solidFill>
              </a:rPr>
            </a:br>
            <a:r>
              <a:rPr lang="ru-RU" sz="2800" b="1" dirty="0" smtClean="0">
                <a:solidFill>
                  <a:srgbClr val="FF0000"/>
                </a:solidFill>
              </a:rPr>
              <a:t> </a:t>
            </a:r>
            <a:r>
              <a:rPr lang="ru-RU" sz="2800" b="1" dirty="0" err="1" smtClean="0">
                <a:solidFill>
                  <a:srgbClr val="FF0000"/>
                </a:solidFill>
              </a:rPr>
              <a:t>Камышевского</a:t>
            </a:r>
            <a:r>
              <a:rPr lang="ru-RU" sz="2800" b="1" dirty="0" smtClean="0">
                <a:solidFill>
                  <a:srgbClr val="FF0000"/>
                </a:solidFill>
              </a:rPr>
              <a:t> сельского поселения</a:t>
            </a:r>
            <a:endParaRPr lang="ru-RU" sz="2800" b="1" dirty="0">
              <a:solidFill>
                <a:srgbClr val="FF0000"/>
              </a:solidFill>
            </a:endParaRPr>
          </a:p>
        </p:txBody>
      </p:sp>
      <p:sp>
        <p:nvSpPr>
          <p:cNvPr id="6" name="Скругленный прямоугольник 5"/>
          <p:cNvSpPr/>
          <p:nvPr/>
        </p:nvSpPr>
        <p:spPr>
          <a:xfrm>
            <a:off x="2071670" y="2214554"/>
            <a:ext cx="4857784" cy="428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КФХ «</a:t>
            </a:r>
            <a:r>
              <a:rPr lang="ru-RU" sz="2400" b="1" dirty="0" err="1" smtClean="0">
                <a:solidFill>
                  <a:schemeClr val="tx1"/>
                </a:solidFill>
              </a:rPr>
              <a:t>Должиков</a:t>
            </a:r>
            <a:r>
              <a:rPr lang="ru-RU" sz="2400" b="1" dirty="0" smtClean="0">
                <a:solidFill>
                  <a:schemeClr val="tx1"/>
                </a:solidFill>
              </a:rPr>
              <a:t> А.Г.»</a:t>
            </a:r>
            <a:endParaRPr lang="ru-RU" sz="2400" b="1" dirty="0">
              <a:solidFill>
                <a:schemeClr val="tx1"/>
              </a:solidFill>
            </a:endParaRPr>
          </a:p>
        </p:txBody>
      </p:sp>
      <p:sp>
        <p:nvSpPr>
          <p:cNvPr id="7" name="Скругленный прямоугольник 6"/>
          <p:cNvSpPr/>
          <p:nvPr/>
        </p:nvSpPr>
        <p:spPr>
          <a:xfrm>
            <a:off x="2071670" y="3214686"/>
            <a:ext cx="5000660"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ООО СПК «</a:t>
            </a:r>
            <a:r>
              <a:rPr lang="ru-RU" sz="2400" b="1" dirty="0" err="1" smtClean="0">
                <a:solidFill>
                  <a:schemeClr val="tx1"/>
                </a:solidFill>
              </a:rPr>
              <a:t>Партнер-Агро</a:t>
            </a:r>
            <a:r>
              <a:rPr lang="ru-RU" sz="2400" b="1" dirty="0" smtClean="0">
                <a:solidFill>
                  <a:schemeClr val="tx1"/>
                </a:solidFill>
              </a:rPr>
              <a:t>»</a:t>
            </a:r>
            <a:endParaRPr lang="ru-RU" sz="2400" b="1" dirty="0">
              <a:solidFill>
                <a:schemeClr val="tx1"/>
              </a:solidFill>
            </a:endParaRPr>
          </a:p>
        </p:txBody>
      </p:sp>
      <p:sp>
        <p:nvSpPr>
          <p:cNvPr id="9" name="Скругленный прямоугольник 8"/>
          <p:cNvSpPr/>
          <p:nvPr/>
        </p:nvSpPr>
        <p:spPr>
          <a:xfrm>
            <a:off x="1928794" y="4572008"/>
            <a:ext cx="5143536"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СПК «</a:t>
            </a:r>
            <a:r>
              <a:rPr lang="ru-RU" sz="2400" b="1" dirty="0" err="1" smtClean="0">
                <a:solidFill>
                  <a:schemeClr val="tx1"/>
                </a:solidFill>
              </a:rPr>
              <a:t>Новоселовский</a:t>
            </a:r>
            <a:r>
              <a:rPr lang="ru-RU" sz="2400" b="1" dirty="0" smtClean="0">
                <a:solidFill>
                  <a:schemeClr val="tx1"/>
                </a:solidFill>
              </a:rPr>
              <a:t>»</a:t>
            </a:r>
            <a:endParaRPr lang="ru-RU" sz="2400" b="1" dirty="0">
              <a:solidFill>
                <a:schemeClr val="tx1"/>
              </a:solidFill>
            </a:endParaRPr>
          </a:p>
        </p:txBody>
      </p:sp>
      <p:pic>
        <p:nvPicPr>
          <p:cNvPr id="128002" name="Picture 2"/>
          <p:cNvPicPr>
            <a:picLocks noChangeAspect="1" noChangeArrowheads="1"/>
          </p:cNvPicPr>
          <p:nvPr/>
        </p:nvPicPr>
        <p:blipFill>
          <a:blip r:embed="rId2" cstate="print"/>
          <a:srcRect/>
          <a:stretch>
            <a:fillRect/>
          </a:stretch>
        </p:blipFill>
        <p:spPr bwMode="auto">
          <a:xfrm>
            <a:off x="142844" y="1071546"/>
            <a:ext cx="1785950" cy="1452561"/>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cstate="print"/>
          <a:srcRect/>
          <a:stretch>
            <a:fillRect/>
          </a:stretch>
        </p:blipFill>
        <p:spPr bwMode="auto">
          <a:xfrm>
            <a:off x="142844" y="2500306"/>
            <a:ext cx="1760416" cy="1643074"/>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cstate="print"/>
          <a:srcRect/>
          <a:stretch>
            <a:fillRect/>
          </a:stretch>
        </p:blipFill>
        <p:spPr bwMode="auto">
          <a:xfrm>
            <a:off x="214282" y="4214818"/>
            <a:ext cx="1714512" cy="1928826"/>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5" cstate="print"/>
          <a:srcRect/>
          <a:stretch>
            <a:fillRect/>
          </a:stretch>
        </p:blipFill>
        <p:spPr bwMode="auto">
          <a:xfrm>
            <a:off x="7215174" y="1000108"/>
            <a:ext cx="1928826" cy="1428760"/>
          </a:xfrm>
          <a:prstGeom prst="rect">
            <a:avLst/>
          </a:prstGeom>
          <a:noFill/>
          <a:ln w="9525">
            <a:noFill/>
            <a:miter lim="800000"/>
            <a:headEnd/>
            <a:tailEnd/>
          </a:ln>
          <a:effectLst/>
        </p:spPr>
      </p:pic>
      <p:pic>
        <p:nvPicPr>
          <p:cNvPr id="128006" name="Picture 6"/>
          <p:cNvPicPr>
            <a:picLocks noChangeAspect="1" noChangeArrowheads="1"/>
          </p:cNvPicPr>
          <p:nvPr/>
        </p:nvPicPr>
        <p:blipFill>
          <a:blip r:embed="rId6" cstate="print"/>
          <a:srcRect/>
          <a:stretch>
            <a:fillRect/>
          </a:stretch>
        </p:blipFill>
        <p:spPr bwMode="auto">
          <a:xfrm>
            <a:off x="7215206" y="2428868"/>
            <a:ext cx="1714512" cy="1828800"/>
          </a:xfrm>
          <a:prstGeom prst="rect">
            <a:avLst/>
          </a:prstGeom>
          <a:noFill/>
          <a:ln w="9525">
            <a:noFill/>
            <a:miter lim="800000"/>
            <a:headEnd/>
            <a:tailEnd/>
          </a:ln>
          <a:effectLst/>
        </p:spPr>
      </p:pic>
      <p:pic>
        <p:nvPicPr>
          <p:cNvPr id="128007" name="Picture 7"/>
          <p:cNvPicPr>
            <a:picLocks noChangeAspect="1" noChangeArrowheads="1"/>
          </p:cNvPicPr>
          <p:nvPr/>
        </p:nvPicPr>
        <p:blipFill>
          <a:blip r:embed="rId7" cstate="print"/>
          <a:srcRect/>
          <a:stretch>
            <a:fillRect/>
          </a:stretch>
        </p:blipFill>
        <p:spPr bwMode="auto">
          <a:xfrm>
            <a:off x="7358081" y="4500571"/>
            <a:ext cx="1500199"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35522" name="Picture 2" descr="C:\Users\user\Pictures\d5b70da9f2ebdd76c8f34c43813d897f543fb94b.jpg"/>
          <p:cNvPicPr>
            <a:picLocks noChangeAspect="1" noChangeArrowheads="1"/>
          </p:cNvPicPr>
          <p:nvPr/>
        </p:nvPicPr>
        <p:blipFill>
          <a:blip r:embed="rId2">
            <a:lum bright="45000" contrast="-4000"/>
          </a:blip>
          <a:srcRect/>
          <a:stretch>
            <a:fillRect/>
          </a:stretch>
        </p:blipFill>
        <p:spPr bwMode="auto">
          <a:xfrm>
            <a:off x="-27418" y="1437199"/>
            <a:ext cx="9152352" cy="5420801"/>
          </a:xfrm>
          <a:prstGeom prst="rect">
            <a:avLst/>
          </a:prstGeom>
          <a:noFill/>
        </p:spPr>
      </p:pic>
      <p:graphicFrame>
        <p:nvGraphicFramePr>
          <p:cNvPr id="135237" name="Group 69"/>
          <p:cNvGraphicFramePr>
            <a:graphicFrameLocks noGrp="1"/>
          </p:cNvGraphicFramePr>
          <p:nvPr>
            <p:ph/>
            <p:extLst>
              <p:ext uri="{D42A27DB-BD31-4B8C-83A1-F6EECF244321}">
                <p14:modId xmlns:p14="http://schemas.microsoft.com/office/powerpoint/2010/main" val="3095411552"/>
              </p:ext>
            </p:extLst>
          </p:nvPr>
        </p:nvGraphicFramePr>
        <p:xfrm>
          <a:off x="1403648" y="1412776"/>
          <a:ext cx="6740816" cy="5202925"/>
        </p:xfrm>
        <a:graphic>
          <a:graphicData uri="http://schemas.openxmlformats.org/drawingml/2006/table">
            <a:tbl>
              <a:tblPr/>
              <a:tblGrid>
                <a:gridCol w="2162329"/>
                <a:gridCol w="1574428"/>
                <a:gridCol w="1538663"/>
                <a:gridCol w="1465396"/>
              </a:tblGrid>
              <a:tr h="72008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2021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bg1"/>
                          </a:solidFill>
                          <a:effectLst/>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2022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2023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47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Calibri" pitchFamily="34" charset="0"/>
                        </a:rPr>
                        <a:t>БЕЗВОЗМЕЗДНЫЕ 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4706,7</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3346,3</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3270,5</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19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Дотации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4082,5</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2849,1</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2769,7</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17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Субвенции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96,3</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97,2</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100,8</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Иные межбюджетные трансферты из бюджета муниципального района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527,9</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400,0</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400,0</a:t>
                      </a: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5" name="Rectangle 2"/>
          <p:cNvSpPr>
            <a:spLocks noGrp="1"/>
          </p:cNvSpPr>
          <p:nvPr>
            <p:ph type="title" idx="4294967295"/>
          </p:nvPr>
        </p:nvSpPr>
        <p:spPr>
          <a:xfrm>
            <a:off x="714375" y="274638"/>
            <a:ext cx="7786715" cy="1143000"/>
          </a:xfrm>
        </p:spPr>
        <p:txBody>
          <a:bodyPr>
            <a:normAutofit/>
          </a:bodyPr>
          <a:lstStyle/>
          <a:p>
            <a:pPr algn="ctr" eaLnBrk="1" hangingPunct="1"/>
            <a:r>
              <a:rPr lang="ru-RU" sz="3200" b="1" dirty="0" smtClean="0">
                <a:solidFill>
                  <a:srgbClr val="002060"/>
                </a:solidFill>
              </a:rPr>
              <a:t>Безвозмездные поступления </a:t>
            </a:r>
            <a:r>
              <a:rPr lang="ru-RU" sz="2400" b="1" dirty="0" smtClean="0">
                <a:solidFill>
                  <a:srgbClr val="002060"/>
                </a:solidFill>
              </a:rPr>
              <a:t/>
            </a:r>
            <a:br>
              <a:rPr lang="ru-RU" sz="2400" b="1" dirty="0" smtClean="0">
                <a:solidFill>
                  <a:srgbClr val="002060"/>
                </a:solidFill>
              </a:rPr>
            </a:br>
            <a:r>
              <a:rPr lang="ru-RU" sz="2000" dirty="0" smtClean="0">
                <a:solidFill>
                  <a:schemeClr val="tx2"/>
                </a:solidFill>
              </a:rPr>
              <a:t>                                                                                                            </a:t>
            </a:r>
            <a:r>
              <a:rPr lang="ru-RU" sz="2000" dirty="0" err="1" smtClean="0"/>
              <a:t>тыс</a:t>
            </a:r>
            <a:r>
              <a:rPr lang="ru-RU" sz="2000" dirty="0" err="1" smtClean="0">
                <a:solidFill>
                  <a:schemeClr val="tx2"/>
                </a:solidFill>
              </a:rPr>
              <a:t>.рублей</a:t>
            </a:r>
            <a:endParaRPr lang="ru-RU" sz="2000" dirty="0" smtClean="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48"/>
            <a:ext cx="8229600" cy="1623548"/>
          </a:xfrm>
        </p:spPr>
        <p:txBody>
          <a:bodyPr tIns="32653">
            <a:normAutofit/>
          </a:bodyPr>
          <a:lstStyle/>
          <a:p>
            <a:pPr algn="ctr">
              <a:defRPr/>
            </a:pPr>
            <a:r>
              <a:rPr lang="ru-RU" sz="1700" dirty="0" smtClean="0">
                <a:solidFill>
                  <a:srgbClr val="C00000"/>
                </a:solidFill>
              </a:rPr>
              <a:t> Иные межбюджетные трансферты, передаваемые бюджету </a:t>
            </a:r>
            <a:r>
              <a:rPr lang="ru-RU" sz="1700" dirty="0" err="1" smtClean="0">
                <a:solidFill>
                  <a:srgbClr val="C00000"/>
                </a:solidFill>
              </a:rPr>
              <a:t>Камышевского</a:t>
            </a:r>
            <a:r>
              <a:rPr lang="ru-RU" sz="1700" dirty="0" smtClean="0">
                <a:solidFill>
                  <a:srgbClr val="C00000"/>
                </a:solidFill>
              </a:rPr>
              <a:t> сельского поселения из бюджета Орловского района</a:t>
            </a:r>
            <a:br>
              <a:rPr lang="ru-RU" sz="1700" dirty="0" smtClean="0">
                <a:solidFill>
                  <a:srgbClr val="C00000"/>
                </a:solidFill>
              </a:rPr>
            </a:br>
            <a:r>
              <a:rPr lang="ru-RU" sz="1700" dirty="0" smtClean="0">
                <a:solidFill>
                  <a:srgbClr val="C00000"/>
                </a:solidFill>
              </a:rPr>
              <a:t> на осуществление части полномочий по  решению </a:t>
            </a:r>
            <a:br>
              <a:rPr lang="ru-RU" sz="1700" dirty="0" smtClean="0">
                <a:solidFill>
                  <a:srgbClr val="C00000"/>
                </a:solidFill>
              </a:rPr>
            </a:br>
            <a:r>
              <a:rPr lang="ru-RU" sz="1700" dirty="0" smtClean="0">
                <a:solidFill>
                  <a:srgbClr val="C00000"/>
                </a:solidFill>
              </a:rPr>
              <a:t>вопросам местного значения на 2021 - 2023 годы </a:t>
            </a:r>
            <a:endParaRPr lang="ru-RU" sz="17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306142144"/>
              </p:ext>
            </p:extLst>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048"/>
            <a:ext cx="8229600" cy="1623548"/>
          </a:xfrm>
        </p:spPr>
        <p:txBody>
          <a:bodyPr tIns="32653">
            <a:normAutofit/>
          </a:bodyPr>
          <a:lstStyle/>
          <a:p>
            <a:pPr algn="ctr">
              <a:defRPr/>
            </a:pPr>
            <a:r>
              <a:rPr lang="ru-RU" sz="1700" dirty="0" smtClean="0">
                <a:solidFill>
                  <a:srgbClr val="C00000"/>
                </a:solidFill>
              </a:rPr>
              <a:t> Иные межбюджетные трансферты, </a:t>
            </a:r>
            <a:r>
              <a:rPr lang="ru-RU" sz="1700" dirty="0" smtClean="0">
                <a:solidFill>
                  <a:srgbClr val="C00000"/>
                </a:solidFill>
              </a:rPr>
              <a:t>выделя</a:t>
            </a:r>
            <a:r>
              <a:rPr lang="ru-RU" sz="1700" dirty="0" smtClean="0">
                <a:solidFill>
                  <a:srgbClr val="C00000"/>
                </a:solidFill>
              </a:rPr>
              <a:t>емые бюджету  </a:t>
            </a:r>
            <a:r>
              <a:rPr lang="ru-RU" sz="1700" dirty="0" err="1" smtClean="0">
                <a:solidFill>
                  <a:srgbClr val="C00000"/>
                </a:solidFill>
              </a:rPr>
              <a:t>Камышевского</a:t>
            </a:r>
            <a:r>
              <a:rPr lang="ru-RU" sz="1700" dirty="0" smtClean="0">
                <a:solidFill>
                  <a:srgbClr val="C00000"/>
                </a:solidFill>
              </a:rPr>
              <a:t>  </a:t>
            </a:r>
            <a:r>
              <a:rPr lang="ru-RU" sz="1700" dirty="0" smtClean="0">
                <a:solidFill>
                  <a:srgbClr val="C00000"/>
                </a:solidFill>
              </a:rPr>
              <a:t>сельского поселения из бюджета Орловского </a:t>
            </a:r>
            <a:r>
              <a:rPr lang="ru-RU" sz="1700" dirty="0" smtClean="0">
                <a:solidFill>
                  <a:srgbClr val="C00000"/>
                </a:solidFill>
              </a:rPr>
              <a:t>района  на расходные обязательства, возникающие при выполнении полномочий органов местного самоуправления по вопросам местного значения за счет средств местного бюджета</a:t>
            </a:r>
            <a:r>
              <a:rPr lang="ru-RU" sz="1700" dirty="0" smtClean="0">
                <a:solidFill>
                  <a:srgbClr val="C00000"/>
                </a:solidFill>
              </a:rPr>
              <a:t/>
            </a:r>
            <a:br>
              <a:rPr lang="ru-RU" sz="1700" dirty="0" smtClean="0">
                <a:solidFill>
                  <a:srgbClr val="C00000"/>
                </a:solidFill>
              </a:rPr>
            </a:br>
            <a:r>
              <a:rPr lang="ru-RU" sz="1700" dirty="0" smtClean="0">
                <a:solidFill>
                  <a:srgbClr val="C00000"/>
                </a:solidFill>
              </a:rPr>
              <a:t> </a:t>
            </a:r>
            <a:r>
              <a:rPr lang="ru-RU" sz="1700" dirty="0" smtClean="0">
                <a:solidFill>
                  <a:srgbClr val="C00000"/>
                </a:solidFill>
              </a:rPr>
              <a:t>  </a:t>
            </a:r>
            <a:r>
              <a:rPr lang="ru-RU" sz="1700" dirty="0" smtClean="0">
                <a:solidFill>
                  <a:srgbClr val="C00000"/>
                </a:solidFill>
              </a:rPr>
              <a:t>на </a:t>
            </a:r>
            <a:r>
              <a:rPr lang="ru-RU" sz="1700" dirty="0" smtClean="0">
                <a:solidFill>
                  <a:srgbClr val="C00000"/>
                </a:solidFill>
              </a:rPr>
              <a:t>2021 год </a:t>
            </a:r>
            <a:endParaRPr lang="ru-RU" sz="17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481074711"/>
              </p:ext>
            </p:extLst>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69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tIns="32653">
            <a:normAutofit/>
          </a:bodyPr>
          <a:lstStyle/>
          <a:p>
            <a:pPr algn="ctr">
              <a:defRPr/>
            </a:pPr>
            <a:r>
              <a:rPr lang="ru-RU" sz="2000" dirty="0" smtClean="0">
                <a:solidFill>
                  <a:srgbClr val="C00000"/>
                </a:solidFill>
              </a:rPr>
              <a:t>Распределение субвенций бюджету  </a:t>
            </a:r>
            <a:r>
              <a:rPr lang="ru-RU" sz="2000" dirty="0" err="1" smtClean="0">
                <a:solidFill>
                  <a:srgbClr val="C00000"/>
                </a:solidFill>
              </a:rPr>
              <a:t>Камышевского</a:t>
            </a:r>
            <a:r>
              <a:rPr lang="ru-RU" sz="2000" dirty="0" smtClean="0">
                <a:solidFill>
                  <a:srgbClr val="C00000"/>
                </a:solidFill>
              </a:rPr>
              <a:t> сельского поселения Орловского района из Областного бюджета на 2021 год</a:t>
            </a:r>
            <a:br>
              <a:rPr lang="ru-RU" sz="2000" dirty="0" smtClean="0">
                <a:solidFill>
                  <a:srgbClr val="C00000"/>
                </a:solidFill>
              </a:rPr>
            </a:br>
            <a:endParaRPr lang="ru-RU" sz="2000" dirty="0">
              <a:solidFill>
                <a:srgbClr val="C0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314238018"/>
              </p:ext>
            </p:extLst>
          </p:nvPr>
        </p:nvGraphicFramePr>
        <p:xfrm>
          <a:off x="456974" y="2000240"/>
          <a:ext cx="8230054" cy="430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848872" cy="1440160"/>
          </a:xfrm>
        </p:spPr>
        <p:style>
          <a:lnRef idx="3">
            <a:schemeClr val="lt1"/>
          </a:lnRef>
          <a:fillRef idx="1">
            <a:schemeClr val="accent3"/>
          </a:fillRef>
          <a:effectRef idx="1">
            <a:schemeClr val="accent3"/>
          </a:effectRef>
          <a:fontRef idx="minor">
            <a:schemeClr val="lt1"/>
          </a:fontRef>
        </p:style>
        <p:txBody>
          <a:bodyPr rtlCol="0">
            <a:normAutofit fontScale="90000"/>
          </a:bodyPr>
          <a:lstStyle/>
          <a:p>
            <a:pPr fontAlgn="auto">
              <a:spcAft>
                <a:spcPts val="0"/>
              </a:spcAft>
              <a:defRPr/>
            </a:pPr>
            <a:r>
              <a:rPr lang="ru-RU" b="1" dirty="0" smtClean="0"/>
              <a:t>ДОТАЦИЯ ИЗ ОБЛАСТНОГО БЮДЖЕТА  на 2021-2023 годы</a:t>
            </a:r>
            <a:endParaRPr lang="ru-RU" b="1" dirty="0"/>
          </a:p>
        </p:txBody>
      </p:sp>
      <p:graphicFrame>
        <p:nvGraphicFramePr>
          <p:cNvPr id="3" name="Диаграмма 2"/>
          <p:cNvGraphicFramePr>
            <a:graphicFrameLocks/>
          </p:cNvGraphicFramePr>
          <p:nvPr>
            <p:extLst>
              <p:ext uri="{D42A27DB-BD31-4B8C-83A1-F6EECF244321}">
                <p14:modId xmlns:p14="http://schemas.microsoft.com/office/powerpoint/2010/main" val="4074207081"/>
              </p:ext>
            </p:extLst>
          </p:nvPr>
        </p:nvGraphicFramePr>
        <p:xfrm>
          <a:off x="609600" y="1397000"/>
          <a:ext cx="8013700"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528622" y="174554"/>
            <a:ext cx="8229600" cy="439718"/>
          </a:xfrm>
        </p:spPr>
        <p:txBody>
          <a:bodyPr>
            <a:normAutofit fontScale="90000"/>
          </a:bodyPr>
          <a:lstStyle/>
          <a:p>
            <a:r>
              <a:rPr lang="en-US" dirty="0" smtClean="0"/>
              <a:t/>
            </a:r>
            <a:br>
              <a:rPr lang="en-US" dirty="0" smtClean="0"/>
            </a:br>
            <a:endParaRPr lang="ru-RU" dirty="0"/>
          </a:p>
        </p:txBody>
      </p:sp>
      <p:pic>
        <p:nvPicPr>
          <p:cNvPr id="15" name="Picture 2"/>
          <p:cNvPicPr>
            <a:picLocks noChangeAspect="1" noChangeArrowheads="1"/>
          </p:cNvPicPr>
          <p:nvPr/>
        </p:nvPicPr>
        <p:blipFill>
          <a:blip r:embed="rId3" cstate="print"/>
          <a:srcRect/>
          <a:stretch>
            <a:fillRect/>
          </a:stretch>
        </p:blipFill>
        <p:spPr bwMode="auto">
          <a:xfrm>
            <a:off x="214282" y="1857364"/>
            <a:ext cx="8643998" cy="4714908"/>
          </a:xfrm>
          <a:prstGeom prst="rect">
            <a:avLst/>
          </a:prstGeom>
          <a:noFill/>
          <a:ln w="9525">
            <a:noFill/>
            <a:miter lim="800000"/>
            <a:headEnd/>
            <a:tailEnd/>
          </a:ln>
          <a:effectLst/>
        </p:spPr>
      </p:pic>
      <p:sp>
        <p:nvSpPr>
          <p:cNvPr id="13" name="Прямоугольник 12"/>
          <p:cNvSpPr/>
          <p:nvPr/>
        </p:nvSpPr>
        <p:spPr>
          <a:xfrm>
            <a:off x="6300192" y="714767"/>
            <a:ext cx="2232248" cy="471490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Прогноз социально-экономического развития </a:t>
            </a:r>
            <a:r>
              <a:rPr lang="ru-RU" dirty="0" err="1" smtClean="0"/>
              <a:t>Камышевского</a:t>
            </a:r>
            <a:r>
              <a:rPr lang="ru-RU" dirty="0" smtClean="0"/>
              <a:t> сельского поселения на 2021-2023 годы</a:t>
            </a:r>
          </a:p>
          <a:p>
            <a:pPr algn="ctr"/>
            <a:r>
              <a:rPr lang="ru-RU" dirty="0" smtClean="0"/>
              <a:t>(Распоряжение Администрации </a:t>
            </a:r>
            <a:r>
              <a:rPr lang="ru-RU" dirty="0" err="1" smtClean="0"/>
              <a:t>Камышевского</a:t>
            </a:r>
            <a:r>
              <a:rPr lang="ru-RU" dirty="0" smtClean="0"/>
              <a:t> сельского поселения №89 от 02.11.2020)</a:t>
            </a:r>
            <a:endParaRPr lang="ru-RU" dirty="0"/>
          </a:p>
        </p:txBody>
      </p:sp>
      <p:sp>
        <p:nvSpPr>
          <p:cNvPr id="11" name="Прямоугольник 10"/>
          <p:cNvSpPr/>
          <p:nvPr/>
        </p:nvSpPr>
        <p:spPr>
          <a:xfrm>
            <a:off x="611560" y="714767"/>
            <a:ext cx="2428892" cy="4857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t>Основные </a:t>
            </a:r>
            <a:r>
              <a:rPr lang="ru-RU" b="1" dirty="0" smtClean="0"/>
              <a:t>направления бюджетной и налоговой политики на 2021-2023 годы (Постановление Администрации </a:t>
            </a:r>
            <a:r>
              <a:rPr lang="ru-RU" b="1" dirty="0" err="1" smtClean="0"/>
              <a:t>Камышевского</a:t>
            </a:r>
            <a:r>
              <a:rPr lang="ru-RU" b="1" dirty="0" smtClean="0"/>
              <a:t> сельского поселения №87</a:t>
            </a:r>
            <a:r>
              <a:rPr lang="en-US" b="1" dirty="0" smtClean="0"/>
              <a:t> </a:t>
            </a:r>
            <a:r>
              <a:rPr lang="ru-RU" b="1" dirty="0" smtClean="0"/>
              <a:t>от 20.10.2020)  </a:t>
            </a:r>
            <a:endParaRPr lang="ru-RU" b="1" dirty="0"/>
          </a:p>
        </p:txBody>
      </p:sp>
      <p:sp>
        <p:nvSpPr>
          <p:cNvPr id="12" name="Прямоугольник 11"/>
          <p:cNvSpPr/>
          <p:nvPr/>
        </p:nvSpPr>
        <p:spPr>
          <a:xfrm>
            <a:off x="3428992" y="705231"/>
            <a:ext cx="2286016" cy="4867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t>Муниципальные программы </a:t>
            </a:r>
            <a:r>
              <a:rPr lang="ru-RU" b="1" dirty="0" err="1" smtClean="0"/>
              <a:t>Камышевского</a:t>
            </a:r>
            <a:r>
              <a:rPr lang="ru-RU" b="1" dirty="0" smtClean="0"/>
              <a:t> сельского поселения Орловского района на период 2019-2030 годы</a:t>
            </a:r>
            <a:endParaRPr lang="ru-RU" b="1" dirty="0"/>
          </a:p>
        </p:txBody>
      </p:sp>
      <p:sp>
        <p:nvSpPr>
          <p:cNvPr id="14" name="Двойная стрелка влево/вправо 13"/>
          <p:cNvSpPr/>
          <p:nvPr/>
        </p:nvSpPr>
        <p:spPr>
          <a:xfrm>
            <a:off x="214282" y="5589240"/>
            <a:ext cx="8858280" cy="1717908"/>
          </a:xfrm>
          <a:prstGeom prst="lef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chemeClr val="tx1"/>
                </a:solidFill>
              </a:rPr>
              <a:t>Основы </a:t>
            </a:r>
            <a:r>
              <a:rPr lang="ru-RU" b="1" dirty="0" smtClean="0">
                <a:solidFill>
                  <a:schemeClr val="tx1"/>
                </a:solidFill>
              </a:rPr>
              <a:t>формирования  </a:t>
            </a:r>
            <a:r>
              <a:rPr lang="ru-RU" b="1" dirty="0" smtClean="0">
                <a:solidFill>
                  <a:schemeClr val="tx1"/>
                </a:solidFill>
              </a:rPr>
              <a:t>бюджета </a:t>
            </a:r>
            <a:r>
              <a:rPr lang="ru-RU" b="1" dirty="0" err="1" smtClean="0">
                <a:solidFill>
                  <a:schemeClr val="tx1"/>
                </a:solidFill>
              </a:rPr>
              <a:t>Камышевского</a:t>
            </a:r>
            <a:r>
              <a:rPr lang="ru-RU" b="1" dirty="0" smtClean="0">
                <a:solidFill>
                  <a:schemeClr val="tx1"/>
                </a:solidFill>
              </a:rPr>
              <a:t> сельского поселения Орловского района на 2021 год и плановый период 2022 и 20</a:t>
            </a:r>
            <a:r>
              <a:rPr lang="en-US" b="1" dirty="0" smtClean="0">
                <a:solidFill>
                  <a:schemeClr val="tx1"/>
                </a:solidFill>
              </a:rPr>
              <a:t>2</a:t>
            </a:r>
            <a:r>
              <a:rPr lang="ru-RU" b="1" dirty="0">
                <a:solidFill>
                  <a:schemeClr val="tx1"/>
                </a:solidFill>
              </a:rPr>
              <a:t>3</a:t>
            </a:r>
            <a:r>
              <a:rPr lang="ru-RU" b="1" dirty="0" smtClean="0">
                <a:solidFill>
                  <a:schemeClr val="tx1"/>
                </a:solidFill>
              </a:rPr>
              <a:t> годов</a:t>
            </a:r>
            <a:endParaRPr lang="ru-RU" b="1" dirty="0">
              <a:solidFill>
                <a:schemeClr val="tx1"/>
              </a:solidFill>
            </a:endParaRPr>
          </a:p>
        </p:txBody>
      </p:sp>
      <p:sp>
        <p:nvSpPr>
          <p:cNvPr id="87042" name="AutoShape 2" descr="Картинки по запросу бюдж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sndAc>
      <p:stSnd>
        <p:snd r:embed="rId2" name="coi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97986" name="Заголовок 1"/>
          <p:cNvSpPr>
            <a:spLocks noGrp="1"/>
          </p:cNvSpPr>
          <p:nvPr>
            <p:ph type="title"/>
          </p:nvPr>
        </p:nvSpPr>
        <p:spPr>
          <a:xfrm>
            <a:off x="1928813" y="0"/>
            <a:ext cx="6757987" cy="1714500"/>
          </a:xfrm>
        </p:spPr>
        <p:txBody>
          <a:bodyPr/>
          <a:lstStyle/>
          <a:p>
            <a:r>
              <a:rPr lang="ru-RU" altLang="ru-RU" sz="3200" b="1" dirty="0" smtClean="0">
                <a:solidFill>
                  <a:srgbClr val="002060"/>
                </a:solidFill>
              </a:rPr>
              <a:t>Исполнение Указа Президента №597 от 07.05.2012                       </a:t>
            </a:r>
            <a:r>
              <a:rPr lang="ru-RU" altLang="ru-RU" sz="3600" b="1" dirty="0" smtClean="0">
                <a:solidFill>
                  <a:srgbClr val="002060"/>
                </a:solidFill>
              </a:rPr>
              <a:t/>
            </a:r>
            <a:br>
              <a:rPr lang="ru-RU" altLang="ru-RU" sz="3600" b="1" dirty="0" smtClean="0">
                <a:solidFill>
                  <a:srgbClr val="002060"/>
                </a:solidFill>
              </a:rPr>
            </a:br>
            <a:r>
              <a:rPr lang="ru-RU" altLang="ru-RU" sz="3600" b="1" dirty="0" smtClean="0">
                <a:solidFill>
                  <a:srgbClr val="002060"/>
                </a:solidFill>
              </a:rPr>
              <a:t>                                                                     </a:t>
            </a:r>
            <a:r>
              <a:rPr lang="ru-RU" altLang="ru-RU" sz="1000" b="1" dirty="0" smtClean="0">
                <a:solidFill>
                  <a:srgbClr val="002060"/>
                </a:solidFill>
              </a:rPr>
              <a:t>(тыс. рублей)</a:t>
            </a:r>
          </a:p>
        </p:txBody>
      </p:sp>
      <p:graphicFrame>
        <p:nvGraphicFramePr>
          <p:cNvPr id="297987" name="Диаграмма 2"/>
          <p:cNvGraphicFramePr>
            <a:graphicFrameLocks/>
          </p:cNvGraphicFramePr>
          <p:nvPr>
            <p:extLst>
              <p:ext uri="{D42A27DB-BD31-4B8C-83A1-F6EECF244321}">
                <p14:modId xmlns:p14="http://schemas.microsoft.com/office/powerpoint/2010/main" val="2971345646"/>
              </p:ext>
            </p:extLst>
          </p:nvPr>
        </p:nvGraphicFramePr>
        <p:xfrm>
          <a:off x="-540568" y="1643063"/>
          <a:ext cx="10656887" cy="5424488"/>
        </p:xfrm>
        <a:graphic>
          <a:graphicData uri="http://schemas.openxmlformats.org/presentationml/2006/ole">
            <mc:AlternateContent xmlns:mc="http://schemas.openxmlformats.org/markup-compatibility/2006">
              <mc:Choice xmlns:v="urn:schemas-microsoft-com:vml" Requires="v">
                <p:oleObj spid="_x0000_s240744" name="Лист" r:id="rId3" imgW="10677441" imgH="5438780" progId="Excel.Sheet.8">
                  <p:embed/>
                </p:oleObj>
              </mc:Choice>
              <mc:Fallback>
                <p:oleObj name="Лист" r:id="rId3" imgW="10677441" imgH="5438780" progId="Excel.Sheet.8">
                  <p:embed/>
                  <p:pic>
                    <p:nvPicPr>
                      <p:cNvPr id="0" name=""/>
                      <p:cNvPicPr>
                        <a:picLocks noChangeArrowheads="1"/>
                      </p:cNvPicPr>
                      <p:nvPr/>
                    </p:nvPicPr>
                    <p:blipFill>
                      <a:blip r:embed="rId4"/>
                      <a:srcRect/>
                      <a:stretch>
                        <a:fillRect/>
                      </a:stretch>
                    </p:blipFill>
                    <p:spPr bwMode="auto">
                      <a:xfrm>
                        <a:off x="-540568" y="1643063"/>
                        <a:ext cx="10656887" cy="542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988" name="AutoShape 4" descr="Картинки по запросу исполнение указов президента рф"/>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97989" name="AutoShape 6" descr="Картинки по запросу исполнение указов президента рф"/>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97990" name="AutoShape 8" descr="Картинки по запросу исполнение указов президента рф"/>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sp>
        <p:nvSpPr>
          <p:cNvPr id="297991" name="AutoShape 10" descr="Картинки по запросу исполнение указов президента рф"/>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smtClean="0">
              <a:solidFill>
                <a:prstClr val="black"/>
              </a:solidFill>
            </a:endParaRPr>
          </a:p>
        </p:txBody>
      </p:sp>
      <p:pic>
        <p:nvPicPr>
          <p:cNvPr id="2979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463"/>
            <a:ext cx="192881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9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p:txBody>
          <a:bodyPr/>
          <a:lstStyle/>
          <a:p>
            <a:pPr eaLnBrk="1" hangingPunct="1"/>
            <a:r>
              <a:rPr lang="ru-RU" sz="2800" b="1" dirty="0" smtClean="0">
                <a:solidFill>
                  <a:srgbClr val="C00000"/>
                </a:solidFill>
              </a:rPr>
              <a:t>Динамика расходов бюджета </a:t>
            </a:r>
            <a:r>
              <a:rPr lang="ru-RU" sz="2800" b="1" dirty="0" err="1" smtClean="0">
                <a:solidFill>
                  <a:srgbClr val="C00000"/>
                </a:solidFill>
              </a:rPr>
              <a:t>Камышевского</a:t>
            </a:r>
            <a:r>
              <a:rPr lang="ru-RU" sz="2800" b="1" dirty="0" smtClean="0">
                <a:solidFill>
                  <a:srgbClr val="C00000"/>
                </a:solidFill>
              </a:rPr>
              <a:t> сельского поселения на 2021-2023 годы</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extLst>
              <p:ext uri="{D42A27DB-BD31-4B8C-83A1-F6EECF244321}">
                <p14:modId xmlns:p14="http://schemas.microsoft.com/office/powerpoint/2010/main" val="609548193"/>
              </p:ext>
            </p:extLst>
          </p:nvPr>
        </p:nvGraphicFramePr>
        <p:xfrm>
          <a:off x="769938" y="1851025"/>
          <a:ext cx="7718425" cy="4570413"/>
        </p:xfrm>
        <a:graphic>
          <a:graphicData uri="http://schemas.openxmlformats.org/presentationml/2006/ole">
            <mc:AlternateContent xmlns:mc="http://schemas.openxmlformats.org/markup-compatibility/2006">
              <mc:Choice xmlns:v="urn:schemas-microsoft-com:vml" Requires="v">
                <p:oleObj spid="_x0000_s232622" name="Лист" r:id="rId3" imgW="7591408" imgH="4495842" progId="Excel.Sheet.8">
                  <p:embed/>
                </p:oleObj>
              </mc:Choice>
              <mc:Fallback>
                <p:oleObj name="Лист" r:id="rId3" imgW="7591408" imgH="4495842" progId="Excel.Sheet.8">
                  <p:embed/>
                  <p:pic>
                    <p:nvPicPr>
                      <p:cNvPr id="0" name="Содержимое 3"/>
                      <p:cNvPicPr>
                        <a:picLocks noGrp="1" noChangeArrowheads="1"/>
                      </p:cNvPicPr>
                      <p:nvPr/>
                    </p:nvPicPr>
                    <p:blipFill>
                      <a:blip r:embed="rId4"/>
                      <a:srcRect/>
                      <a:stretch>
                        <a:fillRect/>
                      </a:stretch>
                    </p:blipFill>
                    <p:spPr bwMode="auto">
                      <a:xfrm>
                        <a:off x="769938" y="1851025"/>
                        <a:ext cx="7718425"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395536" y="476672"/>
            <a:ext cx="8229600" cy="1143000"/>
          </a:xfrm>
        </p:spPr>
        <p:txBody>
          <a:bodyPr/>
          <a:lstStyle/>
          <a:p>
            <a:pPr eaLnBrk="1" hangingPunct="1"/>
            <a:r>
              <a:rPr lang="ru-RU" sz="2100" b="1" dirty="0" smtClean="0">
                <a:solidFill>
                  <a:srgbClr val="C00000"/>
                </a:solidFill>
              </a:rPr>
              <a:t>Расходы бюджета </a:t>
            </a:r>
            <a:r>
              <a:rPr lang="ru-RU" sz="2100" b="1" dirty="0" err="1" smtClean="0">
                <a:solidFill>
                  <a:srgbClr val="C00000"/>
                </a:solidFill>
              </a:rPr>
              <a:t>Камышевского</a:t>
            </a:r>
            <a:r>
              <a:rPr lang="ru-RU" sz="2100" b="1" dirty="0" smtClean="0">
                <a:solidFill>
                  <a:srgbClr val="C00000"/>
                </a:solidFill>
              </a:rPr>
              <a:t> сельского поселения в 2021 году</a:t>
            </a:r>
            <a:r>
              <a:rPr lang="ru-RU" sz="2100" dirty="0" smtClean="0">
                <a:solidFill>
                  <a:srgbClr val="C00000"/>
                </a:solidFill>
              </a:rPr>
              <a:t/>
            </a:r>
            <a:br>
              <a:rPr lang="ru-RU" sz="2100" dirty="0" smtClean="0">
                <a:solidFill>
                  <a:srgbClr val="C00000"/>
                </a:solidFill>
              </a:rPr>
            </a:br>
            <a:r>
              <a:rPr lang="ru-RU" sz="2100" dirty="0" smtClean="0">
                <a:solidFill>
                  <a:srgbClr val="C00000"/>
                </a:solidFill>
              </a:rPr>
              <a:t>                                               </a:t>
            </a:r>
            <a:r>
              <a:rPr lang="ru-RU" sz="2100" b="1" dirty="0" smtClean="0">
                <a:solidFill>
                  <a:srgbClr val="C00000"/>
                </a:solidFill>
                <a:latin typeface="Arial" charset="0"/>
              </a:rPr>
              <a:t>8412,3</a:t>
            </a:r>
            <a:r>
              <a:rPr lang="ru-RU" sz="2100" b="1" dirty="0" smtClean="0">
                <a:solidFill>
                  <a:srgbClr val="C00000"/>
                </a:solidFill>
              </a:rPr>
              <a:t>  </a:t>
            </a:r>
            <a:r>
              <a:rPr lang="ru-RU" sz="2100" b="1" dirty="0" smtClean="0">
                <a:solidFill>
                  <a:srgbClr val="C00000"/>
                </a:solidFill>
              </a:rPr>
              <a:t>тыс. рублей</a:t>
            </a:r>
            <a:endParaRPr lang="ru-RU" sz="2100" dirty="0" smtClean="0">
              <a:solidFill>
                <a:srgbClr val="C00000"/>
              </a:solidFill>
            </a:endParaRPr>
          </a:p>
        </p:txBody>
      </p:sp>
      <p:graphicFrame>
        <p:nvGraphicFramePr>
          <p:cNvPr id="31746" name="Содержимое 3"/>
          <p:cNvGraphicFramePr>
            <a:graphicFrameLocks noGrp="1"/>
          </p:cNvGraphicFramePr>
          <p:nvPr>
            <p:ph idx="1"/>
            <p:extLst>
              <p:ext uri="{D42A27DB-BD31-4B8C-83A1-F6EECF244321}">
                <p14:modId xmlns:p14="http://schemas.microsoft.com/office/powerpoint/2010/main" val="3939034693"/>
              </p:ext>
            </p:extLst>
          </p:nvPr>
        </p:nvGraphicFramePr>
        <p:xfrm>
          <a:off x="1436688" y="2212975"/>
          <a:ext cx="5708650" cy="3641725"/>
        </p:xfrm>
        <a:graphic>
          <a:graphicData uri="http://schemas.openxmlformats.org/presentationml/2006/ole">
            <mc:AlternateContent xmlns:mc="http://schemas.openxmlformats.org/markup-compatibility/2006">
              <mc:Choice xmlns:v="urn:schemas-microsoft-com:vml" Requires="v">
                <p:oleObj spid="_x0000_s231599" name="Лист" r:id="rId3" imgW="9315551" imgH="5943482" progId="Excel.Sheet.8">
                  <p:embed/>
                </p:oleObj>
              </mc:Choice>
              <mc:Fallback>
                <p:oleObj name="Лист" r:id="rId3" imgW="9315551" imgH="5943482" progId="Excel.Sheet.8">
                  <p:embed/>
                  <p:pic>
                    <p:nvPicPr>
                      <p:cNvPr id="0" name="Содержимое 3"/>
                      <p:cNvPicPr>
                        <a:picLocks noGrp="1" noChangeArrowheads="1"/>
                      </p:cNvPicPr>
                      <p:nvPr/>
                    </p:nvPicPr>
                    <p:blipFill>
                      <a:blip r:embed="rId4"/>
                      <a:srcRect/>
                      <a:stretch>
                        <a:fillRect/>
                      </a:stretch>
                    </p:blipFill>
                    <p:spPr bwMode="auto">
                      <a:xfrm>
                        <a:off x="1436688" y="2212975"/>
                        <a:ext cx="5708650" cy="364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571472" y="214290"/>
            <a:ext cx="7761288" cy="792163"/>
          </a:xfrm>
          <a:ln>
            <a:solidFill>
              <a:srgbClr val="7030A0"/>
            </a:solidFill>
          </a:ln>
        </p:spPr>
        <p:txBody>
          <a:bodyPr>
            <a:normAutofit fontScale="90000"/>
          </a:bodyPr>
          <a:lstStyle/>
          <a:p>
            <a:pPr algn="just" eaLnBrk="1" hangingPunct="1"/>
            <a:r>
              <a:rPr lang="ru-RU" sz="2800" dirty="0" smtClean="0">
                <a:solidFill>
                  <a:schemeClr val="accent1"/>
                </a:solidFill>
              </a:rPr>
              <a:t>Структура муниципальных программ </a:t>
            </a:r>
            <a:r>
              <a:rPr lang="ru-RU" sz="2800" dirty="0" err="1" smtClean="0">
                <a:solidFill>
                  <a:schemeClr val="accent1"/>
                </a:solidFill>
              </a:rPr>
              <a:t>Камышевского</a:t>
            </a:r>
            <a:r>
              <a:rPr lang="ru-RU" sz="2800" dirty="0" smtClean="0">
                <a:solidFill>
                  <a:schemeClr val="accent1"/>
                </a:solidFill>
              </a:rPr>
              <a:t> сельского поселения на 2021 год</a:t>
            </a:r>
          </a:p>
        </p:txBody>
      </p:sp>
      <p:graphicFrame>
        <p:nvGraphicFramePr>
          <p:cNvPr id="60481" name="Group 65"/>
          <p:cNvGraphicFramePr>
            <a:graphicFrameLocks noGrp="1"/>
          </p:cNvGraphicFramePr>
          <p:nvPr>
            <p:extLst>
              <p:ext uri="{D42A27DB-BD31-4B8C-83A1-F6EECF244321}">
                <p14:modId xmlns:p14="http://schemas.microsoft.com/office/powerpoint/2010/main" val="1745528138"/>
              </p:ext>
            </p:extLst>
          </p:nvPr>
        </p:nvGraphicFramePr>
        <p:xfrm>
          <a:off x="467544" y="1700808"/>
          <a:ext cx="8569647" cy="3455036"/>
        </p:xfrm>
        <a:graphic>
          <a:graphicData uri="http://schemas.openxmlformats.org/drawingml/2006/table">
            <a:tbl>
              <a:tblPr/>
              <a:tblGrid>
                <a:gridCol w="6580188"/>
                <a:gridCol w="1053355"/>
                <a:gridCol w="936104"/>
              </a:tblGrid>
              <a:tr h="517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муниципальной программы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Камышевского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сельского поселения</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Сумма тыс.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руб</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Обеспечение общественного порядка и противодействие преступности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9966"/>
                          </a:solidFill>
                          <a:effectLst/>
                          <a:latin typeface="Times New Roman" pitchFamily="18" charset="0"/>
                          <a:cs typeface="Times New Roman" pitchFamily="18" charset="0"/>
                        </a:rPr>
                        <a:t>Развитие культуры и туризма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2161,8</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26,5</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800000"/>
                          </a:solidFill>
                          <a:effectLst/>
                          <a:latin typeface="Times New Roman" pitchFamily="18" charset="0"/>
                          <a:cs typeface="Times New Roman" pitchFamily="18" charset="0"/>
                        </a:rPr>
                        <a:t>Охрана окружающей среды и рациональное природопользование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67,2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0,8</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Развитие транспортной системы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400,0</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4,9</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Эффективное управление муниципальными финансами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4735,2</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58,1</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99"/>
                          </a:solidFill>
                          <a:effectLst/>
                          <a:latin typeface="Times New Roman" pitchFamily="18" charset="0"/>
                          <a:cs typeface="Times New Roman" pitchFamily="18" charset="0"/>
                        </a:rPr>
                        <a:t>Обеспечение качественными жилищно-коммунальными услугами населения и благоустройства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789,9</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9,7</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cs typeface="Times New Roman" pitchFamily="18" charset="0"/>
                        </a:rPr>
                        <a:t>ВСЕГО</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8155,1</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85323789"/>
              </p:ext>
            </p:extLst>
          </p:nvPr>
        </p:nvGraphicFramePr>
        <p:xfrm>
          <a:off x="2771800" y="785794"/>
          <a:ext cx="6015042"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Выноска со стрелкой вправо 3"/>
          <p:cNvSpPr/>
          <p:nvPr/>
        </p:nvSpPr>
        <p:spPr>
          <a:xfrm>
            <a:off x="300933" y="928670"/>
            <a:ext cx="3000396" cy="5500726"/>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На реализацию  муниципальных программ</a:t>
            </a:r>
            <a:endParaRPr lang="ru-RU"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525" y="296797"/>
            <a:ext cx="8305800" cy="1143000"/>
          </a:xfrm>
        </p:spPr>
        <p:txBody>
          <a:bodyPr rtlCol="0">
            <a:noAutofit/>
          </a:bodyPr>
          <a:lstStyle/>
          <a:p>
            <a:pPr eaLnBrk="1" fontAlgn="auto" hangingPunct="1">
              <a:spcAft>
                <a:spcPts val="0"/>
              </a:spcAft>
              <a:defRPr/>
            </a:pPr>
            <a:r>
              <a:rPr lang="ru-RU" sz="2400" b="1" dirty="0" smtClean="0">
                <a:solidFill>
                  <a:schemeClr val="accent1">
                    <a:lumMod val="50000"/>
                  </a:schemeClr>
                </a:solidFill>
              </a:rPr>
              <a:t>Расходы бюджета </a:t>
            </a:r>
            <a:r>
              <a:rPr lang="ru-RU" sz="2400" b="1" dirty="0">
                <a:solidFill>
                  <a:schemeClr val="accent1">
                    <a:lumMod val="50000"/>
                  </a:schemeClr>
                </a:solidFill>
              </a:rPr>
              <a:t> </a:t>
            </a:r>
            <a:r>
              <a:rPr lang="ru-RU" sz="2400" b="1" dirty="0" err="1" smtClean="0">
                <a:solidFill>
                  <a:schemeClr val="accent1">
                    <a:lumMod val="50000"/>
                  </a:schemeClr>
                </a:solidFill>
              </a:rPr>
              <a:t>Камышевского</a:t>
            </a:r>
            <a:r>
              <a:rPr lang="ru-RU" sz="2400" b="1" dirty="0" smtClean="0">
                <a:solidFill>
                  <a:schemeClr val="accent1">
                    <a:lumMod val="50000"/>
                  </a:schemeClr>
                </a:solidFill>
              </a:rPr>
              <a:t> сельского поселения, формируемые в рамках муниципальных программ </a:t>
            </a:r>
            <a:r>
              <a:rPr lang="ru-RU" sz="2400" b="1" dirty="0" err="1" smtClean="0">
                <a:solidFill>
                  <a:schemeClr val="accent1">
                    <a:lumMod val="50000"/>
                  </a:schemeClr>
                </a:solidFill>
              </a:rPr>
              <a:t>Камышевского</a:t>
            </a:r>
            <a:r>
              <a:rPr lang="ru-RU" sz="2400" b="1" dirty="0" smtClean="0">
                <a:solidFill>
                  <a:schemeClr val="accent1">
                    <a:lumMod val="50000"/>
                  </a:schemeClr>
                </a:solidFill>
              </a:rPr>
              <a:t> сельского поселения Орловского района и непрограммные расходы</a:t>
            </a:r>
            <a:endParaRPr lang="ru-RU" sz="2400" b="1" dirty="0">
              <a:solidFill>
                <a:schemeClr val="accent1">
                  <a:lumMod val="50000"/>
                </a:schemeClr>
              </a:solidFill>
            </a:endParaRPr>
          </a:p>
        </p:txBody>
      </p:sp>
      <p:sp>
        <p:nvSpPr>
          <p:cNvPr id="3" name="Овал 2"/>
          <p:cNvSpPr/>
          <p:nvPr/>
        </p:nvSpPr>
        <p:spPr>
          <a:xfrm>
            <a:off x="503237" y="1944000"/>
            <a:ext cx="2520950" cy="24479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dirty="0" smtClean="0"/>
              <a:t>8155,1</a:t>
            </a:r>
            <a:r>
              <a:rPr lang="ru-RU" dirty="0" smtClean="0"/>
              <a:t> </a:t>
            </a:r>
            <a:r>
              <a:rPr lang="ru-RU" dirty="0"/>
              <a:t>тыс.рублей</a:t>
            </a:r>
          </a:p>
        </p:txBody>
      </p:sp>
      <p:sp>
        <p:nvSpPr>
          <p:cNvPr id="4" name="Овал 3"/>
          <p:cNvSpPr/>
          <p:nvPr/>
        </p:nvSpPr>
        <p:spPr>
          <a:xfrm>
            <a:off x="3635375" y="1844675"/>
            <a:ext cx="2520950" cy="24479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dirty="0" smtClean="0"/>
              <a:t>6824,6 </a:t>
            </a:r>
            <a:r>
              <a:rPr lang="ru-RU" dirty="0"/>
              <a:t>тыс.рублей</a:t>
            </a:r>
          </a:p>
        </p:txBody>
      </p:sp>
      <p:sp>
        <p:nvSpPr>
          <p:cNvPr id="5" name="Овал 4"/>
          <p:cNvSpPr/>
          <p:nvPr/>
        </p:nvSpPr>
        <p:spPr>
          <a:xfrm>
            <a:off x="6516688" y="1844675"/>
            <a:ext cx="2376487" cy="244792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u-RU" dirty="0" smtClean="0"/>
              <a:t>6736,0 </a:t>
            </a:r>
            <a:r>
              <a:rPr lang="ru-RU" dirty="0"/>
              <a:t>тыс.рублей</a:t>
            </a:r>
          </a:p>
        </p:txBody>
      </p:sp>
      <p:sp>
        <p:nvSpPr>
          <p:cNvPr id="7" name="Овал 6"/>
          <p:cNvSpPr/>
          <p:nvPr/>
        </p:nvSpPr>
        <p:spPr>
          <a:xfrm>
            <a:off x="1835150" y="3716338"/>
            <a:ext cx="1512888" cy="86518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1600" dirty="0" smtClean="0"/>
              <a:t>257,2 </a:t>
            </a:r>
            <a:r>
              <a:rPr lang="ru-RU" sz="1600" dirty="0" err="1"/>
              <a:t>тыс.руб</a:t>
            </a:r>
            <a:r>
              <a:rPr lang="en-US" sz="1600" dirty="0"/>
              <a:t>.</a:t>
            </a:r>
            <a:endParaRPr lang="ru-RU" sz="1600" dirty="0"/>
          </a:p>
        </p:txBody>
      </p:sp>
      <p:sp>
        <p:nvSpPr>
          <p:cNvPr id="8" name="Овал 7"/>
          <p:cNvSpPr/>
          <p:nvPr/>
        </p:nvSpPr>
        <p:spPr>
          <a:xfrm>
            <a:off x="4932363" y="3789363"/>
            <a:ext cx="1584325" cy="8636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1600" dirty="0" smtClean="0"/>
              <a:t>262,0 </a:t>
            </a:r>
            <a:r>
              <a:rPr lang="ru-RU" sz="1600" dirty="0" err="1" smtClean="0"/>
              <a:t>тыс.руб</a:t>
            </a:r>
            <a:r>
              <a:rPr lang="en-US" sz="1600" dirty="0"/>
              <a:t>.</a:t>
            </a:r>
            <a:endParaRPr lang="ru-RU" sz="1600" dirty="0"/>
          </a:p>
        </p:txBody>
      </p:sp>
      <p:sp>
        <p:nvSpPr>
          <p:cNvPr id="9" name="Овал 8"/>
          <p:cNvSpPr/>
          <p:nvPr/>
        </p:nvSpPr>
        <p:spPr>
          <a:xfrm>
            <a:off x="7596188" y="3789363"/>
            <a:ext cx="1439862" cy="792162"/>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ru-RU" sz="1600" dirty="0" smtClean="0"/>
              <a:t>434</a:t>
            </a:r>
            <a:r>
              <a:rPr lang="ru-RU" sz="1600" dirty="0" smtClean="0"/>
              <a:t>,3</a:t>
            </a:r>
            <a:endParaRPr lang="ru-RU" sz="1600" dirty="0"/>
          </a:p>
          <a:p>
            <a:pPr algn="ctr" fontAlgn="auto">
              <a:spcBef>
                <a:spcPts val="0"/>
              </a:spcBef>
              <a:spcAft>
                <a:spcPts val="0"/>
              </a:spcAft>
              <a:defRPr/>
            </a:pPr>
            <a:r>
              <a:rPr lang="ru-RU" sz="1600" dirty="0" err="1"/>
              <a:t>тыс.руб</a:t>
            </a:r>
            <a:r>
              <a:rPr lang="en-US" sz="1600" dirty="0"/>
              <a:t>.</a:t>
            </a:r>
            <a:endParaRPr lang="ru-RU" sz="1600" dirty="0"/>
          </a:p>
        </p:txBody>
      </p:sp>
      <p:sp>
        <p:nvSpPr>
          <p:cNvPr id="10" name="Овал 9"/>
          <p:cNvSpPr/>
          <p:nvPr/>
        </p:nvSpPr>
        <p:spPr>
          <a:xfrm>
            <a:off x="395288" y="5035837"/>
            <a:ext cx="504825" cy="431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503237" y="6050807"/>
            <a:ext cx="431800" cy="43180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p>
        </p:txBody>
      </p:sp>
      <p:sp>
        <p:nvSpPr>
          <p:cNvPr id="253963" name="TextBox 11"/>
          <p:cNvSpPr txBox="1">
            <a:spLocks noChangeArrowheads="1"/>
          </p:cNvSpPr>
          <p:nvPr/>
        </p:nvSpPr>
        <p:spPr bwMode="auto">
          <a:xfrm>
            <a:off x="1403350" y="1507599"/>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ru-RU" b="1" dirty="0" smtClean="0">
                <a:latin typeface="Calibri" pitchFamily="34" charset="0"/>
              </a:rPr>
              <a:t>20</a:t>
            </a:r>
            <a:r>
              <a:rPr lang="ru-RU" altLang="ru-RU" b="1" dirty="0" smtClean="0">
                <a:latin typeface="Calibri" pitchFamily="34" charset="0"/>
              </a:rPr>
              <a:t>21</a:t>
            </a:r>
            <a:endParaRPr lang="ru-RU" altLang="ru-RU" b="1" dirty="0">
              <a:latin typeface="Calibri" pitchFamily="34" charset="0"/>
            </a:endParaRPr>
          </a:p>
        </p:txBody>
      </p:sp>
      <p:sp>
        <p:nvSpPr>
          <p:cNvPr id="253964" name="TextBox 12"/>
          <p:cNvSpPr txBox="1">
            <a:spLocks noChangeArrowheads="1"/>
          </p:cNvSpPr>
          <p:nvPr/>
        </p:nvSpPr>
        <p:spPr bwMode="auto">
          <a:xfrm>
            <a:off x="4500563" y="1516938"/>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ru-RU" b="1" dirty="0" smtClean="0">
                <a:latin typeface="Calibri" pitchFamily="34" charset="0"/>
              </a:rPr>
              <a:t>20</a:t>
            </a:r>
            <a:r>
              <a:rPr lang="ru-RU" altLang="ru-RU" b="1" dirty="0" smtClean="0">
                <a:latin typeface="Calibri" pitchFamily="34" charset="0"/>
              </a:rPr>
              <a:t>22</a:t>
            </a:r>
            <a:endParaRPr lang="ru-RU" altLang="ru-RU" b="1" dirty="0">
              <a:latin typeface="Calibri" pitchFamily="34" charset="0"/>
            </a:endParaRPr>
          </a:p>
        </p:txBody>
      </p:sp>
      <p:sp>
        <p:nvSpPr>
          <p:cNvPr id="253965" name="TextBox 13"/>
          <p:cNvSpPr txBox="1">
            <a:spLocks noChangeArrowheads="1"/>
          </p:cNvSpPr>
          <p:nvPr/>
        </p:nvSpPr>
        <p:spPr bwMode="auto">
          <a:xfrm>
            <a:off x="7290625" y="1516938"/>
            <a:ext cx="71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ru-RU" b="1" dirty="0" smtClean="0">
                <a:latin typeface="Calibri" pitchFamily="34" charset="0"/>
              </a:rPr>
              <a:t>20</a:t>
            </a:r>
            <a:r>
              <a:rPr lang="ru-RU" altLang="ru-RU" b="1" dirty="0" smtClean="0">
                <a:latin typeface="Calibri" pitchFamily="34" charset="0"/>
              </a:rPr>
              <a:t>23</a:t>
            </a:r>
            <a:endParaRPr lang="ru-RU" altLang="ru-RU" b="1" dirty="0">
              <a:latin typeface="Calibri" pitchFamily="34" charset="0"/>
            </a:endParaRPr>
          </a:p>
        </p:txBody>
      </p:sp>
      <p:sp>
        <p:nvSpPr>
          <p:cNvPr id="253966" name="TextBox 16"/>
          <p:cNvSpPr txBox="1">
            <a:spLocks noChangeArrowheads="1"/>
          </p:cNvSpPr>
          <p:nvPr/>
        </p:nvSpPr>
        <p:spPr bwMode="auto">
          <a:xfrm>
            <a:off x="1403350" y="6094012"/>
            <a:ext cx="7777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dirty="0" smtClean="0">
                <a:latin typeface="Calibri" pitchFamily="34" charset="0"/>
              </a:rPr>
              <a:t>Непрограммные расходы бюджета </a:t>
            </a:r>
            <a:r>
              <a:rPr lang="ru-RU" altLang="ru-RU" dirty="0" err="1" smtClean="0">
                <a:latin typeface="Calibri" pitchFamily="34" charset="0"/>
              </a:rPr>
              <a:t>Камышевского</a:t>
            </a:r>
            <a:r>
              <a:rPr lang="ru-RU" altLang="ru-RU" dirty="0" smtClean="0">
                <a:latin typeface="Calibri" pitchFamily="34" charset="0"/>
              </a:rPr>
              <a:t> сельского поселения </a:t>
            </a:r>
            <a:endParaRPr lang="ru-RU" altLang="ru-RU" dirty="0">
              <a:latin typeface="Calibri" pitchFamily="34" charset="0"/>
            </a:endParaRPr>
          </a:p>
        </p:txBody>
      </p:sp>
      <p:sp>
        <p:nvSpPr>
          <p:cNvPr id="253967" name="TextBox 17"/>
          <p:cNvSpPr txBox="1">
            <a:spLocks noChangeArrowheads="1"/>
          </p:cNvSpPr>
          <p:nvPr/>
        </p:nvSpPr>
        <p:spPr bwMode="auto">
          <a:xfrm>
            <a:off x="1290203" y="4850478"/>
            <a:ext cx="7381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ru-RU" dirty="0" smtClean="0">
                <a:latin typeface="Calibri" pitchFamily="34" charset="0"/>
              </a:rPr>
              <a:t>- </a:t>
            </a:r>
            <a:r>
              <a:rPr lang="ru-RU" altLang="ru-RU" dirty="0" smtClean="0">
                <a:latin typeface="Calibri" pitchFamily="34" charset="0"/>
              </a:rPr>
              <a:t>расходы </a:t>
            </a:r>
            <a:r>
              <a:rPr lang="ru-RU" altLang="ru-RU" dirty="0">
                <a:latin typeface="Calibri" pitchFamily="34" charset="0"/>
              </a:rPr>
              <a:t>бюджета </a:t>
            </a:r>
            <a:r>
              <a:rPr lang="ru-RU" altLang="ru-RU" dirty="0" err="1" smtClean="0">
                <a:latin typeface="Calibri" pitchFamily="34" charset="0"/>
              </a:rPr>
              <a:t>Камышевского</a:t>
            </a:r>
            <a:r>
              <a:rPr lang="ru-RU" altLang="ru-RU" dirty="0" smtClean="0">
                <a:latin typeface="Calibri" pitchFamily="34" charset="0"/>
              </a:rPr>
              <a:t> сельского поселения Орловского </a:t>
            </a:r>
            <a:r>
              <a:rPr lang="ru-RU" altLang="ru-RU" dirty="0">
                <a:latin typeface="Calibri" pitchFamily="34" charset="0"/>
              </a:rPr>
              <a:t>района, формируемые в рамках муниципальных программ </a:t>
            </a:r>
            <a:r>
              <a:rPr lang="ru-RU" altLang="ru-RU" dirty="0" err="1" smtClean="0">
                <a:latin typeface="Calibri" pitchFamily="34" charset="0"/>
              </a:rPr>
              <a:t>Камышевского</a:t>
            </a:r>
            <a:r>
              <a:rPr lang="ru-RU" altLang="ru-RU" dirty="0" smtClean="0">
                <a:latin typeface="Calibri" pitchFamily="34" charset="0"/>
              </a:rPr>
              <a:t> сельского поселения</a:t>
            </a:r>
          </a:p>
          <a:p>
            <a:endParaRPr lang="ru-RU" altLang="ru-RU" dirty="0" smtClean="0">
              <a:latin typeface="Calibri" pitchFamily="34" charset="0"/>
            </a:endParaRPr>
          </a:p>
        </p:txBody>
      </p:sp>
    </p:spTree>
    <p:extLst>
      <p:ext uri="{BB962C8B-B14F-4D97-AF65-F5344CB8AC3E}">
        <p14:creationId xmlns:p14="http://schemas.microsoft.com/office/powerpoint/2010/main" val="1133351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6995120" cy="1259632"/>
          </a:xfrm>
        </p:spPr>
        <p:style>
          <a:lnRef idx="1">
            <a:schemeClr val="accent5"/>
          </a:lnRef>
          <a:fillRef idx="3">
            <a:schemeClr val="accent5"/>
          </a:fillRef>
          <a:effectRef idx="2">
            <a:schemeClr val="accent5"/>
          </a:effectRef>
          <a:fontRef idx="minor">
            <a:schemeClr val="lt1"/>
          </a:fontRef>
        </p:style>
        <p:txBody>
          <a:bodyPr>
            <a:noAutofit/>
          </a:bodyPr>
          <a:lstStyle/>
          <a:p>
            <a:r>
              <a:rPr lang="ru-RU" sz="2800" b="1" dirty="0" smtClean="0">
                <a:solidFill>
                  <a:srgbClr val="220B6B"/>
                </a:solidFill>
                <a:latin typeface="Times New Roman" pitchFamily="18" charset="0"/>
                <a:cs typeface="Times New Roman" pitchFamily="18" charset="0"/>
              </a:rPr>
              <a:t>Расходы по муниципальной программе «Эффективное управление муниципальными финансами»</a:t>
            </a:r>
            <a:endParaRPr lang="ru-RU" sz="2800" b="1" dirty="0">
              <a:solidFill>
                <a:srgbClr val="220B6B"/>
              </a:solidFill>
              <a:latin typeface="Times New Roman" pitchFamily="18" charset="0"/>
              <a:cs typeface="Times New Roman" pitchFamily="18" charset="0"/>
            </a:endParaRPr>
          </a:p>
        </p:txBody>
      </p:sp>
      <p:graphicFrame>
        <p:nvGraphicFramePr>
          <p:cNvPr id="3" name="Диаграмма 2"/>
          <p:cNvGraphicFramePr/>
          <p:nvPr>
            <p:extLst>
              <p:ext uri="{D42A27DB-BD31-4B8C-83A1-F6EECF244321}">
                <p14:modId xmlns:p14="http://schemas.microsoft.com/office/powerpoint/2010/main" val="4144220677"/>
              </p:ext>
            </p:extLst>
          </p:nvPr>
        </p:nvGraphicFramePr>
        <p:xfrm>
          <a:off x="1115616" y="1628800"/>
          <a:ext cx="7560840"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019628238"/>
              </p:ext>
            </p:extLst>
          </p:nvPr>
        </p:nvGraphicFramePr>
        <p:xfrm>
          <a:off x="7524328" y="1556792"/>
          <a:ext cx="969640" cy="222885"/>
        </p:xfrm>
        <a:graphic>
          <a:graphicData uri="http://schemas.openxmlformats.org/drawingml/2006/table">
            <a:tbl>
              <a:tblPr>
                <a:tableStyleId>{5C22544A-7EE6-4342-B048-85BDC9FD1C3A}</a:tableStyleId>
              </a:tblPr>
              <a:tblGrid>
                <a:gridCol w="969640"/>
              </a:tblGrid>
              <a:tr h="0">
                <a:tc>
                  <a:txBody>
                    <a:bodyPr/>
                    <a:lstStyle/>
                    <a:p>
                      <a:pPr algn="l" fontAlgn="b"/>
                      <a:r>
                        <a:rPr lang="ru-RU" sz="1400" u="none" strike="noStrike" dirty="0">
                          <a:effectLst/>
                        </a:rPr>
                        <a:t>тыс</a:t>
                      </a:r>
                      <a:r>
                        <a:rPr lang="ru-RU" sz="1400" u="none" strike="noStrike" dirty="0" smtClean="0">
                          <a:effectLst/>
                        </a:rPr>
                        <a:t>. руб.</a:t>
                      </a:r>
                      <a:endParaRPr lang="ru-RU"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9742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a:xfrm>
            <a:off x="2699792" y="692696"/>
            <a:ext cx="5987008" cy="1154392"/>
          </a:xfrm>
        </p:spPr>
        <p:txBody>
          <a:bodyPr>
            <a:normAutofit fontScale="90000"/>
          </a:bodyPr>
          <a:lstStyle/>
          <a:p>
            <a:pPr eaLnBrk="1" hangingPunct="1"/>
            <a:r>
              <a:rPr lang="ru-RU" sz="2800" b="1" dirty="0" smtClean="0">
                <a:solidFill>
                  <a:srgbClr val="C00000"/>
                </a:solidFill>
              </a:rPr>
              <a:t>Расходы по муниципальной программе «Развитие культуры и туризма»</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extLst>
              <p:ext uri="{D42A27DB-BD31-4B8C-83A1-F6EECF244321}">
                <p14:modId xmlns:p14="http://schemas.microsoft.com/office/powerpoint/2010/main" val="3938145524"/>
              </p:ext>
            </p:extLst>
          </p:nvPr>
        </p:nvGraphicFramePr>
        <p:xfrm>
          <a:off x="769938" y="1903413"/>
          <a:ext cx="7718425" cy="4465637"/>
        </p:xfrm>
        <a:graphic>
          <a:graphicData uri="http://schemas.openxmlformats.org/presentationml/2006/ole">
            <mc:AlternateContent xmlns:mc="http://schemas.openxmlformats.org/markup-compatibility/2006">
              <mc:Choice xmlns:v="urn:schemas-microsoft-com:vml" Requires="v">
                <p:oleObj spid="_x0000_s245810" name="Лист" r:id="rId3" imgW="7820143" imgH="4524482" progId="Excel.Sheet.8">
                  <p:embed/>
                </p:oleObj>
              </mc:Choice>
              <mc:Fallback>
                <p:oleObj name="Лист" r:id="rId3" imgW="7820143" imgH="4524482" progId="Excel.Sheet.8">
                  <p:embed/>
                  <p:pic>
                    <p:nvPicPr>
                      <p:cNvPr id="0" name=""/>
                      <p:cNvPicPr>
                        <a:picLocks noGrp="1" noChangeArrowheads="1"/>
                      </p:cNvPicPr>
                      <p:nvPr/>
                    </p:nvPicPr>
                    <p:blipFill>
                      <a:blip r:embed="rId4"/>
                      <a:srcRect/>
                      <a:stretch>
                        <a:fillRect/>
                      </a:stretch>
                    </p:blipFill>
                    <p:spPr bwMode="auto">
                      <a:xfrm>
                        <a:off x="769938" y="1903413"/>
                        <a:ext cx="7718425" cy="446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94" descr="http://i47.fastpic.ru/big/2013/0701/36/5f204b4edd31238755274109517be3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 y="166263"/>
            <a:ext cx="2322790" cy="154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5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96944" cy="936104"/>
          </a:xfrm>
        </p:spPr>
        <p:txBody>
          <a:bodyPr>
            <a:normAutofit/>
          </a:bodyPr>
          <a:lstStyle/>
          <a:p>
            <a:pPr marL="0" indent="0" algn="ctr">
              <a:buNone/>
            </a:pPr>
            <a:r>
              <a:rPr lang="ru-RU" sz="2400" dirty="0" smtClean="0">
                <a:solidFill>
                  <a:srgbClr val="002060"/>
                </a:solidFill>
                <a:latin typeface="Times New Roman" pitchFamily="18" charset="0"/>
                <a:cs typeface="Times New Roman" pitchFamily="18" charset="0"/>
              </a:rPr>
              <a:t>Расходы на благоустройство территории </a:t>
            </a:r>
            <a:r>
              <a:rPr lang="ru-RU" sz="2400" dirty="0" err="1" smtClean="0">
                <a:solidFill>
                  <a:srgbClr val="002060"/>
                </a:solidFill>
                <a:latin typeface="Times New Roman" pitchFamily="18" charset="0"/>
                <a:cs typeface="Times New Roman" pitchFamily="18" charset="0"/>
              </a:rPr>
              <a:t>Камышевского</a:t>
            </a:r>
            <a:r>
              <a:rPr lang="ru-RU" sz="2400" dirty="0" smtClean="0">
                <a:solidFill>
                  <a:srgbClr val="002060"/>
                </a:solidFill>
                <a:latin typeface="Times New Roman" pitchFamily="18" charset="0"/>
                <a:cs typeface="Times New Roman" pitchFamily="18" charset="0"/>
              </a:rPr>
              <a:t> сельского  поселения на 2021 год составляют </a:t>
            </a:r>
            <a:r>
              <a:rPr lang="ru-RU" sz="2400" dirty="0" smtClean="0">
                <a:solidFill>
                  <a:srgbClr val="002060"/>
                </a:solidFill>
                <a:latin typeface="Times New Roman" pitchFamily="18" charset="0"/>
                <a:cs typeface="Times New Roman" pitchFamily="18" charset="0"/>
              </a:rPr>
              <a:t>850,6</a:t>
            </a:r>
            <a:r>
              <a:rPr lang="ru-RU" sz="2400"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тыс. рублей</a:t>
            </a:r>
            <a:endParaRPr lang="ru-RU" sz="2400" dirty="0">
              <a:solidFill>
                <a:srgbClr val="002060"/>
              </a:solidFill>
              <a:latin typeface="Times New Roman" pitchFamily="18" charset="0"/>
              <a:cs typeface="Times New Roman" pitchFamily="18" charset="0"/>
            </a:endParaRPr>
          </a:p>
        </p:txBody>
      </p:sp>
      <p:sp>
        <p:nvSpPr>
          <p:cNvPr id="5" name="Скругленный прямоугольник 4"/>
          <p:cNvSpPr/>
          <p:nvPr/>
        </p:nvSpPr>
        <p:spPr>
          <a:xfrm>
            <a:off x="251520" y="3462731"/>
            <a:ext cx="4608512" cy="8686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Содержание и обслуживание уличного освещения – </a:t>
            </a:r>
            <a:r>
              <a:rPr lang="ru-RU" dirty="0" smtClean="0">
                <a:solidFill>
                  <a:prstClr val="white"/>
                </a:solidFill>
              </a:rPr>
              <a:t>752,4</a:t>
            </a:r>
            <a:r>
              <a:rPr lang="ru-RU" dirty="0" smtClean="0">
                <a:solidFill>
                  <a:prstClr val="white"/>
                </a:solidFill>
              </a:rPr>
              <a:t> </a:t>
            </a:r>
            <a:r>
              <a:rPr lang="ru-RU" dirty="0" smtClean="0">
                <a:solidFill>
                  <a:prstClr val="white"/>
                </a:solidFill>
              </a:rPr>
              <a:t>тыс. руб.</a:t>
            </a:r>
            <a:endParaRPr lang="ru-RU" dirty="0">
              <a:solidFill>
                <a:prstClr val="white"/>
              </a:solidFill>
            </a:endParaRPr>
          </a:p>
        </p:txBody>
      </p:sp>
      <p:sp>
        <p:nvSpPr>
          <p:cNvPr id="6" name="Скругленный прямоугольник 5"/>
          <p:cNvSpPr/>
          <p:nvPr/>
        </p:nvSpPr>
        <p:spPr>
          <a:xfrm>
            <a:off x="3779912" y="5157192"/>
            <a:ext cx="4804184" cy="122413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Организация общественных работ по Центру занятости населения – </a:t>
            </a:r>
            <a:r>
              <a:rPr lang="ru-RU" dirty="0">
                <a:solidFill>
                  <a:prstClr val="white"/>
                </a:solidFill>
              </a:rPr>
              <a:t>2</a:t>
            </a:r>
            <a:r>
              <a:rPr lang="ru-RU" dirty="0" smtClean="0">
                <a:solidFill>
                  <a:prstClr val="white"/>
                </a:solidFill>
              </a:rPr>
              <a:t>5,0 тыс. руб.</a:t>
            </a:r>
            <a:endParaRPr lang="ru-RU" dirty="0">
              <a:solidFill>
                <a:prstClr val="white"/>
              </a:solidFill>
            </a:endParaRPr>
          </a:p>
        </p:txBody>
      </p:sp>
      <p:sp>
        <p:nvSpPr>
          <p:cNvPr id="10" name="Скругленный прямоугольник 9"/>
          <p:cNvSpPr/>
          <p:nvPr/>
        </p:nvSpPr>
        <p:spPr>
          <a:xfrm>
            <a:off x="4139952" y="1347031"/>
            <a:ext cx="4788644" cy="1230117"/>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Содержание общественной территории –73,2 тыс. руб.</a:t>
            </a:r>
            <a:endParaRPr lang="ru-RU" dirty="0">
              <a:solidFill>
                <a:prstClr val="white"/>
              </a:solidFill>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4599" y="2780928"/>
            <a:ext cx="3351645" cy="2232248"/>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60" y="4474864"/>
            <a:ext cx="2829984" cy="2122488"/>
          </a:xfrm>
          <a:prstGeom prst="rect">
            <a:avLst/>
          </a:prstGeom>
        </p:spPr>
      </p:pic>
      <p:pic>
        <p:nvPicPr>
          <p:cNvPr id="2488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57" y="1196752"/>
            <a:ext cx="3514655" cy="187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14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C:\Users\User\Documents\ИСХОДЯЩАЯ АПРЫШКИНА\IMG-20200602-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565" y="-4481"/>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7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357166"/>
            <a:ext cx="8229600" cy="1785950"/>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a:solidFill>
                  <a:srgbClr val="FFFF00"/>
                </a:solidFill>
                <a:latin typeface="Times New Roman" pitchFamily="18" charset="0"/>
              </a:rPr>
              <a:t> </a:t>
            </a:r>
            <a:r>
              <a:rPr lang="ru-RU" sz="2800" b="1" dirty="0" smtClean="0">
                <a:solidFill>
                  <a:srgbClr val="FFFF00"/>
                </a:solidFill>
                <a:latin typeface="Times New Roman" pitchFamily="18" charset="0"/>
              </a:rPr>
              <a:t>   </a:t>
            </a:r>
            <a:r>
              <a:rPr lang="ru-RU" sz="2400" b="1" dirty="0" smtClean="0">
                <a:solidFill>
                  <a:schemeClr val="tx2">
                    <a:lumMod val="50000"/>
                  </a:schemeClr>
                </a:solidFill>
                <a:latin typeface="Times New Roman" pitchFamily="18" charset="0"/>
              </a:rPr>
              <a:t> Бюджет </a:t>
            </a:r>
            <a:r>
              <a:rPr lang="ru-RU" sz="2400" b="1" dirty="0" smtClean="0">
                <a:solidFill>
                  <a:schemeClr val="tx2">
                    <a:lumMod val="50000"/>
                  </a:schemeClr>
                </a:solidFill>
                <a:latin typeface="Times New Roman" pitchFamily="18" charset="0"/>
              </a:rPr>
              <a:t>на 2021 год и на плановый период 2022 и 2023 годов</a:t>
            </a:r>
            <a:br>
              <a:rPr lang="ru-RU" sz="2400" b="1" dirty="0" smtClean="0">
                <a:solidFill>
                  <a:schemeClr val="tx2">
                    <a:lumMod val="50000"/>
                  </a:schemeClr>
                </a:solidFill>
                <a:latin typeface="Times New Roman" pitchFamily="18" charset="0"/>
              </a:rPr>
            </a:br>
            <a:r>
              <a:rPr lang="ru-RU" sz="2400" b="1" dirty="0" smtClean="0">
                <a:solidFill>
                  <a:srgbClr val="FF0000"/>
                </a:solidFill>
                <a:latin typeface="Times New Roman" pitchFamily="18" charset="0"/>
              </a:rPr>
              <a:t>Основные приоритеты бюджетной политики</a:t>
            </a:r>
            <a:br>
              <a:rPr lang="ru-RU" sz="2400" b="1" dirty="0" smtClean="0">
                <a:solidFill>
                  <a:srgbClr val="FF0000"/>
                </a:solidFill>
                <a:latin typeface="Times New Roman" pitchFamily="18" charset="0"/>
              </a:rPr>
            </a:br>
            <a:endParaRPr lang="ru-RU" sz="2200" dirty="0" smtClean="0">
              <a:solidFill>
                <a:srgbClr val="FFFF00"/>
              </a:solidFill>
              <a:latin typeface="Times New Roman" pitchFamily="18" charset="0"/>
            </a:endParaRPr>
          </a:p>
        </p:txBody>
      </p:sp>
      <p:graphicFrame>
        <p:nvGraphicFramePr>
          <p:cNvPr id="6" name="Схема 5"/>
          <p:cNvGraphicFramePr/>
          <p:nvPr/>
        </p:nvGraphicFramePr>
        <p:xfrm>
          <a:off x="642910" y="4071942"/>
          <a:ext cx="7929618"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642910" y="2214554"/>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Наращивание темпов экономического роста</a:t>
            </a:r>
            <a:endParaRPr lang="ru-RU" b="1" dirty="0"/>
          </a:p>
        </p:txBody>
      </p:sp>
      <p:sp>
        <p:nvSpPr>
          <p:cNvPr id="8" name="Скругленный прямоугольник 7"/>
          <p:cNvSpPr/>
          <p:nvPr/>
        </p:nvSpPr>
        <p:spPr>
          <a:xfrm>
            <a:off x="4857752" y="2214554"/>
            <a:ext cx="357190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Повышение качества жизни населения</a:t>
            </a:r>
            <a:endParaRPr lang="ru-RU" b="1" dirty="0"/>
          </a:p>
        </p:txBody>
      </p:sp>
      <p:sp>
        <p:nvSpPr>
          <p:cNvPr id="10" name="Скругленный прямоугольник 9"/>
          <p:cNvSpPr/>
          <p:nvPr/>
        </p:nvSpPr>
        <p:spPr>
          <a:xfrm>
            <a:off x="2571736" y="3357562"/>
            <a:ext cx="414340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Times New Roman" pitchFamily="18" charset="0"/>
                <a:cs typeface="Times New Roman" pitchFamily="18" charset="0"/>
              </a:rPr>
              <a:t>пути реализации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071678"/>
            <a:ext cx="7500990" cy="2031325"/>
          </a:xfrm>
          <a:prstGeom prst="rect">
            <a:avLst/>
          </a:prstGeom>
        </p:spPr>
        <p:txBody>
          <a:bodyPr wrap="square">
            <a:spAutoFit/>
          </a:bodyPr>
          <a:lstStyle/>
          <a:p>
            <a:pPr algn="ctr"/>
            <a:r>
              <a:rPr lang="ru-RU" dirty="0" smtClean="0"/>
              <a:t>Утвержденный</a:t>
            </a:r>
            <a:r>
              <a:rPr lang="ru-RU" dirty="0" smtClean="0"/>
              <a:t> Собранием </a:t>
            </a:r>
            <a:r>
              <a:rPr lang="ru-RU" dirty="0" smtClean="0"/>
              <a:t>депутатов </a:t>
            </a:r>
            <a:r>
              <a:rPr lang="ru-RU" dirty="0" err="1" smtClean="0"/>
              <a:t>Камышевского</a:t>
            </a:r>
            <a:r>
              <a:rPr lang="ru-RU" dirty="0" smtClean="0"/>
              <a:t> сельского </a:t>
            </a:r>
            <a:r>
              <a:rPr lang="ru-RU" dirty="0" smtClean="0"/>
              <a:t>поселения бюджет  </a:t>
            </a:r>
            <a:r>
              <a:rPr lang="ru-RU" dirty="0" err="1" smtClean="0"/>
              <a:t>Камышевского</a:t>
            </a:r>
            <a:r>
              <a:rPr lang="ru-RU" dirty="0" smtClean="0"/>
              <a:t> </a:t>
            </a:r>
            <a:r>
              <a:rPr lang="ru-RU" dirty="0" smtClean="0"/>
              <a:t>сельского поселения Орловского района на 2021 год и на плановый период 2022 и 2023 годов создаст дополнительные условия для выполнения поставленных Президентом России, Губернатором области, Главой Администрации </a:t>
            </a:r>
            <a:r>
              <a:rPr lang="ru-RU" dirty="0" err="1" smtClean="0"/>
              <a:t>Камышевского</a:t>
            </a:r>
            <a:r>
              <a:rPr lang="ru-RU" dirty="0" smtClean="0"/>
              <a:t> сельского поселения  </a:t>
            </a:r>
            <a:endParaRPr lang="ru-RU" dirty="0" smtClean="0"/>
          </a:p>
          <a:p>
            <a:pPr algn="ctr"/>
            <a:r>
              <a:rPr lang="ru-RU" dirty="0" smtClean="0"/>
              <a:t>приоритетных </a:t>
            </a:r>
            <a:r>
              <a:rPr lang="ru-RU" dirty="0" smtClean="0"/>
              <a:t>задач.</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000132"/>
          </a:xfrm>
          <a:noFill/>
          <a:effectLst>
            <a:outerShdw blurRad="95000" rotWithShape="0">
              <a:schemeClr val="accent2">
                <a:lumMod val="50000"/>
                <a:alpha val="50000"/>
              </a:schemeClr>
            </a:outerShdw>
            <a:softEdge rad="12700"/>
          </a:effectLst>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accent2">
                    <a:lumMod val="75000"/>
                  </a:schemeClr>
                </a:solidFill>
                <a:latin typeface="Times New Roman" pitchFamily="18" charset="0"/>
              </a:rPr>
              <a:t>Меры, принимаемые для обеспечения сбалансированности бюджета </a:t>
            </a:r>
            <a:r>
              <a:rPr lang="ru-RU" sz="2800" b="1" dirty="0" err="1" smtClean="0">
                <a:solidFill>
                  <a:schemeClr val="accent2">
                    <a:lumMod val="75000"/>
                  </a:schemeClr>
                </a:solidFill>
                <a:latin typeface="Times New Roman" pitchFamily="18" charset="0"/>
              </a:rPr>
              <a:t>Камышевского</a:t>
            </a:r>
            <a:r>
              <a:rPr lang="ru-RU" sz="2800" b="1" dirty="0" smtClean="0">
                <a:solidFill>
                  <a:schemeClr val="accent2">
                    <a:lumMod val="75000"/>
                  </a:schemeClr>
                </a:solidFill>
                <a:latin typeface="Times New Roman" pitchFamily="18" charset="0"/>
              </a:rPr>
              <a:t> сельского поселения Орловского района</a:t>
            </a:r>
            <a:endParaRPr lang="ru-RU" sz="2200" dirty="0" smtClean="0">
              <a:solidFill>
                <a:schemeClr val="accent2">
                  <a:lumMod val="75000"/>
                </a:schemeClr>
              </a:solidFill>
              <a:latin typeface="Times New Roman" pitchFamily="18" charset="0"/>
            </a:endParaRPr>
          </a:p>
        </p:txBody>
      </p:sp>
      <p:graphicFrame>
        <p:nvGraphicFramePr>
          <p:cNvPr id="7" name="Схема 6"/>
          <p:cNvGraphicFramePr/>
          <p:nvPr>
            <p:extLst>
              <p:ext uri="{D42A27DB-BD31-4B8C-83A1-F6EECF244321}">
                <p14:modId xmlns:p14="http://schemas.microsoft.com/office/powerpoint/2010/main" val="3833445901"/>
              </p:ext>
            </p:extLst>
          </p:nvPr>
        </p:nvGraphicFramePr>
        <p:xfrm>
          <a:off x="251520" y="1556792"/>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1571612"/>
          </a:xfrm>
        </p:spPr>
        <p:txBody>
          <a:bodyPr>
            <a:normAutofit fontScale="90000"/>
          </a:bodyPr>
          <a:lstStyle/>
          <a:p>
            <a:pPr algn="ct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2700" b="1" dirty="0" smtClean="0">
                <a:solidFill>
                  <a:schemeClr val="accent2">
                    <a:lumMod val="75000"/>
                  </a:schemeClr>
                </a:solidFill>
              </a:rPr>
              <a:t>Основные характеристики </a:t>
            </a:r>
            <a:r>
              <a:rPr lang="ru-RU" sz="2700" b="1" dirty="0" smtClean="0">
                <a:solidFill>
                  <a:schemeClr val="accent2">
                    <a:lumMod val="75000"/>
                  </a:schemeClr>
                </a:solidFill>
              </a:rPr>
              <a:t> бюджета  </a:t>
            </a:r>
            <a:r>
              <a:rPr lang="ru-RU" sz="2700" b="1" dirty="0" err="1" smtClean="0">
                <a:solidFill>
                  <a:schemeClr val="accent2">
                    <a:lumMod val="75000"/>
                  </a:schemeClr>
                </a:solidFill>
              </a:rPr>
              <a:t>Камышевского</a:t>
            </a:r>
            <a:r>
              <a:rPr lang="ru-RU" sz="2700" b="1" dirty="0" smtClean="0">
                <a:solidFill>
                  <a:schemeClr val="accent2">
                    <a:lumMod val="75000"/>
                  </a:schemeClr>
                </a:solidFill>
              </a:rPr>
              <a:t> сельского поселения Орловского района на 2021 год</a:t>
            </a:r>
            <a:r>
              <a:rPr lang="en-US" sz="2700" b="1" dirty="0" smtClean="0">
                <a:solidFill>
                  <a:schemeClr val="accent2">
                    <a:lumMod val="75000"/>
                  </a:schemeClr>
                </a:solidFill>
              </a:rPr>
              <a:t> </a:t>
            </a:r>
            <a:r>
              <a:rPr lang="ru-RU" sz="2700" b="1" dirty="0" smtClean="0">
                <a:solidFill>
                  <a:schemeClr val="accent2">
                    <a:lumMod val="75000"/>
                  </a:schemeClr>
                </a:solidFill>
              </a:rPr>
              <a:t> и плановый период 2022 и 2023 годов</a:t>
            </a: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t>
            </a:r>
            <a:r>
              <a:rPr lang="ru-RU" sz="1200" b="1" dirty="0" smtClean="0">
                <a:solidFill>
                  <a:schemeClr val="accent2">
                    <a:lumMod val="75000"/>
                  </a:schemeClr>
                </a:solidFill>
              </a:rPr>
              <a:t>тыс.рублей</a:t>
            </a:r>
            <a:br>
              <a:rPr lang="ru-RU" sz="1200" b="1" dirty="0" smtClean="0">
                <a:solidFill>
                  <a:schemeClr val="accent2">
                    <a:lumMod val="75000"/>
                  </a:schemeClr>
                </a:solidFill>
              </a:rPr>
            </a:br>
            <a:endParaRPr lang="ru-RU" sz="1200" b="1" dirty="0">
              <a:solidFill>
                <a:schemeClr val="accent2">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0110630"/>
              </p:ext>
            </p:extLst>
          </p:nvPr>
        </p:nvGraphicFramePr>
        <p:xfrm>
          <a:off x="214283" y="1643050"/>
          <a:ext cx="8786872" cy="4834505"/>
        </p:xfrm>
        <a:graphic>
          <a:graphicData uri="http://schemas.openxmlformats.org/drawingml/2006/table">
            <a:tbl>
              <a:tblPr firstRow="1" bandRow="1">
                <a:tableStyleId>{5C22544A-7EE6-4342-B048-85BDC9FD1C3A}</a:tableStyleId>
              </a:tblPr>
              <a:tblGrid>
                <a:gridCol w="2196718"/>
                <a:gridCol w="1716764"/>
                <a:gridCol w="1505090"/>
                <a:gridCol w="1684150"/>
                <a:gridCol w="1684150"/>
              </a:tblGrid>
              <a:tr h="1285884">
                <a:tc>
                  <a:txBody>
                    <a:bodyPr/>
                    <a:lstStyle/>
                    <a:p>
                      <a:r>
                        <a:rPr lang="ru-RU" sz="1400" b="1" kern="1200" dirty="0" smtClean="0">
                          <a:solidFill>
                            <a:schemeClr val="tx1"/>
                          </a:solidFill>
                          <a:latin typeface="+mn-lt"/>
                          <a:ea typeface="+mn-ea"/>
                          <a:cs typeface="+mn-cs"/>
                        </a:rPr>
                        <a:t>Показатели</a:t>
                      </a:r>
                      <a:endParaRPr lang="ru-RU" sz="1400" b="1" kern="1200" dirty="0">
                        <a:solidFill>
                          <a:schemeClr val="tx1"/>
                        </a:solidFill>
                        <a:latin typeface="+mn-lt"/>
                        <a:ea typeface="+mn-ea"/>
                        <a:cs typeface="+mn-cs"/>
                      </a:endParaRPr>
                    </a:p>
                  </a:txBody>
                  <a:tcPr>
                    <a:solidFill>
                      <a:schemeClr val="accent5">
                        <a:lumMod val="40000"/>
                        <a:lumOff val="60000"/>
                      </a:schemeClr>
                    </a:solidFill>
                  </a:tcPr>
                </a:tc>
                <a:tc>
                  <a:txBody>
                    <a:bodyPr/>
                    <a:lstStyle/>
                    <a:p>
                      <a:pPr algn="ctr"/>
                      <a:r>
                        <a:rPr lang="ru-RU" sz="1400" dirty="0" smtClean="0">
                          <a:solidFill>
                            <a:schemeClr val="tx1"/>
                          </a:solidFill>
                        </a:rPr>
                        <a:t>Первоначально</a:t>
                      </a:r>
                      <a:r>
                        <a:rPr lang="ru-RU" sz="1400" baseline="0" dirty="0" smtClean="0">
                          <a:solidFill>
                            <a:schemeClr val="tx1"/>
                          </a:solidFill>
                        </a:rPr>
                        <a:t> принятый бюджет на 2020 год от 25.12.2019 №126</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Бюджетные </a:t>
                      </a:r>
                      <a:r>
                        <a:rPr lang="ru-RU" sz="1400" dirty="0" smtClean="0">
                          <a:solidFill>
                            <a:schemeClr val="tx1"/>
                          </a:solidFill>
                        </a:rPr>
                        <a:t>назначения на 2021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Бюджетные </a:t>
                      </a:r>
                      <a:r>
                        <a:rPr lang="ru-RU" sz="1400" dirty="0" smtClean="0">
                          <a:solidFill>
                            <a:schemeClr val="tx1"/>
                          </a:solidFill>
                        </a:rPr>
                        <a:t>назначения на 2022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 Бюджетные </a:t>
                      </a:r>
                      <a:r>
                        <a:rPr lang="ru-RU" sz="1400" dirty="0" smtClean="0">
                          <a:solidFill>
                            <a:schemeClr val="tx1"/>
                          </a:solidFill>
                        </a:rPr>
                        <a:t>назначения на 2023 год</a:t>
                      </a:r>
                      <a:endParaRPr lang="ru-RU" sz="1400" b="1" dirty="0">
                        <a:solidFill>
                          <a:schemeClr val="tx1"/>
                        </a:solidFill>
                      </a:endParaRPr>
                    </a:p>
                  </a:txBody>
                  <a:tcPr>
                    <a:solidFill>
                      <a:schemeClr val="accent5">
                        <a:lumMod val="40000"/>
                        <a:lumOff val="60000"/>
                      </a:schemeClr>
                    </a:solidFill>
                  </a:tcPr>
                </a:tc>
              </a:tr>
              <a:tr h="1004122">
                <a:tc>
                  <a:txBody>
                    <a:bodyPr/>
                    <a:lstStyle/>
                    <a:p>
                      <a:r>
                        <a:rPr lang="en-US" sz="2400" b="1" dirty="0" smtClean="0">
                          <a:solidFill>
                            <a:srgbClr val="00B050"/>
                          </a:solidFill>
                        </a:rPr>
                        <a:t>I</a:t>
                      </a:r>
                      <a:r>
                        <a:rPr lang="ru-RU" sz="2400" b="1" dirty="0" smtClean="0">
                          <a:solidFill>
                            <a:srgbClr val="00B050"/>
                          </a:solidFill>
                        </a:rPr>
                        <a:t>.Доходы, всего</a:t>
                      </a:r>
                      <a:endParaRPr lang="ru-RU" sz="2400" b="1" dirty="0">
                        <a:solidFill>
                          <a:srgbClr val="00B050"/>
                        </a:solidFill>
                      </a:endParaRPr>
                    </a:p>
                  </a:txBody>
                  <a:tcPr/>
                </a:tc>
                <a:tc>
                  <a:txBody>
                    <a:bodyPr/>
                    <a:lstStyle/>
                    <a:p>
                      <a:pPr algn="ctr"/>
                      <a:r>
                        <a:rPr lang="ru-RU" sz="2400" b="1" dirty="0" smtClean="0">
                          <a:solidFill>
                            <a:srgbClr val="00B050"/>
                          </a:solidFill>
                        </a:rPr>
                        <a:t>7949,7</a:t>
                      </a:r>
                      <a:endParaRPr lang="ru-RU" sz="2400" b="1" dirty="0">
                        <a:solidFill>
                          <a:srgbClr val="00B050"/>
                        </a:solidFill>
                      </a:endParaRPr>
                    </a:p>
                  </a:txBody>
                  <a:tcPr/>
                </a:tc>
                <a:tc>
                  <a:txBody>
                    <a:bodyPr/>
                    <a:lstStyle/>
                    <a:p>
                      <a:pPr algn="ctr"/>
                      <a:r>
                        <a:rPr lang="ru-RU" sz="2400" b="1" dirty="0" smtClean="0">
                          <a:solidFill>
                            <a:srgbClr val="00B050"/>
                          </a:solidFill>
                        </a:rPr>
                        <a:t>8292,3</a:t>
                      </a:r>
                      <a:endParaRPr lang="ru-RU" sz="2400" b="1" dirty="0">
                        <a:solidFill>
                          <a:srgbClr val="00B050"/>
                        </a:solidFill>
                      </a:endParaRPr>
                    </a:p>
                  </a:txBody>
                  <a:tcPr/>
                </a:tc>
                <a:tc>
                  <a:txBody>
                    <a:bodyPr/>
                    <a:lstStyle/>
                    <a:p>
                      <a:pPr algn="ctr"/>
                      <a:r>
                        <a:rPr lang="ru-RU" sz="2400" b="1" dirty="0" smtClean="0">
                          <a:solidFill>
                            <a:srgbClr val="00B050"/>
                          </a:solidFill>
                        </a:rPr>
                        <a:t>7086,6</a:t>
                      </a:r>
                      <a:endParaRPr lang="ru-RU" sz="2400" b="1" dirty="0">
                        <a:solidFill>
                          <a:srgbClr val="00B050"/>
                        </a:solidFill>
                      </a:endParaRPr>
                    </a:p>
                  </a:txBody>
                  <a:tcPr/>
                </a:tc>
                <a:tc>
                  <a:txBody>
                    <a:bodyPr/>
                    <a:lstStyle/>
                    <a:p>
                      <a:pPr algn="ctr"/>
                      <a:r>
                        <a:rPr lang="ru-RU" sz="2400" b="1" dirty="0" smtClean="0">
                          <a:solidFill>
                            <a:srgbClr val="00B050"/>
                          </a:solidFill>
                        </a:rPr>
                        <a:t>7170,3</a:t>
                      </a:r>
                      <a:endParaRPr lang="ru-RU" sz="2400" b="1" dirty="0">
                        <a:solidFill>
                          <a:srgbClr val="00B050"/>
                        </a:solidFill>
                      </a:endParaRPr>
                    </a:p>
                  </a:txBody>
                  <a:tcPr/>
                </a:tc>
              </a:tr>
              <a:tr h="737802">
                <a:tc>
                  <a:txBody>
                    <a:bodyPr/>
                    <a:lstStyle/>
                    <a:p>
                      <a:r>
                        <a:rPr lang="en-US" sz="2400" b="1" dirty="0" smtClean="0">
                          <a:solidFill>
                            <a:srgbClr val="0070C0"/>
                          </a:solidFill>
                        </a:rPr>
                        <a:t>II</a:t>
                      </a:r>
                      <a:r>
                        <a:rPr lang="ru-RU" sz="2400" b="1" dirty="0" smtClean="0">
                          <a:solidFill>
                            <a:srgbClr val="0070C0"/>
                          </a:solidFill>
                        </a:rPr>
                        <a:t>.Расходы, расходы</a:t>
                      </a:r>
                      <a:endParaRPr lang="ru-RU" sz="2400" b="1" dirty="0">
                        <a:solidFill>
                          <a:srgbClr val="0070C0"/>
                        </a:solidFill>
                      </a:endParaRPr>
                    </a:p>
                  </a:txBody>
                  <a:tcPr/>
                </a:tc>
                <a:tc>
                  <a:txBody>
                    <a:bodyPr/>
                    <a:lstStyle/>
                    <a:p>
                      <a:pPr algn="ctr"/>
                      <a:r>
                        <a:rPr lang="ru-RU" sz="2400" b="1" dirty="0" smtClean="0">
                          <a:solidFill>
                            <a:srgbClr val="0070C0"/>
                          </a:solidFill>
                        </a:rPr>
                        <a:t>8354,7</a:t>
                      </a:r>
                      <a:endParaRPr lang="ru-RU" sz="2400" b="1" dirty="0">
                        <a:solidFill>
                          <a:srgbClr val="0070C0"/>
                        </a:solidFill>
                      </a:endParaRPr>
                    </a:p>
                  </a:txBody>
                  <a:tcPr/>
                </a:tc>
                <a:tc>
                  <a:txBody>
                    <a:bodyPr/>
                    <a:lstStyle/>
                    <a:p>
                      <a:pPr algn="ctr"/>
                      <a:r>
                        <a:rPr lang="ru-RU" sz="2400" b="1" dirty="0" smtClean="0">
                          <a:solidFill>
                            <a:srgbClr val="0070C0"/>
                          </a:solidFill>
                        </a:rPr>
                        <a:t>8412,3</a:t>
                      </a:r>
                      <a:endParaRPr lang="ru-RU" sz="2400" b="1" dirty="0">
                        <a:solidFill>
                          <a:srgbClr val="0070C0"/>
                        </a:solidFill>
                      </a:endParaRPr>
                    </a:p>
                  </a:txBody>
                  <a:tcPr/>
                </a:tc>
                <a:tc>
                  <a:txBody>
                    <a:bodyPr/>
                    <a:lstStyle/>
                    <a:p>
                      <a:pPr algn="ctr"/>
                      <a:r>
                        <a:rPr lang="ru-RU" sz="2400" b="1" dirty="0" smtClean="0">
                          <a:solidFill>
                            <a:srgbClr val="00B050"/>
                          </a:solidFill>
                        </a:rPr>
                        <a:t>7086,6</a:t>
                      </a:r>
                      <a:endParaRPr lang="ru-RU" sz="2400" b="1" dirty="0">
                        <a:solidFill>
                          <a:srgbClr val="00B050"/>
                        </a:solidFill>
                      </a:endParaRPr>
                    </a:p>
                  </a:txBody>
                  <a:tcPr/>
                </a:tc>
                <a:tc>
                  <a:txBody>
                    <a:bodyPr/>
                    <a:lstStyle/>
                    <a:p>
                      <a:pPr algn="ctr"/>
                      <a:r>
                        <a:rPr lang="ru-RU" sz="2400" b="1" dirty="0" smtClean="0">
                          <a:solidFill>
                            <a:srgbClr val="0070C0"/>
                          </a:solidFill>
                        </a:rPr>
                        <a:t>7170,3</a:t>
                      </a:r>
                      <a:endParaRPr lang="ru-RU" sz="2400" b="1" dirty="0">
                        <a:solidFill>
                          <a:srgbClr val="0070C0"/>
                        </a:solidFill>
                      </a:endParaRPr>
                    </a:p>
                  </a:txBody>
                  <a:tcPr/>
                </a:tc>
              </a:tr>
              <a:tr h="1721539">
                <a:tc>
                  <a:txBody>
                    <a:bodyPr/>
                    <a:lstStyle/>
                    <a:p>
                      <a:r>
                        <a:rPr lang="en-US" sz="2400" b="1" dirty="0" smtClean="0">
                          <a:solidFill>
                            <a:schemeClr val="tx1"/>
                          </a:solidFill>
                        </a:rPr>
                        <a:t>III</a:t>
                      </a:r>
                      <a:r>
                        <a:rPr lang="ru-RU" sz="2400" b="1" dirty="0" smtClean="0">
                          <a:solidFill>
                            <a:schemeClr val="tx1"/>
                          </a:solidFill>
                        </a:rPr>
                        <a:t>.Дефицит</a:t>
                      </a:r>
                      <a:r>
                        <a:rPr lang="ru-RU" sz="2400" b="1" baseline="0" dirty="0" smtClean="0">
                          <a:solidFill>
                            <a:schemeClr val="tx1"/>
                          </a:solidFill>
                        </a:rPr>
                        <a:t> и источники его покрытия</a:t>
                      </a:r>
                      <a:endParaRPr lang="ru-RU" sz="2400" b="1" dirty="0">
                        <a:solidFill>
                          <a:schemeClr val="tx1"/>
                        </a:solidFill>
                      </a:endParaRPr>
                    </a:p>
                  </a:txBody>
                  <a:tcPr/>
                </a:tc>
                <a:tc>
                  <a:txBody>
                    <a:bodyPr/>
                    <a:lstStyle/>
                    <a:p>
                      <a:pPr algn="ctr"/>
                      <a:r>
                        <a:rPr lang="ru-RU" sz="2400" b="1" dirty="0" smtClean="0">
                          <a:solidFill>
                            <a:schemeClr val="tx1"/>
                          </a:solidFill>
                        </a:rPr>
                        <a:t>-405,0</a:t>
                      </a:r>
                      <a:endParaRPr lang="ru-RU" sz="2400" b="1" dirty="0">
                        <a:solidFill>
                          <a:schemeClr val="tx1"/>
                        </a:solidFill>
                      </a:endParaRPr>
                    </a:p>
                  </a:txBody>
                  <a:tcPr/>
                </a:tc>
                <a:tc>
                  <a:txBody>
                    <a:bodyPr/>
                    <a:lstStyle/>
                    <a:p>
                      <a:pPr algn="ctr"/>
                      <a:r>
                        <a:rPr lang="ru-RU" sz="2400" b="1" dirty="0" smtClean="0">
                          <a:solidFill>
                            <a:schemeClr val="tx1"/>
                          </a:solidFill>
                        </a:rPr>
                        <a:t>-120,0</a:t>
                      </a:r>
                      <a:endParaRPr lang="ru-RU" sz="2400" b="1" dirty="0">
                        <a:solidFill>
                          <a:schemeClr val="tx1"/>
                        </a:solidFill>
                      </a:endParaRPr>
                    </a:p>
                  </a:txBody>
                  <a:tcPr/>
                </a:tc>
                <a:tc>
                  <a:txBody>
                    <a:bodyPr/>
                    <a:lstStyle/>
                    <a:p>
                      <a:pPr algn="ctr"/>
                      <a:r>
                        <a:rPr lang="ru-RU" sz="2400" b="1" dirty="0" smtClean="0">
                          <a:solidFill>
                            <a:schemeClr val="tx1"/>
                          </a:solidFill>
                        </a:rPr>
                        <a:t>0,0</a:t>
                      </a:r>
                      <a:endParaRPr lang="ru-RU" sz="2400" b="1" dirty="0">
                        <a:solidFill>
                          <a:schemeClr val="tx1"/>
                        </a:solidFill>
                      </a:endParaRPr>
                    </a:p>
                  </a:txBody>
                  <a:tcPr/>
                </a:tc>
                <a:tc>
                  <a:txBody>
                    <a:bodyPr/>
                    <a:lstStyle/>
                    <a:p>
                      <a:pPr algn="ctr"/>
                      <a:r>
                        <a:rPr lang="ru-RU" sz="2400" b="1" dirty="0" smtClean="0">
                          <a:solidFill>
                            <a:schemeClr val="tx1"/>
                          </a:solidFill>
                        </a:rPr>
                        <a:t>0,0</a:t>
                      </a:r>
                      <a:endParaRPr lang="ru-RU" sz="24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4578" name="Picture 2" descr="Картинки по запросу доходы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14438"/>
            <a:ext cx="8643938"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69" name="Rectangle 5"/>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ru-RU" sz="2800" b="1" dirty="0" smtClean="0">
                <a:solidFill>
                  <a:srgbClr val="FF0000"/>
                </a:solidFill>
                <a:latin typeface="Times New Roman" pitchFamily="18" charset="0"/>
              </a:rPr>
              <a:t>ДОХОДЫ БЮДЖЕТА</a:t>
            </a:r>
            <a:r>
              <a:rPr lang="ru-RU" sz="2200" dirty="0" smtClean="0">
                <a:solidFill>
                  <a:schemeClr val="tx2"/>
                </a:solidFill>
                <a:latin typeface="Times New Roman" pitchFamily="18" charset="0"/>
              </a:rPr>
              <a:t/>
            </a:r>
            <a:br>
              <a:rPr lang="ru-RU" sz="2200" dirty="0" smtClean="0">
                <a:solidFill>
                  <a:schemeClr val="tx2"/>
                </a:solidFill>
                <a:latin typeface="Times New Roman" pitchFamily="18" charset="0"/>
              </a:rPr>
            </a:br>
            <a:r>
              <a:rPr lang="ru-RU" sz="2200" dirty="0" smtClean="0">
                <a:solidFill>
                  <a:schemeClr val="tx2"/>
                </a:solidFill>
                <a:latin typeface="Times New Roman" pitchFamily="18" charset="0"/>
              </a:rPr>
              <a:t>поступающие в бюджет денежные средства</a:t>
            </a:r>
          </a:p>
        </p:txBody>
      </p:sp>
      <p:sp>
        <p:nvSpPr>
          <p:cNvPr id="24580" name="Oval 5"/>
          <p:cNvSpPr>
            <a:spLocks noChangeArrowheads="1"/>
          </p:cNvSpPr>
          <p:nvPr/>
        </p:nvSpPr>
        <p:spPr bwMode="auto">
          <a:xfrm>
            <a:off x="357188" y="2000250"/>
            <a:ext cx="7929562" cy="1008063"/>
          </a:xfrm>
          <a:prstGeom prst="roundRect">
            <a:avLst>
              <a:gd name="adj" fmla="val 16667"/>
            </a:avLst>
          </a:prstGeom>
          <a:solidFill>
            <a:srgbClr val="FFCC00"/>
          </a:solidFill>
          <a:ln w="9525">
            <a:solidFill>
              <a:srgbClr val="FFCC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altLang="ru-RU" smtClean="0">
                <a:solidFill>
                  <a:prstClr val="black"/>
                </a:solidFill>
              </a:rPr>
              <a:t>НАЛОГОВЫЕ ДОХОДЫ</a:t>
            </a:r>
          </a:p>
        </p:txBody>
      </p:sp>
      <p:sp>
        <p:nvSpPr>
          <p:cNvPr id="24581" name="Oval 5"/>
          <p:cNvSpPr>
            <a:spLocks noChangeArrowheads="1"/>
          </p:cNvSpPr>
          <p:nvPr/>
        </p:nvSpPr>
        <p:spPr bwMode="auto">
          <a:xfrm flipV="1">
            <a:off x="428625" y="3286125"/>
            <a:ext cx="7858125" cy="865188"/>
          </a:xfrm>
          <a:prstGeom prst="roundRect">
            <a:avLst>
              <a:gd name="adj" fmla="val 16667"/>
            </a:avLst>
          </a:prstGeom>
          <a:solidFill>
            <a:srgbClr val="FF00FF"/>
          </a:solidFill>
          <a:ln w="9525">
            <a:solidFill>
              <a:srgbClr val="FFCC00"/>
            </a:solidFill>
            <a:round/>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altLang="ru-RU" smtClean="0">
                <a:solidFill>
                  <a:prstClr val="black"/>
                </a:solidFill>
              </a:rPr>
              <a:t>НЕНАЛОГОВЫЕ ДОХОДЫ</a:t>
            </a:r>
          </a:p>
        </p:txBody>
      </p:sp>
      <p:sp>
        <p:nvSpPr>
          <p:cNvPr id="24582" name="Oval 5"/>
          <p:cNvSpPr>
            <a:spLocks noChangeArrowheads="1"/>
          </p:cNvSpPr>
          <p:nvPr/>
        </p:nvSpPr>
        <p:spPr bwMode="auto">
          <a:xfrm flipV="1">
            <a:off x="323850" y="4437063"/>
            <a:ext cx="8105775" cy="1081087"/>
          </a:xfrm>
          <a:prstGeom prst="roundRect">
            <a:avLst>
              <a:gd name="adj" fmla="val 16667"/>
            </a:avLst>
          </a:prstGeom>
          <a:solidFill>
            <a:srgbClr val="00CCFF"/>
          </a:solidFill>
          <a:ln w="9525">
            <a:solidFill>
              <a:srgbClr val="FFCC00"/>
            </a:solidFill>
            <a:round/>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ru-RU" altLang="ru-RU" smtClean="0">
                <a:solidFill>
                  <a:prstClr val="black"/>
                </a:solidFill>
              </a:rPr>
              <a:t>БЕЗВОЗМЕЗДНЫЕ ПОСТУПЛЕНИЯ</a:t>
            </a:r>
          </a:p>
        </p:txBody>
      </p:sp>
    </p:spTree>
    <p:extLst>
      <p:ext uri="{BB962C8B-B14F-4D97-AF65-F5344CB8AC3E}">
        <p14:creationId xmlns:p14="http://schemas.microsoft.com/office/powerpoint/2010/main" val="356434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0052" name="Rectangle 2"/>
          <p:cNvSpPr>
            <a:spLocks noGrp="1"/>
          </p:cNvSpPr>
          <p:nvPr>
            <p:ph type="title"/>
          </p:nvPr>
        </p:nvSpPr>
        <p:spPr>
          <a:xfrm>
            <a:off x="428596" y="357166"/>
            <a:ext cx="8186766" cy="1571612"/>
          </a:xfrm>
        </p:spPr>
        <p:txBody>
          <a:bodyPr>
            <a:normAutofit fontScale="90000"/>
          </a:bodyPr>
          <a:lstStyle/>
          <a:p>
            <a:pPr algn="ctr" eaLnBrk="1" hangingPunct="1"/>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dirty="0" smtClean="0">
                <a:solidFill>
                  <a:srgbClr val="0070C0"/>
                </a:solidFill>
              </a:rPr>
              <a:t>НАЛОГОВЫЕ И НЕНАЛОГОВЫЕ ДОХОДЫ БЮДЖЕТА </a:t>
            </a:r>
            <a:r>
              <a:rPr lang="ru-RU" sz="2800" b="1" dirty="0" smtClean="0">
                <a:solidFill>
                  <a:srgbClr val="0070C0"/>
                </a:solidFill>
              </a:rPr>
              <a:t>КАМЫШЕВСКОГО СЕЛЬСКОГО ПОСЕЛЕНИЯ</a:t>
            </a:r>
            <a:br>
              <a:rPr lang="ru-RU" sz="2800" b="1" dirty="0" smtClean="0">
                <a:solidFill>
                  <a:srgbClr val="0070C0"/>
                </a:solidFill>
              </a:rPr>
            </a:br>
            <a:r>
              <a:rPr lang="ru-RU" sz="2800" b="1" dirty="0" smtClean="0">
                <a:solidFill>
                  <a:srgbClr val="0070C0"/>
                </a:solidFill>
              </a:rPr>
              <a:t>ОРЛОВСКОГО РАЙОНА</a:t>
            </a: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1800" b="1" dirty="0" smtClean="0">
                <a:solidFill>
                  <a:srgbClr val="C00000"/>
                </a:solidFill>
                <a:latin typeface="Times New Roman" pitchFamily="18" charset="0"/>
              </a:rPr>
              <a:t>                                                                                                  тыс. рублей</a:t>
            </a:r>
            <a:endParaRPr lang="ru-RU" sz="2000" dirty="0" smtClean="0"/>
          </a:p>
        </p:txBody>
      </p:sp>
      <p:graphicFrame>
        <p:nvGraphicFramePr>
          <p:cNvPr id="130051" name="Объект 5"/>
          <p:cNvGraphicFramePr>
            <a:graphicFrameLocks noGrp="1"/>
          </p:cNvGraphicFramePr>
          <p:nvPr>
            <p:ph idx="1"/>
            <p:extLst>
              <p:ext uri="{D42A27DB-BD31-4B8C-83A1-F6EECF244321}">
                <p14:modId xmlns:p14="http://schemas.microsoft.com/office/powerpoint/2010/main" val="1763535047"/>
              </p:ext>
            </p:extLst>
          </p:nvPr>
        </p:nvGraphicFramePr>
        <p:xfrm>
          <a:off x="1473200" y="1763713"/>
          <a:ext cx="5743575" cy="4549775"/>
        </p:xfrm>
        <a:graphic>
          <a:graphicData uri="http://schemas.openxmlformats.org/presentationml/2006/ole">
            <mc:AlternateContent xmlns:mc="http://schemas.openxmlformats.org/markup-compatibility/2006">
              <mc:Choice xmlns:v="urn:schemas-microsoft-com:vml" Requires="v">
                <p:oleObj spid="_x0000_s209070" name="Лист" r:id="rId3" imgW="7105616" imgH="5629259" progId="Excel.Sheet.8">
                  <p:embed/>
                </p:oleObj>
              </mc:Choice>
              <mc:Fallback>
                <p:oleObj name="Лист" r:id="rId3" imgW="7105616" imgH="5629259" progId="Excel.Sheet.8">
                  <p:embed/>
                  <p:pic>
                    <p:nvPicPr>
                      <p:cNvPr id="0" name="Объект 5"/>
                      <p:cNvPicPr>
                        <a:picLocks noGrp="1" noChangeArrowheads="1"/>
                      </p:cNvPicPr>
                      <p:nvPr/>
                    </p:nvPicPr>
                    <p:blipFill>
                      <a:blip r:embed="rId4"/>
                      <a:srcRect/>
                      <a:stretch>
                        <a:fillRect/>
                      </a:stretch>
                    </p:blipFill>
                    <p:spPr bwMode="auto">
                      <a:xfrm>
                        <a:off x="1473200" y="1763713"/>
                        <a:ext cx="5743575" cy="454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1077" name="Rectangle 5"/>
          <p:cNvSpPr>
            <a:spLocks noGrp="1"/>
          </p:cNvSpPr>
          <p:nvPr>
            <p:ph type="title"/>
          </p:nvPr>
        </p:nvSpPr>
        <p:spPr/>
        <p:txBody>
          <a:bodyPr>
            <a:normAutofit fontScale="90000"/>
          </a:bodyPr>
          <a:lstStyle/>
          <a:p>
            <a:pPr algn="ctr" eaLnBrk="1" hangingPunct="1"/>
            <a:r>
              <a:rPr lang="ru-RU" sz="2700" b="1" dirty="0" smtClean="0">
                <a:solidFill>
                  <a:schemeClr val="accent3">
                    <a:lumMod val="50000"/>
                  </a:schemeClr>
                </a:solidFill>
                <a:latin typeface="Times New Roman" pitchFamily="18" charset="0"/>
              </a:rPr>
              <a:t>Структура налоговых и неналоговых доходов бюджета</a:t>
            </a:r>
            <a:br>
              <a:rPr lang="ru-RU" sz="2700" b="1" dirty="0" smtClean="0">
                <a:solidFill>
                  <a:schemeClr val="accent3">
                    <a:lumMod val="50000"/>
                  </a:schemeClr>
                </a:solidFill>
                <a:latin typeface="Times New Roman" pitchFamily="18" charset="0"/>
              </a:rPr>
            </a:br>
            <a:r>
              <a:rPr lang="ru-RU" sz="2700" b="1" dirty="0" err="1" smtClean="0">
                <a:solidFill>
                  <a:schemeClr val="accent3">
                    <a:lumMod val="50000"/>
                  </a:schemeClr>
                </a:solidFill>
                <a:latin typeface="Times New Roman" pitchFamily="18" charset="0"/>
              </a:rPr>
              <a:t>Камышевского</a:t>
            </a:r>
            <a:r>
              <a:rPr lang="ru-RU" sz="2700" b="1" dirty="0" smtClean="0">
                <a:solidFill>
                  <a:schemeClr val="accent3">
                    <a:lumMod val="50000"/>
                  </a:schemeClr>
                </a:solidFill>
                <a:latin typeface="Times New Roman" pitchFamily="18" charset="0"/>
              </a:rPr>
              <a:t> сельского поселения</a:t>
            </a:r>
            <a:br>
              <a:rPr lang="ru-RU" sz="2700" b="1" dirty="0" smtClean="0">
                <a:solidFill>
                  <a:schemeClr val="accent3">
                    <a:lumMod val="50000"/>
                  </a:schemeClr>
                </a:solidFill>
                <a:latin typeface="Times New Roman" pitchFamily="18" charset="0"/>
              </a:rPr>
            </a:br>
            <a:r>
              <a:rPr lang="ru-RU" sz="2700" b="1" dirty="0" smtClean="0">
                <a:solidFill>
                  <a:schemeClr val="accent3">
                    <a:lumMod val="50000"/>
                  </a:schemeClr>
                </a:solidFill>
                <a:latin typeface="Times New Roman" pitchFamily="18" charset="0"/>
              </a:rPr>
              <a:t> в 2021  году</a:t>
            </a:r>
            <a:r>
              <a:rPr lang="ru-RU" sz="2000" b="1" dirty="0" smtClean="0">
                <a:latin typeface="Times New Roman" pitchFamily="18" charset="0"/>
              </a:rPr>
              <a:t/>
            </a:r>
            <a:br>
              <a:rPr lang="ru-RU" sz="2000" b="1" dirty="0" smtClean="0">
                <a:latin typeface="Times New Roman" pitchFamily="18" charset="0"/>
              </a:rPr>
            </a:br>
            <a:r>
              <a:rPr lang="ru-RU" sz="2600" b="1" dirty="0" smtClean="0"/>
              <a:t>							</a:t>
            </a:r>
            <a:r>
              <a:rPr lang="ru-RU" sz="2000" dirty="0" smtClean="0">
                <a:solidFill>
                  <a:srgbClr val="17375E"/>
                </a:solidFill>
              </a:rPr>
              <a:t>(тыс.рублей)</a:t>
            </a:r>
          </a:p>
        </p:txBody>
      </p:sp>
      <p:graphicFrame>
        <p:nvGraphicFramePr>
          <p:cNvPr id="131076" name="Содержимое 3"/>
          <p:cNvGraphicFramePr>
            <a:graphicFrameLocks noGrp="1"/>
          </p:cNvGraphicFramePr>
          <p:nvPr>
            <p:ph idx="1"/>
            <p:extLst>
              <p:ext uri="{D42A27DB-BD31-4B8C-83A1-F6EECF244321}">
                <p14:modId xmlns:p14="http://schemas.microsoft.com/office/powerpoint/2010/main" val="1555773667"/>
              </p:ext>
            </p:extLst>
          </p:nvPr>
        </p:nvGraphicFramePr>
        <p:xfrm>
          <a:off x="539750" y="2057400"/>
          <a:ext cx="8102600" cy="4194175"/>
        </p:xfrm>
        <a:graphic>
          <a:graphicData uri="http://schemas.openxmlformats.org/presentationml/2006/ole">
            <mc:AlternateContent xmlns:mc="http://schemas.openxmlformats.org/markup-compatibility/2006">
              <mc:Choice xmlns:v="urn:schemas-microsoft-com:vml" Requires="v">
                <p:oleObj spid="_x0000_s210093" name="Лист" r:id="rId3" imgW="5962751" imgH="3086028" progId="Excel.Sheet.8">
                  <p:embed/>
                </p:oleObj>
              </mc:Choice>
              <mc:Fallback>
                <p:oleObj name="Лист" r:id="rId3" imgW="5962751" imgH="3086028" progId="Excel.Sheet.8">
                  <p:embed/>
                  <p:pic>
                    <p:nvPicPr>
                      <p:cNvPr id="0" name="Содержимое 3"/>
                      <p:cNvPicPr>
                        <a:picLocks noGrp="1" noChangeArrowheads="1"/>
                      </p:cNvPicPr>
                      <p:nvPr/>
                    </p:nvPicPr>
                    <p:blipFill>
                      <a:blip r:embed="rId4"/>
                      <a:srcRect/>
                      <a:stretch>
                        <a:fillRect/>
                      </a:stretch>
                    </p:blipFill>
                    <p:spPr bwMode="auto">
                      <a:xfrm>
                        <a:off x="539750" y="2057400"/>
                        <a:ext cx="8102600"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323528" y="764704"/>
            <a:ext cx="8229600" cy="1143000"/>
          </a:xfrm>
        </p:spPr>
        <p:txBody>
          <a:bodyPr>
            <a:normAutofit fontScale="90000"/>
          </a:bodyPr>
          <a:lstStyle/>
          <a:p>
            <a:pPr algn="ctr" eaLnBrk="1" hangingPunct="1"/>
            <a:r>
              <a:rPr lang="ru-RU" sz="2400" b="1" dirty="0" smtClean="0">
                <a:solidFill>
                  <a:srgbClr val="C00000"/>
                </a:solidFill>
              </a:rPr>
              <a:t>Динамика поступлений земельного налога в бюджет </a:t>
            </a:r>
            <a:r>
              <a:rPr lang="ru-RU" sz="2400" b="1" dirty="0" err="1" smtClean="0">
                <a:solidFill>
                  <a:srgbClr val="C00000"/>
                </a:solidFill>
              </a:rPr>
              <a:t>Камышевского</a:t>
            </a:r>
            <a:r>
              <a:rPr lang="ru-RU" sz="2400" b="1" dirty="0" smtClean="0">
                <a:solidFill>
                  <a:srgbClr val="C00000"/>
                </a:solidFill>
              </a:rPr>
              <a:t> сельского поселения</a:t>
            </a:r>
            <a:r>
              <a:rPr lang="en-US" sz="2400" b="1" dirty="0" smtClean="0">
                <a:solidFill>
                  <a:srgbClr val="C00000"/>
                </a:solidFill>
              </a:rPr>
              <a:t/>
            </a:r>
            <a:br>
              <a:rPr lang="en-US" sz="2400" b="1" dirty="0" smtClean="0">
                <a:solidFill>
                  <a:srgbClr val="C00000"/>
                </a:solidFill>
              </a:rPr>
            </a:br>
            <a:r>
              <a:rPr lang="ru-RU" sz="2400" b="1" dirty="0" smtClean="0">
                <a:solidFill>
                  <a:srgbClr val="C00000"/>
                </a:solidFill>
              </a:rPr>
              <a:t>                                         Орловского района</a:t>
            </a:r>
            <a:r>
              <a:rPr lang="en-US" sz="2400" b="1" dirty="0" smtClean="0">
                <a:solidFill>
                  <a:srgbClr val="C00000"/>
                </a:solidFill>
              </a:rPr>
              <a:t>							</a:t>
            </a:r>
            <a:r>
              <a:rPr lang="ru-RU" sz="1600" b="1" dirty="0" smtClean="0">
                <a:solidFill>
                  <a:srgbClr val="254061"/>
                </a:solidFill>
              </a:rPr>
              <a:t>(тыс. рублей)</a:t>
            </a:r>
          </a:p>
        </p:txBody>
      </p:sp>
      <p:graphicFrame>
        <p:nvGraphicFramePr>
          <p:cNvPr id="4098" name="Объект 2"/>
          <p:cNvGraphicFramePr>
            <a:graphicFrameLocks noGrp="1"/>
          </p:cNvGraphicFramePr>
          <p:nvPr>
            <p:ph idx="1"/>
            <p:extLst>
              <p:ext uri="{D42A27DB-BD31-4B8C-83A1-F6EECF244321}">
                <p14:modId xmlns:p14="http://schemas.microsoft.com/office/powerpoint/2010/main" val="4244793675"/>
              </p:ext>
            </p:extLst>
          </p:nvPr>
        </p:nvGraphicFramePr>
        <p:xfrm>
          <a:off x="1592263" y="2349500"/>
          <a:ext cx="4572000" cy="3175000"/>
        </p:xfrm>
        <a:graphic>
          <a:graphicData uri="http://schemas.openxmlformats.org/presentationml/2006/ole">
            <mc:AlternateContent xmlns:mc="http://schemas.openxmlformats.org/markup-compatibility/2006">
              <mc:Choice xmlns:v="urn:schemas-microsoft-com:vml" Requires="v">
                <p:oleObj spid="_x0000_s238765" name="Лист" r:id="rId3" imgW="9601200" imgH="6667572" progId="Excel.Sheet.8">
                  <p:embed/>
                </p:oleObj>
              </mc:Choice>
              <mc:Fallback>
                <p:oleObj name="Лист" r:id="rId3" imgW="9601200" imgH="6667572" progId="Excel.Sheet.8">
                  <p:embed/>
                  <p:pic>
                    <p:nvPicPr>
                      <p:cNvPr id="0" name="Объект 2"/>
                      <p:cNvPicPr>
                        <a:picLocks noGrp="1" noChangeArrowheads="1"/>
                      </p:cNvPicPr>
                      <p:nvPr/>
                    </p:nvPicPr>
                    <p:blipFill>
                      <a:blip r:embed="rId4"/>
                      <a:srcRect/>
                      <a:stretch>
                        <a:fillRect/>
                      </a:stretch>
                    </p:blipFill>
                    <p:spPr bwMode="auto">
                      <a:xfrm>
                        <a:off x="1592263" y="2349500"/>
                        <a:ext cx="4572000" cy="317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Техничес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6525</TotalTime>
  <Words>837</Words>
  <Application>Microsoft Office PowerPoint</Application>
  <PresentationFormat>Экран (4:3)</PresentationFormat>
  <Paragraphs>164</Paragraphs>
  <Slides>30</Slides>
  <Notes>0</Notes>
  <HiddenSlides>0</HiddenSlides>
  <MMClips>0</MMClips>
  <ScaleCrop>false</ScaleCrop>
  <HeadingPairs>
    <vt:vector size="6" baseType="variant">
      <vt:variant>
        <vt:lpstr>Тема</vt:lpstr>
      </vt:variant>
      <vt:variant>
        <vt:i4>8</vt:i4>
      </vt:variant>
      <vt:variant>
        <vt:lpstr>Внедренные серверы OLE</vt:lpstr>
      </vt:variant>
      <vt:variant>
        <vt:i4>2</vt:i4>
      </vt:variant>
      <vt:variant>
        <vt:lpstr>Заголовки слайдов</vt:lpstr>
      </vt:variant>
      <vt:variant>
        <vt:i4>30</vt:i4>
      </vt:variant>
    </vt:vector>
  </HeadingPairs>
  <TitlesOfParts>
    <vt:vector size="40" baseType="lpstr">
      <vt:lpstr>Поток</vt:lpstr>
      <vt:lpstr>Тема Office</vt:lpstr>
      <vt:lpstr>1_Тема Office</vt:lpstr>
      <vt:lpstr>2_Тема Office</vt:lpstr>
      <vt:lpstr>4_Тема Office</vt:lpstr>
      <vt:lpstr>5_Тема Office</vt:lpstr>
      <vt:lpstr>1_Поток</vt:lpstr>
      <vt:lpstr>Техническая</vt:lpstr>
      <vt:lpstr>Лист</vt:lpstr>
      <vt:lpstr>Microsoft Excel 97-2003 Worksheet</vt:lpstr>
      <vt:lpstr>Решение Собрания депутатов  Камышевского сельского поселения</vt:lpstr>
      <vt:lpstr> </vt:lpstr>
      <vt:lpstr>                                                                                                                     Бюджет на 2021 год и на плановый период 2022 и 2023 годов Основные приоритеты бюджетной политики </vt:lpstr>
      <vt:lpstr>Меры, принимаемые для обеспечения сбалансированности бюджета Камышевского сельского поселения Орловского района</vt:lpstr>
      <vt:lpstr>                 Основные характеристики  бюджета  Камышевского сельского поселения Орловского района на 2021 год  и плановый период 2022 и 2023 годов                                                               тыс.рублей </vt:lpstr>
      <vt:lpstr>ДОХОДЫ БЮДЖЕТА поступающие в бюджет денежные средства</vt:lpstr>
      <vt:lpstr>            НАЛОГОВЫЕ И НЕНАЛОГОВЫЕ ДОХОДЫ БЮДЖЕТА КАМЫШЕВСКОГО СЕЛЬСКОГО ПОСЕЛЕНИЯ ОРЛОВСКОГО РАЙОНА                                                                                                    тыс. рублей</vt:lpstr>
      <vt:lpstr>Структура налоговых и неналоговых доходов бюджета Камышевского сельского поселения  в 2021  году        (тыс.рублей)</vt:lpstr>
      <vt:lpstr>Динамика поступлений земельного налога в бюджет Камышевского сельского поселения                                          Орловского района       (тыс. рублей)</vt:lpstr>
      <vt:lpstr> НЕНАЛОГОВЫЕ ДОХОДЫ Доходы от сдачи в аренду имущества,           находящегося в собственности сельского поселения                    (тыс. рублей)</vt:lpstr>
      <vt:lpstr> НЕНАЛОГОВЫЕ ДОХОДЫ Доходы от сдачи в аренду земельных участков,  находящихся в собственности сельского поселения       (тыс. рублей)</vt:lpstr>
      <vt:lpstr>  НЕНАЛОГОВЫЕ ДОХОДЫ Штрафы, санкции, возмещение ущерба,         поступающие в бюджет сельского поселения                                                                                                        (тыс. рублей)</vt:lpstr>
      <vt:lpstr>   НЕНАЛОГОВЫЕ ДОХОДЫ Доходы, поступающие в порядке возмещения расходов по эксплуатации имущества                     сельского поселения                                                                                                                                (тыс. рублей)</vt:lpstr>
      <vt:lpstr>Крупнейшие налогоплательщики  Камышевского сельского поселения</vt:lpstr>
      <vt:lpstr>Безвозмездные поступления                                                                                                              тыс.рублей</vt:lpstr>
      <vt:lpstr> Иные межбюджетные трансферты, передаваемые бюджету Камышевского сельского поселения из бюджета Орловского района  на осуществление части полномочий по  решению  вопросам местного значения на 2021 - 2023 годы </vt:lpstr>
      <vt:lpstr> Иные межбюджетные трансферты, выделяемые бюджету  Камышевского  сельского поселения из бюджета Орловского района  на расходные обязательства, возникающие при выполнении полномочий органов местного самоуправления по вопросам местного значения за счет средств местного бюджета    на 2021 год </vt:lpstr>
      <vt:lpstr>Распределение субвенций бюджету  Камышевского сельского поселения Орловского района из Областного бюджета на 2021 год </vt:lpstr>
      <vt:lpstr>ДОТАЦИЯ ИЗ ОБЛАСТНОГО БЮДЖЕТА  на 2021-2023 годы</vt:lpstr>
      <vt:lpstr>Исполнение Указа Президента №597 от 07.05.2012                                                                                             (тыс. рублей)</vt:lpstr>
      <vt:lpstr>Динамика расходов бюджета Камышевского сельского поселения на 2021-2023 годы        (тыс. рублей)</vt:lpstr>
      <vt:lpstr>Расходы бюджета Камышевского сельского поселения в 2021 году                                                8412,3  тыс. рублей</vt:lpstr>
      <vt:lpstr>Структура муниципальных программ Камышевского сельского поселения на 2021 год</vt:lpstr>
      <vt:lpstr>Презентация PowerPoint</vt:lpstr>
      <vt:lpstr>Расходы бюджета  Камышевского сельского поселения, формируемые в рамках муниципальных программ Камышевского сельского поселения Орловского района и непрограммные расходы</vt:lpstr>
      <vt:lpstr>Расходы по муниципальной программе «Эффективное управление муниципальными финансами»</vt:lpstr>
      <vt:lpstr>Расходы по муниципальной программе «Развитие культуры и туризма»        (тыс. рублей)</vt:lpstr>
      <vt:lpstr>Расходы на благоустройство территории Камышевского сельского  поселения на 2021 год составляют 850,6 тыс. рублей</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формирования бюджета Орловского района на 2013 год и на плановый период 2014 и 2015 годов</dc:title>
  <dc:creator>User</dc:creator>
  <cp:lastModifiedBy>User</cp:lastModifiedBy>
  <cp:revision>732</cp:revision>
  <dcterms:created xsi:type="dcterms:W3CDTF">2012-10-21T15:40:11Z</dcterms:created>
  <dcterms:modified xsi:type="dcterms:W3CDTF">2021-02-06T10:36:27Z</dcterms:modified>
</cp:coreProperties>
</file>