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4128" r:id="rId2"/>
    <p:sldMasterId id="2147484141" r:id="rId3"/>
    <p:sldMasterId id="2147484154" r:id="rId4"/>
    <p:sldMasterId id="2147484180" r:id="rId5"/>
    <p:sldMasterId id="2147484193" r:id="rId6"/>
    <p:sldMasterId id="2147484205" r:id="rId7"/>
    <p:sldMasterId id="2147484229" r:id="rId8"/>
    <p:sldMasterId id="2147484242" r:id="rId9"/>
  </p:sldMasterIdLst>
  <p:notesMasterIdLst>
    <p:notesMasterId r:id="rId40"/>
  </p:notesMasterIdLst>
  <p:sldIdLst>
    <p:sldId id="359" r:id="rId10"/>
    <p:sldId id="335" r:id="rId11"/>
    <p:sldId id="326" r:id="rId12"/>
    <p:sldId id="382" r:id="rId13"/>
    <p:sldId id="383" r:id="rId14"/>
    <p:sldId id="363" r:id="rId15"/>
    <p:sldId id="404" r:id="rId16"/>
    <p:sldId id="377" r:id="rId17"/>
    <p:sldId id="378" r:id="rId18"/>
    <p:sldId id="393" r:id="rId19"/>
    <p:sldId id="406" r:id="rId20"/>
    <p:sldId id="410" r:id="rId21"/>
    <p:sldId id="412" r:id="rId22"/>
    <p:sldId id="417" r:id="rId23"/>
    <p:sldId id="351" r:id="rId24"/>
    <p:sldId id="333" r:id="rId25"/>
    <p:sldId id="398" r:id="rId26"/>
    <p:sldId id="397" r:id="rId27"/>
    <p:sldId id="395" r:id="rId28"/>
    <p:sldId id="389" r:id="rId29"/>
    <p:sldId id="388" r:id="rId30"/>
    <p:sldId id="391" r:id="rId31"/>
    <p:sldId id="385" r:id="rId32"/>
    <p:sldId id="402" r:id="rId33"/>
    <p:sldId id="414" r:id="rId34"/>
    <p:sldId id="416" r:id="rId35"/>
    <p:sldId id="418" r:id="rId36"/>
    <p:sldId id="419" r:id="rId37"/>
    <p:sldId id="396" r:id="rId38"/>
    <p:sldId id="413" r:id="rId3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>
        <p:scale>
          <a:sx n="85" d="100"/>
          <a:sy n="85" d="100"/>
        </p:scale>
        <p:origin x="-91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 w="25400">
          <a:noFill/>
        </a:ln>
      </c:spPr>
    </c:title>
    <c:view3D>
      <c:depthPercent val="10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>
                <c:manualLayout>
                  <c:x val="-1.0735522140052047E-2"/>
                  <c:y val="-4.98521582906225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3417,6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Val val="1"/>
            </c:dLbl>
            <c:dLbl>
              <c:idx val="1"/>
              <c:layout>
                <c:manualLayout>
                  <c:x val="5.5251470336858094E-2"/>
                  <c:y val="-6.3732592369406774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2051,4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2"/>
              <c:layout>
                <c:manualLayout>
                  <c:x val="3.3740212440163703E-2"/>
                  <c:y val="-5.24759560953921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2051,4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3194</c:v>
                </c:pt>
                <c:pt idx="1">
                  <c:v>2339.4</c:v>
                </c:pt>
                <c:pt idx="2">
                  <c:v>2105.5</c:v>
                </c:pt>
              </c:numCache>
            </c:numRef>
          </c:val>
        </c:ser>
        <c:dLbls/>
        <c:shape val="cone"/>
        <c:axId val="125328000"/>
        <c:axId val="125366656"/>
        <c:axId val="158856064"/>
      </c:bar3DChart>
      <c:catAx>
        <c:axId val="125328000"/>
        <c:scaling>
          <c:orientation val="minMax"/>
        </c:scaling>
        <c:delete val="1"/>
        <c:axPos val="b"/>
        <c:numFmt formatCode="General" sourceLinked="1"/>
        <c:tickLblPos val="nextTo"/>
        <c:crossAx val="125366656"/>
        <c:crosses val="autoZero"/>
        <c:auto val="1"/>
        <c:lblAlgn val="ctr"/>
        <c:lblOffset val="100"/>
      </c:catAx>
      <c:valAx>
        <c:axId val="125366656"/>
        <c:scaling>
          <c:orientation val="minMax"/>
        </c:scaling>
        <c:axPos val="l"/>
        <c:majorGridlines/>
        <c:numFmt formatCode="General" sourceLinked="1"/>
        <c:tickLblPos val="nextTo"/>
        <c:crossAx val="125328000"/>
        <c:crosses val="autoZero"/>
        <c:crossBetween val="between"/>
      </c:valAx>
      <c:serAx>
        <c:axId val="158856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5366656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304643399410672"/>
          <c:h val="0.834633316604668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33CC33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/>
                      <a:t>5872,2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b="1" dirty="0" smtClean="0"/>
                      <a:t>5448,3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b="1" dirty="0" smtClean="0"/>
                      <a:t>5443,5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6141.1</c:v>
                </c:pt>
                <c:pt idx="1">
                  <c:v>6103.8</c:v>
                </c:pt>
                <c:pt idx="2">
                  <c:v>5975.8</c:v>
                </c:pt>
              </c:numCache>
            </c:numRef>
          </c:val>
        </c:ser>
        <c:dLbls/>
        <c:axId val="161408128"/>
        <c:axId val="161409664"/>
      </c:barChart>
      <c:catAx>
        <c:axId val="161408128"/>
        <c:scaling>
          <c:orientation val="minMax"/>
        </c:scaling>
        <c:axPos val="b"/>
        <c:tickLblPos val="nextTo"/>
        <c:crossAx val="161409664"/>
        <c:crossesAt val="5850"/>
        <c:auto val="1"/>
        <c:lblAlgn val="ctr"/>
        <c:lblOffset val="100"/>
      </c:catAx>
      <c:valAx>
        <c:axId val="161409664"/>
        <c:scaling>
          <c:orientation val="minMax"/>
          <c:max val="6200"/>
          <c:min val="5850"/>
        </c:scaling>
        <c:delete val="1"/>
        <c:axPos val="l"/>
        <c:majorGridlines/>
        <c:numFmt formatCode="General" sourceLinked="1"/>
        <c:tickLblPos val="nextTo"/>
        <c:crossAx val="161408128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4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01FD-DCD0-4F05-9DC6-C323E9496BA1}" type="doc">
      <dgm:prSet loTypeId="urn:microsoft.com/office/officeart/2005/8/layout/hList7#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F75FDE8-D67C-42CE-806D-BD1F244CF0F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6DA236-E25D-41A0-9841-B24A166E33FA}" type="parTrans" cxnId="{31571073-C076-4EB4-B28C-CB55330E001F}">
      <dgm:prSet/>
      <dgm:spPr/>
      <dgm:t>
        <a:bodyPr/>
        <a:lstStyle/>
        <a:p>
          <a:endParaRPr lang="ru-RU"/>
        </a:p>
      </dgm:t>
    </dgm:pt>
    <dgm:pt modelId="{02B52319-4D3E-4145-BD04-770101C021F2}" type="sibTrans" cxnId="{31571073-C076-4EB4-B28C-CB55330E001F}">
      <dgm:prSet/>
      <dgm:spPr/>
      <dgm:t>
        <a:bodyPr/>
        <a:lstStyle/>
        <a:p>
          <a:endParaRPr lang="ru-RU"/>
        </a:p>
      </dgm:t>
    </dgm:pt>
    <dgm:pt modelId="{3DC626F9-D7FE-4D62-8F75-D6E2E6D8D55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 посредством реализации муниципальных программ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E2267E-4E33-4835-979D-8AE5DE17B4B4}" type="parTrans" cxnId="{BC514DCE-9344-46CF-8785-D1F97EBA2953}">
      <dgm:prSet/>
      <dgm:spPr/>
      <dgm:t>
        <a:bodyPr/>
        <a:lstStyle/>
        <a:p>
          <a:endParaRPr lang="ru-RU"/>
        </a:p>
      </dgm:t>
    </dgm:pt>
    <dgm:pt modelId="{ED3A4C9A-EDB4-4243-A83C-D52EEF736FAF}" type="sibTrans" cxnId="{BC514DCE-9344-46CF-8785-D1F97EBA2953}">
      <dgm:prSet/>
      <dgm:spPr/>
      <dgm:t>
        <a:bodyPr/>
        <a:lstStyle/>
        <a:p>
          <a:endParaRPr lang="ru-RU"/>
        </a:p>
      </dgm:t>
    </dgm:pt>
    <dgm:pt modelId="{859DCB3E-8C0D-4897-AD77-0A3551A3EE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3A0DB0-074D-4787-9FE1-D6A03585D9CD}" type="parTrans" cxnId="{800DC876-6702-41C5-ADE2-2E8E9887ACF9}">
      <dgm:prSet/>
      <dgm:spPr/>
      <dgm:t>
        <a:bodyPr/>
        <a:lstStyle/>
        <a:p>
          <a:endParaRPr lang="ru-RU"/>
        </a:p>
      </dgm:t>
    </dgm:pt>
    <dgm:pt modelId="{56980D29-6B79-49C8-877D-3CE4BAE794B9}" type="sibTrans" cxnId="{800DC876-6702-41C5-ADE2-2E8E9887ACF9}">
      <dgm:prSet/>
      <dgm:spPr/>
      <dgm:t>
        <a:bodyPr/>
        <a:lstStyle/>
        <a:p>
          <a:endParaRPr lang="ru-RU"/>
        </a:p>
      </dgm:t>
    </dgm:pt>
    <dgm:pt modelId="{3D651DE4-E6CD-4BF9-BD04-BF9EA83FA429}" type="pres">
      <dgm:prSet presAssocID="{554601FD-DCD0-4F05-9DC6-C323E9496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84110-B546-4E4A-B6B2-9BBED01A0F2A}" type="pres">
      <dgm:prSet presAssocID="{554601FD-DCD0-4F05-9DC6-C323E9496BA1}" presName="fgShape" presStyleLbl="fgShp" presStyleIdx="0" presStyleCnt="1" custFlipVert="1" custScaleY="128572" custLinFactY="100000" custLinFactNeighborX="-431" custLinFactNeighborY="123804"/>
      <dgm:spPr/>
    </dgm:pt>
    <dgm:pt modelId="{53D9D1DE-4642-48F5-9CF7-B0B8A0829A8E}" type="pres">
      <dgm:prSet presAssocID="{554601FD-DCD0-4F05-9DC6-C323E9496BA1}" presName="linComp" presStyleCnt="0"/>
      <dgm:spPr/>
    </dgm:pt>
    <dgm:pt modelId="{82C0B25C-9920-4CED-B791-6A805E8BDCBF}" type="pres">
      <dgm:prSet presAssocID="{2F75FDE8-D67C-42CE-806D-BD1F244CF0FA}" presName="compNode" presStyleCnt="0"/>
      <dgm:spPr/>
    </dgm:pt>
    <dgm:pt modelId="{E555E0E0-668C-493B-990C-1C70B3E8D3C0}" type="pres">
      <dgm:prSet presAssocID="{2F75FDE8-D67C-42CE-806D-BD1F244CF0FA}" presName="bkgdShape" presStyleLbl="node1" presStyleIdx="0" presStyleCnt="3"/>
      <dgm:spPr/>
      <dgm:t>
        <a:bodyPr/>
        <a:lstStyle/>
        <a:p>
          <a:endParaRPr lang="ru-RU"/>
        </a:p>
      </dgm:t>
    </dgm:pt>
    <dgm:pt modelId="{9DDF001D-7AEE-4B34-9614-7D68B5FD86DF}" type="pres">
      <dgm:prSet presAssocID="{2F75FDE8-D67C-42CE-806D-BD1F244CF0F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6F57-8B9E-42EA-B628-01BB54C666BE}" type="pres">
      <dgm:prSet presAssocID="{2F75FDE8-D67C-42CE-806D-BD1F244CF0FA}" presName="invisiNode" presStyleLbl="node1" presStyleIdx="0" presStyleCnt="3"/>
      <dgm:spPr/>
    </dgm:pt>
    <dgm:pt modelId="{AF5D9D80-BDC6-4DF3-9070-2B1DD0193AF2}" type="pres">
      <dgm:prSet presAssocID="{2F75FDE8-D67C-42CE-806D-BD1F244CF0F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970C56-59B4-4520-9E72-B95F6C6ABE70}" type="pres">
      <dgm:prSet presAssocID="{02B52319-4D3E-4145-BD04-770101C02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804750-F3B1-41F4-8E38-DC7D5CBCB2F2}" type="pres">
      <dgm:prSet presAssocID="{3DC626F9-D7FE-4D62-8F75-D6E2E6D8D55D}" presName="compNode" presStyleCnt="0"/>
      <dgm:spPr/>
    </dgm:pt>
    <dgm:pt modelId="{F60410BA-9DA5-428E-8DE4-30B5DA0D63A5}" type="pres">
      <dgm:prSet presAssocID="{3DC626F9-D7FE-4D62-8F75-D6E2E6D8D55D}" presName="bkgdShape" presStyleLbl="node1" presStyleIdx="1" presStyleCnt="3" custLinFactNeighborX="-1523"/>
      <dgm:spPr/>
      <dgm:t>
        <a:bodyPr/>
        <a:lstStyle/>
        <a:p>
          <a:endParaRPr lang="ru-RU"/>
        </a:p>
      </dgm:t>
    </dgm:pt>
    <dgm:pt modelId="{5091E690-8BD9-42E2-9795-878BAB609EE9}" type="pres">
      <dgm:prSet presAssocID="{3DC626F9-D7FE-4D62-8F75-D6E2E6D8D5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CA9B-19E5-4670-9D13-1D8E427DF0BE}" type="pres">
      <dgm:prSet presAssocID="{3DC626F9-D7FE-4D62-8F75-D6E2E6D8D55D}" presName="invisiNode" presStyleLbl="node1" presStyleIdx="1" presStyleCnt="3"/>
      <dgm:spPr/>
    </dgm:pt>
    <dgm:pt modelId="{6D04E15B-9FED-4A3A-8EBD-9028455FFFD4}" type="pres">
      <dgm:prSet presAssocID="{3DC626F9-D7FE-4D62-8F75-D6E2E6D8D55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96A5C6-02D0-4A3F-A7C6-E4D81AC61B7E}" type="pres">
      <dgm:prSet presAssocID="{ED3A4C9A-EDB4-4243-A83C-D52EEF736F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3599FE-DCE1-4018-884A-131010AFE88C}" type="pres">
      <dgm:prSet presAssocID="{859DCB3E-8C0D-4897-AD77-0A3551A3EE47}" presName="compNode" presStyleCnt="0"/>
      <dgm:spPr/>
    </dgm:pt>
    <dgm:pt modelId="{8D7912FB-217A-41C0-9136-D2C6ABCDBAAC}" type="pres">
      <dgm:prSet presAssocID="{859DCB3E-8C0D-4897-AD77-0A3551A3EE47}" presName="bkgdShape" presStyleLbl="node1" presStyleIdx="2" presStyleCnt="3" custLinFactNeighborX="-1979" custLinFactNeighborY="-2857"/>
      <dgm:spPr/>
      <dgm:t>
        <a:bodyPr/>
        <a:lstStyle/>
        <a:p>
          <a:endParaRPr lang="ru-RU"/>
        </a:p>
      </dgm:t>
    </dgm:pt>
    <dgm:pt modelId="{E7D8EC61-765B-425D-9AE7-789CD5B2C073}" type="pres">
      <dgm:prSet presAssocID="{859DCB3E-8C0D-4897-AD77-0A3551A3EE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50E1-FD3D-49C4-906E-4797DAF172D6}" type="pres">
      <dgm:prSet presAssocID="{859DCB3E-8C0D-4897-AD77-0A3551A3EE47}" presName="invisiNode" presStyleLbl="node1" presStyleIdx="2" presStyleCnt="3"/>
      <dgm:spPr/>
    </dgm:pt>
    <dgm:pt modelId="{680FE437-08CA-4EDD-B1D5-8D25FF989BF4}" type="pres">
      <dgm:prSet presAssocID="{859DCB3E-8C0D-4897-AD77-0A3551A3EE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1571073-C076-4EB4-B28C-CB55330E001F}" srcId="{554601FD-DCD0-4F05-9DC6-C323E9496BA1}" destId="{2F75FDE8-D67C-42CE-806D-BD1F244CF0FA}" srcOrd="0" destOrd="0" parTransId="{386DA236-E25D-41A0-9841-B24A166E33FA}" sibTransId="{02B52319-4D3E-4145-BD04-770101C021F2}"/>
    <dgm:cxn modelId="{D2525912-0BD0-43A6-9668-85D6897059F7}" type="presOf" srcId="{2F75FDE8-D67C-42CE-806D-BD1F244CF0FA}" destId="{9DDF001D-7AEE-4B34-9614-7D68B5FD86DF}" srcOrd="1" destOrd="0" presId="urn:microsoft.com/office/officeart/2005/8/layout/hList7#1"/>
    <dgm:cxn modelId="{2EC61EA5-D9E0-4C38-A227-C66B92639072}" type="presOf" srcId="{ED3A4C9A-EDB4-4243-A83C-D52EEF736FAF}" destId="{CC96A5C6-02D0-4A3F-A7C6-E4D81AC61B7E}" srcOrd="0" destOrd="0" presId="urn:microsoft.com/office/officeart/2005/8/layout/hList7#1"/>
    <dgm:cxn modelId="{800DC876-6702-41C5-ADE2-2E8E9887ACF9}" srcId="{554601FD-DCD0-4F05-9DC6-C323E9496BA1}" destId="{859DCB3E-8C0D-4897-AD77-0A3551A3EE47}" srcOrd="2" destOrd="0" parTransId="{B93A0DB0-074D-4787-9FE1-D6A03585D9CD}" sibTransId="{56980D29-6B79-49C8-877D-3CE4BAE794B9}"/>
    <dgm:cxn modelId="{BC651071-537D-46A3-AFBD-1325C9AE80A0}" type="presOf" srcId="{2F75FDE8-D67C-42CE-806D-BD1F244CF0FA}" destId="{E555E0E0-668C-493B-990C-1C70B3E8D3C0}" srcOrd="0" destOrd="0" presId="urn:microsoft.com/office/officeart/2005/8/layout/hList7#1"/>
    <dgm:cxn modelId="{7FCA94D8-72DA-4E87-A0A2-68915576CC11}" type="presOf" srcId="{3DC626F9-D7FE-4D62-8F75-D6E2E6D8D55D}" destId="{5091E690-8BD9-42E2-9795-878BAB609EE9}" srcOrd="1" destOrd="0" presId="urn:microsoft.com/office/officeart/2005/8/layout/hList7#1"/>
    <dgm:cxn modelId="{CE1052D7-3E56-45DE-B1A9-3120BD384CC1}" type="presOf" srcId="{02B52319-4D3E-4145-BD04-770101C021F2}" destId="{9D970C56-59B4-4520-9E72-B95F6C6ABE70}" srcOrd="0" destOrd="0" presId="urn:microsoft.com/office/officeart/2005/8/layout/hList7#1"/>
    <dgm:cxn modelId="{AE2642A3-7D9F-4E9E-8649-B234B5B7A6C5}" type="presOf" srcId="{859DCB3E-8C0D-4897-AD77-0A3551A3EE47}" destId="{E7D8EC61-765B-425D-9AE7-789CD5B2C073}" srcOrd="1" destOrd="0" presId="urn:microsoft.com/office/officeart/2005/8/layout/hList7#1"/>
    <dgm:cxn modelId="{8962236D-13C9-408C-8FEC-E893AA3C67D8}" type="presOf" srcId="{859DCB3E-8C0D-4897-AD77-0A3551A3EE47}" destId="{8D7912FB-217A-41C0-9136-D2C6ABCDBAAC}" srcOrd="0" destOrd="0" presId="urn:microsoft.com/office/officeart/2005/8/layout/hList7#1"/>
    <dgm:cxn modelId="{BC514DCE-9344-46CF-8785-D1F97EBA2953}" srcId="{554601FD-DCD0-4F05-9DC6-C323E9496BA1}" destId="{3DC626F9-D7FE-4D62-8F75-D6E2E6D8D55D}" srcOrd="1" destOrd="0" parTransId="{0EE2267E-4E33-4835-979D-8AE5DE17B4B4}" sibTransId="{ED3A4C9A-EDB4-4243-A83C-D52EEF736FAF}"/>
    <dgm:cxn modelId="{98AE9735-10B6-4F8E-BA3F-D9F1A8724E1B}" type="presOf" srcId="{3DC626F9-D7FE-4D62-8F75-D6E2E6D8D55D}" destId="{F60410BA-9DA5-428E-8DE4-30B5DA0D63A5}" srcOrd="0" destOrd="0" presId="urn:microsoft.com/office/officeart/2005/8/layout/hList7#1"/>
    <dgm:cxn modelId="{D3325123-9FFE-4E3C-A2C8-444B29AC2D97}" type="presOf" srcId="{554601FD-DCD0-4F05-9DC6-C323E9496BA1}" destId="{3D651DE4-E6CD-4BF9-BD04-BF9EA83FA429}" srcOrd="0" destOrd="0" presId="urn:microsoft.com/office/officeart/2005/8/layout/hList7#1"/>
    <dgm:cxn modelId="{ED8E5157-C3CC-4319-85A8-9833B880088A}" type="presParOf" srcId="{3D651DE4-E6CD-4BF9-BD04-BF9EA83FA429}" destId="{D3D84110-B546-4E4A-B6B2-9BBED01A0F2A}" srcOrd="0" destOrd="0" presId="urn:microsoft.com/office/officeart/2005/8/layout/hList7#1"/>
    <dgm:cxn modelId="{5CE3EB07-5913-4211-BBAD-C6838E2234AE}" type="presParOf" srcId="{3D651DE4-E6CD-4BF9-BD04-BF9EA83FA429}" destId="{53D9D1DE-4642-48F5-9CF7-B0B8A0829A8E}" srcOrd="1" destOrd="0" presId="urn:microsoft.com/office/officeart/2005/8/layout/hList7#1"/>
    <dgm:cxn modelId="{713F3180-96D8-49FB-97D3-7EE396E3FD62}" type="presParOf" srcId="{53D9D1DE-4642-48F5-9CF7-B0B8A0829A8E}" destId="{82C0B25C-9920-4CED-B791-6A805E8BDCBF}" srcOrd="0" destOrd="0" presId="urn:microsoft.com/office/officeart/2005/8/layout/hList7#1"/>
    <dgm:cxn modelId="{8FBB3768-210A-43F2-810F-65E484238CFC}" type="presParOf" srcId="{82C0B25C-9920-4CED-B791-6A805E8BDCBF}" destId="{E555E0E0-668C-493B-990C-1C70B3E8D3C0}" srcOrd="0" destOrd="0" presId="urn:microsoft.com/office/officeart/2005/8/layout/hList7#1"/>
    <dgm:cxn modelId="{50C815C3-EE01-4F68-95EE-99252781D05D}" type="presParOf" srcId="{82C0B25C-9920-4CED-B791-6A805E8BDCBF}" destId="{9DDF001D-7AEE-4B34-9614-7D68B5FD86DF}" srcOrd="1" destOrd="0" presId="urn:microsoft.com/office/officeart/2005/8/layout/hList7#1"/>
    <dgm:cxn modelId="{4AE7155A-9B9B-4E10-A03F-4A7C34D7B99F}" type="presParOf" srcId="{82C0B25C-9920-4CED-B791-6A805E8BDCBF}" destId="{BCF46F57-8B9E-42EA-B628-01BB54C666BE}" srcOrd="2" destOrd="0" presId="urn:microsoft.com/office/officeart/2005/8/layout/hList7#1"/>
    <dgm:cxn modelId="{64029251-A716-48ED-8CE7-6C5881052C95}" type="presParOf" srcId="{82C0B25C-9920-4CED-B791-6A805E8BDCBF}" destId="{AF5D9D80-BDC6-4DF3-9070-2B1DD0193AF2}" srcOrd="3" destOrd="0" presId="urn:microsoft.com/office/officeart/2005/8/layout/hList7#1"/>
    <dgm:cxn modelId="{5B9FA403-D934-45AC-ABEC-43B4E11D7E69}" type="presParOf" srcId="{53D9D1DE-4642-48F5-9CF7-B0B8A0829A8E}" destId="{9D970C56-59B4-4520-9E72-B95F6C6ABE70}" srcOrd="1" destOrd="0" presId="urn:microsoft.com/office/officeart/2005/8/layout/hList7#1"/>
    <dgm:cxn modelId="{60232C76-97B0-4775-B0DC-1656F7C5E476}" type="presParOf" srcId="{53D9D1DE-4642-48F5-9CF7-B0B8A0829A8E}" destId="{3C804750-F3B1-41F4-8E38-DC7D5CBCB2F2}" srcOrd="2" destOrd="0" presId="urn:microsoft.com/office/officeart/2005/8/layout/hList7#1"/>
    <dgm:cxn modelId="{F09F5446-7692-4DDE-B920-0B3CC32C6D68}" type="presParOf" srcId="{3C804750-F3B1-41F4-8E38-DC7D5CBCB2F2}" destId="{F60410BA-9DA5-428E-8DE4-30B5DA0D63A5}" srcOrd="0" destOrd="0" presId="urn:microsoft.com/office/officeart/2005/8/layout/hList7#1"/>
    <dgm:cxn modelId="{2ACFFC51-A0A9-4097-AC88-D1ED93E6D6D2}" type="presParOf" srcId="{3C804750-F3B1-41F4-8E38-DC7D5CBCB2F2}" destId="{5091E690-8BD9-42E2-9795-878BAB609EE9}" srcOrd="1" destOrd="0" presId="urn:microsoft.com/office/officeart/2005/8/layout/hList7#1"/>
    <dgm:cxn modelId="{3C6258EF-4BAC-4BA0-BD3F-3D736F1347BF}" type="presParOf" srcId="{3C804750-F3B1-41F4-8E38-DC7D5CBCB2F2}" destId="{04FFCA9B-19E5-4670-9D13-1D8E427DF0BE}" srcOrd="2" destOrd="0" presId="urn:microsoft.com/office/officeart/2005/8/layout/hList7#1"/>
    <dgm:cxn modelId="{CCF0AF88-0A79-4F21-B019-C13664BDDE80}" type="presParOf" srcId="{3C804750-F3B1-41F4-8E38-DC7D5CBCB2F2}" destId="{6D04E15B-9FED-4A3A-8EBD-9028455FFFD4}" srcOrd="3" destOrd="0" presId="urn:microsoft.com/office/officeart/2005/8/layout/hList7#1"/>
    <dgm:cxn modelId="{50B90466-65B5-4559-8E72-4A28870A3334}" type="presParOf" srcId="{53D9D1DE-4642-48F5-9CF7-B0B8A0829A8E}" destId="{CC96A5C6-02D0-4A3F-A7C6-E4D81AC61B7E}" srcOrd="3" destOrd="0" presId="urn:microsoft.com/office/officeart/2005/8/layout/hList7#1"/>
    <dgm:cxn modelId="{348886F0-45F8-41F4-AB3A-38A4792E034B}" type="presParOf" srcId="{53D9D1DE-4642-48F5-9CF7-B0B8A0829A8E}" destId="{BA3599FE-DCE1-4018-884A-131010AFE88C}" srcOrd="4" destOrd="0" presId="urn:microsoft.com/office/officeart/2005/8/layout/hList7#1"/>
    <dgm:cxn modelId="{72C887CE-FDBF-4F7C-9139-7B8B0B0A797B}" type="presParOf" srcId="{BA3599FE-DCE1-4018-884A-131010AFE88C}" destId="{8D7912FB-217A-41C0-9136-D2C6ABCDBAAC}" srcOrd="0" destOrd="0" presId="urn:microsoft.com/office/officeart/2005/8/layout/hList7#1"/>
    <dgm:cxn modelId="{3F19BF0C-91BE-4230-A17C-56323FF797C7}" type="presParOf" srcId="{BA3599FE-DCE1-4018-884A-131010AFE88C}" destId="{E7D8EC61-765B-425D-9AE7-789CD5B2C073}" srcOrd="1" destOrd="0" presId="urn:microsoft.com/office/officeart/2005/8/layout/hList7#1"/>
    <dgm:cxn modelId="{D1249B78-3260-405D-8835-954778CFE16F}" type="presParOf" srcId="{BA3599FE-DCE1-4018-884A-131010AFE88C}" destId="{A8E350E1-FD3D-49C4-906E-4797DAF172D6}" srcOrd="2" destOrd="0" presId="urn:microsoft.com/office/officeart/2005/8/layout/hList7#1"/>
    <dgm:cxn modelId="{BFA7D0CA-C591-4DBC-84BD-279FAF2EDE45}" type="presParOf" srcId="{BA3599FE-DCE1-4018-884A-131010AFE88C}" destId="{680FE437-08CA-4EDD-B1D5-8D25FF989B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8A52D-814A-4F17-A761-4411939159A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8D7CA07-E465-466C-AC99-AEBF38E9810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10DBB6-0DAA-40E6-AFB7-9083CABBE14A}" type="parTrans" cxnId="{5C0986E2-272C-4FB7-A078-0147D88C54E4}">
      <dgm:prSet/>
      <dgm:spPr/>
      <dgm:t>
        <a:bodyPr/>
        <a:lstStyle/>
        <a:p>
          <a:endParaRPr lang="ru-RU"/>
        </a:p>
      </dgm:t>
    </dgm:pt>
    <dgm:pt modelId="{384ABA90-85CC-47E7-8BB9-755E15CCC40C}" type="sibTrans" cxnId="{5C0986E2-272C-4FB7-A078-0147D88C54E4}">
      <dgm:prSet/>
      <dgm:spPr/>
      <dgm:t>
        <a:bodyPr/>
        <a:lstStyle/>
        <a:p>
          <a:endParaRPr lang="ru-RU"/>
        </a:p>
      </dgm:t>
    </dgm:pt>
    <dgm:pt modelId="{7EF474F5-1BD4-4FAA-943F-01C590797DC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5C527F-823A-4042-A07F-C694C0D63FAA}" type="parTrans" cxnId="{43B2651D-224F-4BE2-A061-AC60309B91A8}">
      <dgm:prSet/>
      <dgm:spPr/>
      <dgm:t>
        <a:bodyPr/>
        <a:lstStyle/>
        <a:p>
          <a:endParaRPr lang="ru-RU"/>
        </a:p>
      </dgm:t>
    </dgm:pt>
    <dgm:pt modelId="{A0B6A10D-B66C-4F22-91C2-9084B2DAB93A}" type="sibTrans" cxnId="{43B2651D-224F-4BE2-A061-AC60309B91A8}">
      <dgm:prSet/>
      <dgm:spPr/>
      <dgm:t>
        <a:bodyPr/>
        <a:lstStyle/>
        <a:p>
          <a:endParaRPr lang="ru-RU"/>
        </a:p>
      </dgm:t>
    </dgm:pt>
    <dgm:pt modelId="{958C943C-2DD4-4A35-AFD9-ED3A78D26CAD}">
      <dgm:prSet custT="1"/>
      <dgm:spPr/>
      <dgm:t>
        <a:bodyPr/>
        <a:lstStyle/>
        <a:p>
          <a:r>
            <a:rPr lang="ru-RU" sz="1600" b="1" dirty="0" smtClean="0"/>
            <a:t>План мероприятий по росту доходного потенциала  муниципального образования «</a:t>
          </a:r>
          <a:r>
            <a:rPr lang="ru-RU" sz="1600" b="1" dirty="0" err="1" smtClean="0"/>
            <a:t>Камышевское</a:t>
          </a:r>
          <a:r>
            <a:rPr lang="ru-RU" sz="1600" b="1" dirty="0" smtClean="0"/>
            <a:t> сельское поселение до 2024 года (постановление Администрации сельского поселения от 24.09.2018 №104)</a:t>
          </a:r>
          <a:endParaRPr lang="ru-RU" sz="1600" b="1" dirty="0"/>
        </a:p>
      </dgm:t>
    </dgm:pt>
    <dgm:pt modelId="{9D3970DF-0B64-4F4E-A29D-753A268F48B4}" type="parTrans" cxnId="{D6863764-C2B3-4291-A517-A213850C3947}">
      <dgm:prSet/>
      <dgm:spPr/>
      <dgm:t>
        <a:bodyPr/>
        <a:lstStyle/>
        <a:p>
          <a:endParaRPr lang="ru-RU"/>
        </a:p>
      </dgm:t>
    </dgm:pt>
    <dgm:pt modelId="{E62667ED-6741-43D2-8D6D-78027611C637}" type="sibTrans" cxnId="{D6863764-C2B3-4291-A517-A213850C3947}">
      <dgm:prSet/>
      <dgm:spPr/>
      <dgm:t>
        <a:bodyPr/>
        <a:lstStyle/>
        <a:p>
          <a:endParaRPr lang="ru-RU"/>
        </a:p>
      </dgm:t>
    </dgm:pt>
    <dgm:pt modelId="{57F072C8-78ED-4CB1-96CD-C9196F73136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 2024 года (Постановление Администрации сельского поселения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077E3C-DC94-42F6-A4E8-8E53E7F0F205}" type="parTrans" cxnId="{E5E9E9C2-D678-4C94-9507-3E8D983B2264}">
      <dgm:prSet/>
      <dgm:spPr/>
      <dgm:t>
        <a:bodyPr/>
        <a:lstStyle/>
        <a:p>
          <a:endParaRPr lang="ru-RU"/>
        </a:p>
      </dgm:t>
    </dgm:pt>
    <dgm:pt modelId="{435BDF3C-59E7-4D21-9E6C-3CE15C0F0DBB}" type="sibTrans" cxnId="{E5E9E9C2-D678-4C94-9507-3E8D983B2264}">
      <dgm:prSet/>
      <dgm:spPr/>
      <dgm:t>
        <a:bodyPr/>
        <a:lstStyle/>
        <a:p>
          <a:endParaRPr lang="ru-RU"/>
        </a:p>
      </dgm:t>
    </dgm:pt>
    <dgm:pt modelId="{3ADF9265-2529-46E2-9E7C-DD1866B64247}" type="pres">
      <dgm:prSet presAssocID="{16C8A52D-814A-4F17-A761-4411939159AC}" presName="linearFlow" presStyleCnt="0">
        <dgm:presLayoutVars>
          <dgm:dir/>
          <dgm:resizeHandles val="exact"/>
        </dgm:presLayoutVars>
      </dgm:prSet>
      <dgm:spPr/>
    </dgm:pt>
    <dgm:pt modelId="{DC4BFDBA-9E2D-43D4-8A84-BDEE05139E43}" type="pres">
      <dgm:prSet presAssocID="{F8D7CA07-E465-466C-AC99-AEBF38E9810E}" presName="composite" presStyleCnt="0"/>
      <dgm:spPr/>
    </dgm:pt>
    <dgm:pt modelId="{566D9033-FBDB-424E-9533-7B7EF25A21B9}" type="pres">
      <dgm:prSet presAssocID="{F8D7CA07-E465-466C-AC99-AEBF38E9810E}" presName="imgShp" presStyleLbl="fgImgPlace1" presStyleIdx="0" presStyleCnt="4" custLinFactX="-98336" custLinFactNeighborX="-100000" custLinFactNeighborY="18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C058-F5DD-4094-B39F-42447F937D01}" type="pres">
      <dgm:prSet presAssocID="{F8D7CA07-E465-466C-AC99-AEBF38E9810E}" presName="txShp" presStyleLbl="node1" presStyleIdx="0" presStyleCnt="4" custScaleX="131542" custScaleY="241942" custLinFactNeighborX="-1910" custLinFactNeighborY="-1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BB63-66FD-46AC-8DA8-8379C3FCC75F}" type="pres">
      <dgm:prSet presAssocID="{384ABA90-85CC-47E7-8BB9-755E15CCC40C}" presName="spacing" presStyleCnt="0"/>
      <dgm:spPr/>
    </dgm:pt>
    <dgm:pt modelId="{7B1822BF-810C-4CA3-9E9E-1C6605024140}" type="pres">
      <dgm:prSet presAssocID="{57F072C8-78ED-4CB1-96CD-C9196F731360}" presName="composite" presStyleCnt="0"/>
      <dgm:spPr/>
    </dgm:pt>
    <dgm:pt modelId="{5AE93A4A-2B42-405B-89D8-9E19F705C642}" type="pres">
      <dgm:prSet presAssocID="{57F072C8-78ED-4CB1-96CD-C9196F731360}" presName="imgShp" presStyleLbl="fgImgPlace1" presStyleIdx="1" presStyleCnt="4" custLinFactX="-100000" custLinFactNeighborX="-111224" custLinFactNeighborY="123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CD2F0F-3B39-469C-A331-D5A8F40940F9}" type="pres">
      <dgm:prSet presAssocID="{57F072C8-78ED-4CB1-96CD-C9196F731360}" presName="txShp" presStyleLbl="node1" presStyleIdx="1" presStyleCnt="4" custScaleX="143065" custScaleY="313514" custLinFactNeighborX="-2661" custLinFactNeighborY="-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B8C-E9B9-4523-BE50-5CB66331D3CD}" type="pres">
      <dgm:prSet presAssocID="{435BDF3C-59E7-4D21-9E6C-3CE15C0F0DBB}" presName="spacing" presStyleCnt="0"/>
      <dgm:spPr/>
    </dgm:pt>
    <dgm:pt modelId="{75B08280-9651-4176-8FA1-95903112C4B3}" type="pres">
      <dgm:prSet presAssocID="{7EF474F5-1BD4-4FAA-943F-01C590797DC3}" presName="composite" presStyleCnt="0"/>
      <dgm:spPr/>
    </dgm:pt>
    <dgm:pt modelId="{F2D67B62-1716-4A88-A68F-DF8F794A29B3}" type="pres">
      <dgm:prSet presAssocID="{7EF474F5-1BD4-4FAA-943F-01C590797DC3}" presName="imgShp" presStyleLbl="fgImgPlace1" presStyleIdx="2" presStyleCnt="4" custLinFactX="-98336" custLinFactNeighborX="-100000" custLinFactNeighborY="1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B16CAC-31B8-44A2-BBC9-9C16AD4C82BD}" type="pres">
      <dgm:prSet presAssocID="{7EF474F5-1BD4-4FAA-943F-01C590797DC3}" presName="txShp" presStyleLbl="node1" presStyleIdx="2" presStyleCnt="4" custScaleX="138462" custScaleY="337279" custLinFactNeighborX="-1612" custLinFactNeighborY="34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7667-3BDD-4EA4-896B-208C5ED47717}" type="pres">
      <dgm:prSet presAssocID="{A0B6A10D-B66C-4F22-91C2-9084B2DAB93A}" presName="spacing" presStyleCnt="0"/>
      <dgm:spPr/>
    </dgm:pt>
    <dgm:pt modelId="{E5198480-B476-42B6-913F-3517B567D79E}" type="pres">
      <dgm:prSet presAssocID="{958C943C-2DD4-4A35-AFD9-ED3A78D26CAD}" presName="composite" presStyleCnt="0"/>
      <dgm:spPr/>
    </dgm:pt>
    <dgm:pt modelId="{E4719ADE-3C83-429C-AA68-246D70DA28F6}" type="pres">
      <dgm:prSet presAssocID="{958C943C-2DD4-4A35-AFD9-ED3A78D26CAD}" presName="imgShp" presStyleLbl="fgImgPlace1" presStyleIdx="3" presStyleCnt="4" custLinFactX="-100000" custLinFactNeighborX="-104123" custLinFactNeighborY="-95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A6BBB1-B55C-463B-AC9F-D3CCC1558277}" type="pres">
      <dgm:prSet presAssocID="{958C943C-2DD4-4A35-AFD9-ED3A78D26CAD}" presName="txShp" presStyleLbl="node1" presStyleIdx="3" presStyleCnt="4" custScaleX="139635" custScaleY="220567" custLinFactNeighborX="893" custLinFactNeighborY="4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DC887-E2B2-4A73-ABAD-87811F59038D}" type="presOf" srcId="{7EF474F5-1BD4-4FAA-943F-01C590797DC3}" destId="{9DB16CAC-31B8-44A2-BBC9-9C16AD4C82BD}" srcOrd="0" destOrd="0" presId="urn:microsoft.com/office/officeart/2005/8/layout/vList3#1"/>
    <dgm:cxn modelId="{88E5A159-932C-4D23-9AD0-F2FCE4A8A3BD}" type="presOf" srcId="{57F072C8-78ED-4CB1-96CD-C9196F731360}" destId="{44CD2F0F-3B39-469C-A331-D5A8F40940F9}" srcOrd="0" destOrd="0" presId="urn:microsoft.com/office/officeart/2005/8/layout/vList3#1"/>
    <dgm:cxn modelId="{D6863764-C2B3-4291-A517-A213850C3947}" srcId="{16C8A52D-814A-4F17-A761-4411939159AC}" destId="{958C943C-2DD4-4A35-AFD9-ED3A78D26CAD}" srcOrd="3" destOrd="0" parTransId="{9D3970DF-0B64-4F4E-A29D-753A268F48B4}" sibTransId="{E62667ED-6741-43D2-8D6D-78027611C637}"/>
    <dgm:cxn modelId="{551C1B60-1A2A-4214-823D-8E90B66729ED}" type="presOf" srcId="{16C8A52D-814A-4F17-A761-4411939159AC}" destId="{3ADF9265-2529-46E2-9E7C-DD1866B64247}" srcOrd="0" destOrd="0" presId="urn:microsoft.com/office/officeart/2005/8/layout/vList3#1"/>
    <dgm:cxn modelId="{61F7A802-5F62-471C-A246-AD95B6726A04}" type="presOf" srcId="{958C943C-2DD4-4A35-AFD9-ED3A78D26CAD}" destId="{07A6BBB1-B55C-463B-AC9F-D3CCC1558277}" srcOrd="0" destOrd="0" presId="urn:microsoft.com/office/officeart/2005/8/layout/vList3#1"/>
    <dgm:cxn modelId="{43B2651D-224F-4BE2-A061-AC60309B91A8}" srcId="{16C8A52D-814A-4F17-A761-4411939159AC}" destId="{7EF474F5-1BD4-4FAA-943F-01C590797DC3}" srcOrd="2" destOrd="0" parTransId="{125C527F-823A-4042-A07F-C694C0D63FAA}" sibTransId="{A0B6A10D-B66C-4F22-91C2-9084B2DAB93A}"/>
    <dgm:cxn modelId="{E5E9E9C2-D678-4C94-9507-3E8D983B2264}" srcId="{16C8A52D-814A-4F17-A761-4411939159AC}" destId="{57F072C8-78ED-4CB1-96CD-C9196F731360}" srcOrd="1" destOrd="0" parTransId="{E1077E3C-DC94-42F6-A4E8-8E53E7F0F205}" sibTransId="{435BDF3C-59E7-4D21-9E6C-3CE15C0F0DBB}"/>
    <dgm:cxn modelId="{3CC768FC-26E2-4AD4-8EEB-588E73170BFD}" type="presOf" srcId="{F8D7CA07-E465-466C-AC99-AEBF38E9810E}" destId="{EA6CC058-F5DD-4094-B39F-42447F937D01}" srcOrd="0" destOrd="0" presId="urn:microsoft.com/office/officeart/2005/8/layout/vList3#1"/>
    <dgm:cxn modelId="{5C0986E2-272C-4FB7-A078-0147D88C54E4}" srcId="{16C8A52D-814A-4F17-A761-4411939159AC}" destId="{F8D7CA07-E465-466C-AC99-AEBF38E9810E}" srcOrd="0" destOrd="0" parTransId="{1D10DBB6-0DAA-40E6-AFB7-9083CABBE14A}" sibTransId="{384ABA90-85CC-47E7-8BB9-755E15CCC40C}"/>
    <dgm:cxn modelId="{31BF29C9-6362-469F-8E9A-E3EADF04BA60}" type="presParOf" srcId="{3ADF9265-2529-46E2-9E7C-DD1866B64247}" destId="{DC4BFDBA-9E2D-43D4-8A84-BDEE05139E43}" srcOrd="0" destOrd="0" presId="urn:microsoft.com/office/officeart/2005/8/layout/vList3#1"/>
    <dgm:cxn modelId="{FC4D49E0-0DF1-48D3-9B63-A4EB77CE70DE}" type="presParOf" srcId="{DC4BFDBA-9E2D-43D4-8A84-BDEE05139E43}" destId="{566D9033-FBDB-424E-9533-7B7EF25A21B9}" srcOrd="0" destOrd="0" presId="urn:microsoft.com/office/officeart/2005/8/layout/vList3#1"/>
    <dgm:cxn modelId="{A9ABFA6D-F775-4CAC-801D-13B12D2EA58E}" type="presParOf" srcId="{DC4BFDBA-9E2D-43D4-8A84-BDEE05139E43}" destId="{EA6CC058-F5DD-4094-B39F-42447F937D01}" srcOrd="1" destOrd="0" presId="urn:microsoft.com/office/officeart/2005/8/layout/vList3#1"/>
    <dgm:cxn modelId="{2B636D7C-5C26-4FC5-A70E-4F49808D6905}" type="presParOf" srcId="{3ADF9265-2529-46E2-9E7C-DD1866B64247}" destId="{3DF1BB63-66FD-46AC-8DA8-8379C3FCC75F}" srcOrd="1" destOrd="0" presId="urn:microsoft.com/office/officeart/2005/8/layout/vList3#1"/>
    <dgm:cxn modelId="{B70E32A0-EB32-4CA6-9BA6-5BCD7125C306}" type="presParOf" srcId="{3ADF9265-2529-46E2-9E7C-DD1866B64247}" destId="{7B1822BF-810C-4CA3-9E9E-1C6605024140}" srcOrd="2" destOrd="0" presId="urn:microsoft.com/office/officeart/2005/8/layout/vList3#1"/>
    <dgm:cxn modelId="{D039E524-5517-4599-B33C-3352DFAFFBD6}" type="presParOf" srcId="{7B1822BF-810C-4CA3-9E9E-1C6605024140}" destId="{5AE93A4A-2B42-405B-89D8-9E19F705C642}" srcOrd="0" destOrd="0" presId="urn:microsoft.com/office/officeart/2005/8/layout/vList3#1"/>
    <dgm:cxn modelId="{502AF304-B2A7-413D-86DA-C1767EBBDA96}" type="presParOf" srcId="{7B1822BF-810C-4CA3-9E9E-1C6605024140}" destId="{44CD2F0F-3B39-469C-A331-D5A8F40940F9}" srcOrd="1" destOrd="0" presId="urn:microsoft.com/office/officeart/2005/8/layout/vList3#1"/>
    <dgm:cxn modelId="{30E50A8F-8641-4ADC-BA32-04B94697EE9B}" type="presParOf" srcId="{3ADF9265-2529-46E2-9E7C-DD1866B64247}" destId="{14DB4B8C-E9B9-4523-BE50-5CB66331D3CD}" srcOrd="3" destOrd="0" presId="urn:microsoft.com/office/officeart/2005/8/layout/vList3#1"/>
    <dgm:cxn modelId="{34B1ED4A-0A9D-40A8-ACEC-FBBF3F162597}" type="presParOf" srcId="{3ADF9265-2529-46E2-9E7C-DD1866B64247}" destId="{75B08280-9651-4176-8FA1-95903112C4B3}" srcOrd="4" destOrd="0" presId="urn:microsoft.com/office/officeart/2005/8/layout/vList3#1"/>
    <dgm:cxn modelId="{8E7BEB5E-EA1C-4610-B75B-95282B67180F}" type="presParOf" srcId="{75B08280-9651-4176-8FA1-95903112C4B3}" destId="{F2D67B62-1716-4A88-A68F-DF8F794A29B3}" srcOrd="0" destOrd="0" presId="urn:microsoft.com/office/officeart/2005/8/layout/vList3#1"/>
    <dgm:cxn modelId="{A0B23353-683E-4367-BDA9-0C79CB4AC8F4}" type="presParOf" srcId="{75B08280-9651-4176-8FA1-95903112C4B3}" destId="{9DB16CAC-31B8-44A2-BBC9-9C16AD4C82BD}" srcOrd="1" destOrd="0" presId="urn:microsoft.com/office/officeart/2005/8/layout/vList3#1"/>
    <dgm:cxn modelId="{DF96B20A-5182-4883-9CE4-5C0B6021E738}" type="presParOf" srcId="{3ADF9265-2529-46E2-9E7C-DD1866B64247}" destId="{034A7667-3BDD-4EA4-896B-208C5ED47717}" srcOrd="5" destOrd="0" presId="urn:microsoft.com/office/officeart/2005/8/layout/vList3#1"/>
    <dgm:cxn modelId="{2C7F34E2-046F-496B-BA95-60182589D80C}" type="presParOf" srcId="{3ADF9265-2529-46E2-9E7C-DD1866B64247}" destId="{E5198480-B476-42B6-913F-3517B567D79E}" srcOrd="6" destOrd="0" presId="urn:microsoft.com/office/officeart/2005/8/layout/vList3#1"/>
    <dgm:cxn modelId="{9E9C1007-3DB8-48B5-AC81-E5D7E36B1E27}" type="presParOf" srcId="{E5198480-B476-42B6-913F-3517B567D79E}" destId="{E4719ADE-3C83-429C-AA68-246D70DA28F6}" srcOrd="0" destOrd="0" presId="urn:microsoft.com/office/officeart/2005/8/layout/vList3#1"/>
    <dgm:cxn modelId="{117A10A0-D278-499E-BADF-1238C556E176}" type="presParOf" srcId="{E5198480-B476-42B6-913F-3517B567D79E}" destId="{07A6BBB1-B55C-463B-AC9F-D3CCC15582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ECF47-B510-4909-AF40-8BEC44EE5B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D5698-18CC-4E2B-97EC-3FC69DCE90F2}">
      <dgm:prSet phldrT="[Текст]" custT="1"/>
      <dgm:spPr/>
      <dgm:t>
        <a:bodyPr/>
        <a:lstStyle/>
        <a:p>
          <a:r>
            <a:rPr lang="ru-RU" sz="2000" dirty="0" smtClean="0"/>
            <a:t>Иные межбюджетные трансферты</a:t>
          </a:r>
        </a:p>
        <a:p>
          <a:r>
            <a:rPr lang="ru-RU" sz="2000" dirty="0" smtClean="0"/>
            <a:t>в соответствии с заключенными соглашениями на 2023-2025 годы (ежегодно)</a:t>
          </a:r>
        </a:p>
      </dgm:t>
    </dgm:pt>
    <dgm:pt modelId="{EC5FB5C9-578B-42B6-A143-42D027C28C56}" type="sibTrans" cxnId="{C42B91F8-C432-4F81-8157-6CC5D0CECFA9}">
      <dgm:prSet/>
      <dgm:spPr/>
      <dgm:t>
        <a:bodyPr/>
        <a:lstStyle/>
        <a:p>
          <a:endParaRPr lang="ru-RU"/>
        </a:p>
      </dgm:t>
    </dgm:pt>
    <dgm:pt modelId="{D48AC41F-EC25-4265-BA9B-B2436F15FE3B}" type="parTrans" cxnId="{C42B91F8-C432-4F81-8157-6CC5D0CECFA9}">
      <dgm:prSet/>
      <dgm:spPr/>
      <dgm:t>
        <a:bodyPr/>
        <a:lstStyle/>
        <a:p>
          <a:endParaRPr lang="ru-RU"/>
        </a:p>
      </dgm:t>
    </dgm:pt>
    <dgm:pt modelId="{6D329031-3B48-49AD-BC6E-508B8C6872C4}">
      <dgm:prSet custT="1"/>
      <dgm:spPr/>
      <dgm:t>
        <a:bodyPr/>
        <a:lstStyle/>
        <a:p>
          <a:r>
            <a:rPr lang="ru-RU" sz="1600" dirty="0" smtClean="0"/>
            <a:t>На  содержание автомобильных дорог местного значения</a:t>
          </a:r>
        </a:p>
        <a:p>
          <a:r>
            <a:rPr lang="ru-RU" sz="1600" dirty="0" smtClean="0"/>
            <a:t> -  300,0 тыс. рублей</a:t>
          </a:r>
          <a:endParaRPr lang="ru-RU" sz="1600" dirty="0"/>
        </a:p>
      </dgm:t>
    </dgm:pt>
    <dgm:pt modelId="{2E8A08BF-4B8D-4216-A886-B60C88CF4CDC}" type="parTrans" cxnId="{F6487779-A117-4CEC-9AF8-8E4F6AD4ABF8}">
      <dgm:prSet/>
      <dgm:spPr/>
      <dgm:t>
        <a:bodyPr/>
        <a:lstStyle/>
        <a:p>
          <a:endParaRPr lang="ru-RU"/>
        </a:p>
      </dgm:t>
    </dgm:pt>
    <dgm:pt modelId="{94F08527-73FB-45CE-9789-1F4F5BA114B7}" type="sibTrans" cxnId="{F6487779-A117-4CEC-9AF8-8E4F6AD4ABF8}">
      <dgm:prSet/>
      <dgm:spPr/>
      <dgm:t>
        <a:bodyPr/>
        <a:lstStyle/>
        <a:p>
          <a:endParaRPr lang="ru-RU"/>
        </a:p>
      </dgm:t>
    </dgm:pt>
    <dgm:pt modelId="{845AFB24-4F8A-4C66-891A-A19D3F41DE92}" type="pres">
      <dgm:prSet presAssocID="{8CDECF47-B510-4909-AF40-8BEC44EE5B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26536-F6E3-47DE-AE33-1D5C7799A39D}" type="pres">
      <dgm:prSet presAssocID="{D73D5698-18CC-4E2B-97EC-3FC69DCE90F2}" presName="root" presStyleCnt="0"/>
      <dgm:spPr/>
    </dgm:pt>
    <dgm:pt modelId="{30433936-6B3A-45B2-BF92-3304DB57A017}" type="pres">
      <dgm:prSet presAssocID="{D73D5698-18CC-4E2B-97EC-3FC69DCE90F2}" presName="rootComposite" presStyleCnt="0"/>
      <dgm:spPr/>
    </dgm:pt>
    <dgm:pt modelId="{67689B7B-5203-43C1-BEC9-8B0BA65B8746}" type="pres">
      <dgm:prSet presAssocID="{D73D5698-18CC-4E2B-97EC-3FC69DCE90F2}" presName="rootText" presStyleLbl="node1" presStyleIdx="0" presStyleCnt="1" custScaleX="289800" custScaleY="115704" custLinFactNeighborX="6686" custLinFactNeighborY="-48472"/>
      <dgm:spPr/>
      <dgm:t>
        <a:bodyPr/>
        <a:lstStyle/>
        <a:p>
          <a:endParaRPr lang="ru-RU"/>
        </a:p>
      </dgm:t>
    </dgm:pt>
    <dgm:pt modelId="{FAE27708-512C-4F4A-9917-45E6C9C81F2F}" type="pres">
      <dgm:prSet presAssocID="{D73D5698-18CC-4E2B-97EC-3FC69DCE90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B465CB-EE85-41D5-901A-14CCC7266BC3}" type="pres">
      <dgm:prSet presAssocID="{D73D5698-18CC-4E2B-97EC-3FC69DCE90F2}" presName="childShape" presStyleCnt="0"/>
      <dgm:spPr/>
    </dgm:pt>
    <dgm:pt modelId="{93A88B3B-984D-4ADC-BCE6-34DA88DE06E7}" type="pres">
      <dgm:prSet presAssocID="{2E8A08BF-4B8D-4216-A886-B60C88CF4CD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31947DD2-F4F0-4B87-A804-7329E2C1CADA}" type="pres">
      <dgm:prSet presAssocID="{6D329031-3B48-49AD-BC6E-508B8C6872C4}" presName="childText" presStyleLbl="bgAcc1" presStyleIdx="0" presStyleCnt="1" custScaleX="352597" custScaleY="97497" custLinFactNeighborX="-19445" custLinFactNeighborY="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93883-5499-42F3-98BA-8EC5956BE539}" type="presOf" srcId="{8CDECF47-B510-4909-AF40-8BEC44EE5B4F}" destId="{845AFB24-4F8A-4C66-891A-A19D3F41DE92}" srcOrd="0" destOrd="0" presId="urn:microsoft.com/office/officeart/2005/8/layout/hierarchy3"/>
    <dgm:cxn modelId="{B046EC94-C87B-4778-8EA7-0CBED33B105F}" type="presOf" srcId="{D73D5698-18CC-4E2B-97EC-3FC69DCE90F2}" destId="{FAE27708-512C-4F4A-9917-45E6C9C81F2F}" srcOrd="1" destOrd="0" presId="urn:microsoft.com/office/officeart/2005/8/layout/hierarchy3"/>
    <dgm:cxn modelId="{E48544B5-8514-4C5A-A250-20BEC90E9352}" type="presOf" srcId="{2E8A08BF-4B8D-4216-A886-B60C88CF4CDC}" destId="{93A88B3B-984D-4ADC-BCE6-34DA88DE06E7}" srcOrd="0" destOrd="0" presId="urn:microsoft.com/office/officeart/2005/8/layout/hierarchy3"/>
    <dgm:cxn modelId="{C42B91F8-C432-4F81-8157-6CC5D0CECFA9}" srcId="{8CDECF47-B510-4909-AF40-8BEC44EE5B4F}" destId="{D73D5698-18CC-4E2B-97EC-3FC69DCE90F2}" srcOrd="0" destOrd="0" parTransId="{D48AC41F-EC25-4265-BA9B-B2436F15FE3B}" sibTransId="{EC5FB5C9-578B-42B6-A143-42D027C28C56}"/>
    <dgm:cxn modelId="{7000EC7D-CEB2-4FBE-942A-7095DDAD6531}" type="presOf" srcId="{D73D5698-18CC-4E2B-97EC-3FC69DCE90F2}" destId="{67689B7B-5203-43C1-BEC9-8B0BA65B8746}" srcOrd="0" destOrd="0" presId="urn:microsoft.com/office/officeart/2005/8/layout/hierarchy3"/>
    <dgm:cxn modelId="{F6487779-A117-4CEC-9AF8-8E4F6AD4ABF8}" srcId="{D73D5698-18CC-4E2B-97EC-3FC69DCE90F2}" destId="{6D329031-3B48-49AD-BC6E-508B8C6872C4}" srcOrd="0" destOrd="0" parTransId="{2E8A08BF-4B8D-4216-A886-B60C88CF4CDC}" sibTransId="{94F08527-73FB-45CE-9789-1F4F5BA114B7}"/>
    <dgm:cxn modelId="{63C343DE-B839-4920-89F1-17655E487848}" type="presOf" srcId="{6D329031-3B48-49AD-BC6E-508B8C6872C4}" destId="{31947DD2-F4F0-4B87-A804-7329E2C1CADA}" srcOrd="0" destOrd="0" presId="urn:microsoft.com/office/officeart/2005/8/layout/hierarchy3"/>
    <dgm:cxn modelId="{B17C32DB-CC6B-4278-AEB0-DF7998BD3742}" type="presParOf" srcId="{845AFB24-4F8A-4C66-891A-A19D3F41DE92}" destId="{AD826536-F6E3-47DE-AE33-1D5C7799A39D}" srcOrd="0" destOrd="0" presId="urn:microsoft.com/office/officeart/2005/8/layout/hierarchy3"/>
    <dgm:cxn modelId="{05274EF5-A0BB-4E56-AF10-ACA92E227ACE}" type="presParOf" srcId="{AD826536-F6E3-47DE-AE33-1D5C7799A39D}" destId="{30433936-6B3A-45B2-BF92-3304DB57A017}" srcOrd="0" destOrd="0" presId="urn:microsoft.com/office/officeart/2005/8/layout/hierarchy3"/>
    <dgm:cxn modelId="{1435804A-E603-4658-912B-C35A1F944EFE}" type="presParOf" srcId="{30433936-6B3A-45B2-BF92-3304DB57A017}" destId="{67689B7B-5203-43C1-BEC9-8B0BA65B8746}" srcOrd="0" destOrd="0" presId="urn:microsoft.com/office/officeart/2005/8/layout/hierarchy3"/>
    <dgm:cxn modelId="{75443EBA-2903-480E-971B-E30839272E46}" type="presParOf" srcId="{30433936-6B3A-45B2-BF92-3304DB57A017}" destId="{FAE27708-512C-4F4A-9917-45E6C9C81F2F}" srcOrd="1" destOrd="0" presId="urn:microsoft.com/office/officeart/2005/8/layout/hierarchy3"/>
    <dgm:cxn modelId="{AB973501-DD62-4AD6-A36B-4477A2D90163}" type="presParOf" srcId="{AD826536-F6E3-47DE-AE33-1D5C7799A39D}" destId="{88B465CB-EE85-41D5-901A-14CCC7266BC3}" srcOrd="1" destOrd="0" presId="urn:microsoft.com/office/officeart/2005/8/layout/hierarchy3"/>
    <dgm:cxn modelId="{ED8DCE60-9E8D-4AF7-B0F9-24EF763AE18C}" type="presParOf" srcId="{88B465CB-EE85-41D5-901A-14CCC7266BC3}" destId="{93A88B3B-984D-4ADC-BCE6-34DA88DE06E7}" srcOrd="0" destOrd="0" presId="urn:microsoft.com/office/officeart/2005/8/layout/hierarchy3"/>
    <dgm:cxn modelId="{DC214FCC-B5D5-4EB7-AF7F-E648C2C25E05}" type="presParOf" srcId="{88B465CB-EE85-41D5-901A-14CCC7266BC3}" destId="{31947DD2-F4F0-4B87-A804-7329E2C1CA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CCACD-A8A5-4772-BF26-4DF2DBAC9E2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5F8037-2FCA-4CD5-8C4B-87E14D257E40}">
      <dgm:prSet phldrT="[Текст]"/>
      <dgm:spPr/>
      <dgm:t>
        <a:bodyPr/>
        <a:lstStyle/>
        <a:p>
          <a:r>
            <a:rPr lang="ru-RU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109,7 тыс. рублей</a:t>
          </a:r>
          <a:endParaRPr lang="ru-RU" dirty="0"/>
        </a:p>
      </dgm:t>
    </dgm:pt>
    <dgm:pt modelId="{D4FBF85A-7B09-4D4D-8056-5D4393E68BFA}" type="parTrans" cxnId="{F9CB4ED6-4768-4524-9A3D-3A98639526B7}">
      <dgm:prSet/>
      <dgm:spPr/>
      <dgm:t>
        <a:bodyPr/>
        <a:lstStyle/>
        <a:p>
          <a:endParaRPr lang="ru-RU"/>
        </a:p>
      </dgm:t>
    </dgm:pt>
    <dgm:pt modelId="{93B63D50-9761-4672-8551-2820A0031B14}" type="sibTrans" cxnId="{F9CB4ED6-4768-4524-9A3D-3A98639526B7}">
      <dgm:prSet/>
      <dgm:spPr/>
      <dgm:t>
        <a:bodyPr/>
        <a:lstStyle/>
        <a:p>
          <a:endParaRPr lang="ru-RU"/>
        </a:p>
      </dgm:t>
    </dgm:pt>
    <dgm:pt modelId="{A7C7EF3D-26D6-4C87-8E88-7FF8768CD4A3}">
      <dgm:prSet phldrT="[Текст]"/>
      <dgm:spPr/>
      <dgm:t>
        <a:bodyPr/>
        <a:lstStyle/>
        <a:p>
          <a:r>
            <a:rPr lang="ru-RU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dirty="0"/>
        </a:p>
      </dgm:t>
    </dgm:pt>
    <dgm:pt modelId="{1A7452BA-8371-4153-A2BD-0F4C2C7F70CA}" type="parTrans" cxnId="{A8D37039-92ED-4731-9B8C-9F8E32EB801F}">
      <dgm:prSet/>
      <dgm:spPr/>
      <dgm:t>
        <a:bodyPr/>
        <a:lstStyle/>
        <a:p>
          <a:endParaRPr lang="ru-RU"/>
        </a:p>
      </dgm:t>
    </dgm:pt>
    <dgm:pt modelId="{F8608AA0-A4BD-414E-B053-CF39CF8DB891}" type="sibTrans" cxnId="{A8D37039-92ED-4731-9B8C-9F8E32EB801F}">
      <dgm:prSet/>
      <dgm:spPr/>
      <dgm:t>
        <a:bodyPr/>
        <a:lstStyle/>
        <a:p>
          <a:endParaRPr lang="ru-RU"/>
        </a:p>
      </dgm:t>
    </dgm:pt>
    <dgm:pt modelId="{428BE228-85D8-4CF2-B18A-B0E496DC7DAC}" type="pres">
      <dgm:prSet presAssocID="{942CCACD-A8A5-4772-BF26-4DF2DBAC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D4441-E0F6-4098-8BCC-C5EA05E0D2B6}" type="pres">
      <dgm:prSet presAssocID="{5F5F8037-2FCA-4CD5-8C4B-87E14D257E40}" presName="parentText" presStyleLbl="node1" presStyleIdx="0" presStyleCnt="2" custLinFactY="-20393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54163-E13B-42B9-879C-29A315604E28}" type="pres">
      <dgm:prSet presAssocID="{93B63D50-9761-4672-8551-2820A0031B14}" presName="spacer" presStyleCnt="0"/>
      <dgm:spPr/>
    </dgm:pt>
    <dgm:pt modelId="{D8E21CD3-4DE0-47E3-A5D7-82984249EA72}" type="pres">
      <dgm:prSet presAssocID="{A7C7EF3D-26D6-4C87-8E88-7FF8768CD4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9E06C-A232-4B83-85C0-61BC87CCC4F2}" type="presOf" srcId="{A7C7EF3D-26D6-4C87-8E88-7FF8768CD4A3}" destId="{D8E21CD3-4DE0-47E3-A5D7-82984249EA72}" srcOrd="0" destOrd="0" presId="urn:microsoft.com/office/officeart/2005/8/layout/vList2"/>
    <dgm:cxn modelId="{AF045222-5D6B-46F0-8D4B-01A19E300516}" type="presOf" srcId="{942CCACD-A8A5-4772-BF26-4DF2DBAC9E2D}" destId="{428BE228-85D8-4CF2-B18A-B0E496DC7DAC}" srcOrd="0" destOrd="0" presId="urn:microsoft.com/office/officeart/2005/8/layout/vList2"/>
    <dgm:cxn modelId="{F9CB4ED6-4768-4524-9A3D-3A98639526B7}" srcId="{942CCACD-A8A5-4772-BF26-4DF2DBAC9E2D}" destId="{5F5F8037-2FCA-4CD5-8C4B-87E14D257E40}" srcOrd="0" destOrd="0" parTransId="{D4FBF85A-7B09-4D4D-8056-5D4393E68BFA}" sibTransId="{93B63D50-9761-4672-8551-2820A0031B14}"/>
    <dgm:cxn modelId="{519AD527-2868-4AC8-A20F-9C776FA94753}" type="presOf" srcId="{5F5F8037-2FCA-4CD5-8C4B-87E14D257E40}" destId="{CFFD4441-E0F6-4098-8BCC-C5EA05E0D2B6}" srcOrd="0" destOrd="0" presId="urn:microsoft.com/office/officeart/2005/8/layout/vList2"/>
    <dgm:cxn modelId="{A8D37039-92ED-4731-9B8C-9F8E32EB801F}" srcId="{942CCACD-A8A5-4772-BF26-4DF2DBAC9E2D}" destId="{A7C7EF3D-26D6-4C87-8E88-7FF8768CD4A3}" srcOrd="1" destOrd="0" parTransId="{1A7452BA-8371-4153-A2BD-0F4C2C7F70CA}" sibTransId="{F8608AA0-A4BD-414E-B053-CF39CF8DB891}"/>
    <dgm:cxn modelId="{CD429229-C179-4249-9A35-4B99FFFC7393}" type="presParOf" srcId="{428BE228-85D8-4CF2-B18A-B0E496DC7DAC}" destId="{CFFD4441-E0F6-4098-8BCC-C5EA05E0D2B6}" srcOrd="0" destOrd="0" presId="urn:microsoft.com/office/officeart/2005/8/layout/vList2"/>
    <dgm:cxn modelId="{E4874391-F573-4ED1-9419-F4CAE55C10B3}" type="presParOf" srcId="{428BE228-85D8-4CF2-B18A-B0E496DC7DAC}" destId="{ED554163-E13B-42B9-879C-29A315604E28}" srcOrd="1" destOrd="0" presId="urn:microsoft.com/office/officeart/2005/8/layout/vList2"/>
    <dgm:cxn modelId="{B8611079-D827-44E8-8367-8980CCBD9A7B}" type="presParOf" srcId="{428BE228-85D8-4CF2-B18A-B0E496DC7DAC}" destId="{D8E21CD3-4DE0-47E3-A5D7-82984249E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ED642-AD7D-40A3-B730-E7109895F2CC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9256A-5FF8-4451-B734-81588773804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2023 год- 8363,7 тыс. руб.</a:t>
          </a:r>
          <a:endParaRPr lang="ru-RU" dirty="0"/>
        </a:p>
      </dgm:t>
    </dgm:pt>
    <dgm:pt modelId="{4B2F716C-0174-4B95-A867-DA8E07DD73BD}" type="parTrans" cxnId="{EC72BCE4-2E33-4D9B-A586-36D47F6D5089}">
      <dgm:prSet/>
      <dgm:spPr/>
      <dgm:t>
        <a:bodyPr/>
        <a:lstStyle/>
        <a:p>
          <a:endParaRPr lang="ru-RU"/>
        </a:p>
      </dgm:t>
    </dgm:pt>
    <dgm:pt modelId="{743685C7-4175-406C-960A-CA103045013F}" type="sibTrans" cxnId="{EC72BCE4-2E33-4D9B-A586-36D47F6D5089}">
      <dgm:prSet/>
      <dgm:spPr/>
      <dgm:t>
        <a:bodyPr/>
        <a:lstStyle/>
        <a:p>
          <a:endParaRPr lang="ru-RU"/>
        </a:p>
      </dgm:t>
    </dgm:pt>
    <dgm:pt modelId="{664E11BA-DBA1-49ED-9E91-F1C7FA6CA18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2024 год – 6972,3 тыс. руб.</a:t>
          </a:r>
          <a:endParaRPr lang="ru-RU" dirty="0"/>
        </a:p>
      </dgm:t>
    </dgm:pt>
    <dgm:pt modelId="{BB1C05AD-29BC-4163-9AEC-D85C66C9C190}" type="sibTrans" cxnId="{E8D7E6BF-33C2-40D8-80D7-23DD72CF1FEE}">
      <dgm:prSet/>
      <dgm:spPr/>
      <dgm:t>
        <a:bodyPr/>
        <a:lstStyle/>
        <a:p>
          <a:endParaRPr lang="ru-RU"/>
        </a:p>
      </dgm:t>
    </dgm:pt>
    <dgm:pt modelId="{F61F6B92-AA62-45B9-AC7E-CDD743D96CE8}" type="parTrans" cxnId="{E8D7E6BF-33C2-40D8-80D7-23DD72CF1FEE}">
      <dgm:prSet/>
      <dgm:spPr/>
      <dgm:t>
        <a:bodyPr/>
        <a:lstStyle/>
        <a:p>
          <a:endParaRPr lang="ru-RU"/>
        </a:p>
      </dgm:t>
    </dgm:pt>
    <dgm:pt modelId="{11B040E3-695D-430C-802D-F7DF2D76A22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2025 год -6912,7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48C6EC1B-B313-4836-8548-DAE9DC01977B}" type="sibTrans" cxnId="{78097EC6-F713-4D72-B6BB-23C855199556}">
      <dgm:prSet/>
      <dgm:spPr/>
      <dgm:t>
        <a:bodyPr/>
        <a:lstStyle/>
        <a:p>
          <a:endParaRPr lang="ru-RU"/>
        </a:p>
      </dgm:t>
    </dgm:pt>
    <dgm:pt modelId="{D528E854-F89E-4DEF-B131-07674DA78E3F}" type="parTrans" cxnId="{78097EC6-F713-4D72-B6BB-23C855199556}">
      <dgm:prSet/>
      <dgm:spPr/>
      <dgm:t>
        <a:bodyPr/>
        <a:lstStyle/>
        <a:p>
          <a:endParaRPr lang="ru-RU"/>
        </a:p>
      </dgm:t>
    </dgm:pt>
    <dgm:pt modelId="{3BA97F0D-9FB9-468A-A8D6-D2FDFF58D62C}" type="pres">
      <dgm:prSet presAssocID="{F39ED642-AD7D-40A3-B730-E7109895F2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28116-17F1-43FD-9336-7C2A25EB7F25}" type="pres">
      <dgm:prSet presAssocID="{CA19256A-5FF8-4451-B734-8158877380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D2E7-6F5C-411E-8A31-2293233DBD0D}" type="pres">
      <dgm:prSet presAssocID="{743685C7-4175-406C-960A-CA103045013F}" presName="sibTrans" presStyleCnt="0"/>
      <dgm:spPr/>
    </dgm:pt>
    <dgm:pt modelId="{3944967A-E612-4E30-87B9-16CA092B996A}" type="pres">
      <dgm:prSet presAssocID="{664E11BA-DBA1-49ED-9E91-F1C7FA6CA1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1835-8367-4C0B-AAE5-5296F3000FE6}" type="pres">
      <dgm:prSet presAssocID="{BB1C05AD-29BC-4163-9AEC-D85C66C9C190}" presName="sibTrans" presStyleCnt="0"/>
      <dgm:spPr/>
    </dgm:pt>
    <dgm:pt modelId="{A43592A0-BE54-45F7-8B69-321FF433731A}" type="pres">
      <dgm:prSet presAssocID="{11B040E3-695D-430C-802D-F7DF2D76A2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2BCE4-2E33-4D9B-A586-36D47F6D5089}" srcId="{F39ED642-AD7D-40A3-B730-E7109895F2CC}" destId="{CA19256A-5FF8-4451-B734-815887738042}" srcOrd="0" destOrd="0" parTransId="{4B2F716C-0174-4B95-A867-DA8E07DD73BD}" sibTransId="{743685C7-4175-406C-960A-CA103045013F}"/>
    <dgm:cxn modelId="{6ADDD779-6829-4D62-8F83-B708A8217A3C}" type="presOf" srcId="{F39ED642-AD7D-40A3-B730-E7109895F2CC}" destId="{3BA97F0D-9FB9-468A-A8D6-D2FDFF58D62C}" srcOrd="0" destOrd="0" presId="urn:microsoft.com/office/officeart/2005/8/layout/default#1"/>
    <dgm:cxn modelId="{9C4AD539-EB90-4A9A-92AB-F058A962B8D4}" type="presOf" srcId="{664E11BA-DBA1-49ED-9E91-F1C7FA6CA18C}" destId="{3944967A-E612-4E30-87B9-16CA092B996A}" srcOrd="0" destOrd="0" presId="urn:microsoft.com/office/officeart/2005/8/layout/default#1"/>
    <dgm:cxn modelId="{78097EC6-F713-4D72-B6BB-23C855199556}" srcId="{F39ED642-AD7D-40A3-B730-E7109895F2CC}" destId="{11B040E3-695D-430C-802D-F7DF2D76A22A}" srcOrd="2" destOrd="0" parTransId="{D528E854-F89E-4DEF-B131-07674DA78E3F}" sibTransId="{48C6EC1B-B313-4836-8548-DAE9DC01977B}"/>
    <dgm:cxn modelId="{B5597C89-84A5-40F9-AAC9-12461E4584F9}" type="presOf" srcId="{11B040E3-695D-430C-802D-F7DF2D76A22A}" destId="{A43592A0-BE54-45F7-8B69-321FF433731A}" srcOrd="0" destOrd="0" presId="urn:microsoft.com/office/officeart/2005/8/layout/default#1"/>
    <dgm:cxn modelId="{E8D7E6BF-33C2-40D8-80D7-23DD72CF1FEE}" srcId="{F39ED642-AD7D-40A3-B730-E7109895F2CC}" destId="{664E11BA-DBA1-49ED-9E91-F1C7FA6CA18C}" srcOrd="1" destOrd="0" parTransId="{F61F6B92-AA62-45B9-AC7E-CDD743D96CE8}" sibTransId="{BB1C05AD-29BC-4163-9AEC-D85C66C9C190}"/>
    <dgm:cxn modelId="{959A04BB-C0D0-40C9-B66E-F9336C4C0BA2}" type="presOf" srcId="{CA19256A-5FF8-4451-B734-815887738042}" destId="{41828116-17F1-43FD-9336-7C2A25EB7F25}" srcOrd="0" destOrd="0" presId="urn:microsoft.com/office/officeart/2005/8/layout/default#1"/>
    <dgm:cxn modelId="{26D1B24D-F4FC-4D12-AE7C-4D71D469C74E}" type="presParOf" srcId="{3BA97F0D-9FB9-468A-A8D6-D2FDFF58D62C}" destId="{41828116-17F1-43FD-9336-7C2A25EB7F25}" srcOrd="0" destOrd="0" presId="urn:microsoft.com/office/officeart/2005/8/layout/default#1"/>
    <dgm:cxn modelId="{C7A3C584-6C40-48C0-A23B-19138F2D23CB}" type="presParOf" srcId="{3BA97F0D-9FB9-468A-A8D6-D2FDFF58D62C}" destId="{D493D2E7-6F5C-411E-8A31-2293233DBD0D}" srcOrd="1" destOrd="0" presId="urn:microsoft.com/office/officeart/2005/8/layout/default#1"/>
    <dgm:cxn modelId="{9B97977E-288F-4E88-A803-0BA2FBB6ED9D}" type="presParOf" srcId="{3BA97F0D-9FB9-468A-A8D6-D2FDFF58D62C}" destId="{3944967A-E612-4E30-87B9-16CA092B996A}" srcOrd="2" destOrd="0" presId="urn:microsoft.com/office/officeart/2005/8/layout/default#1"/>
    <dgm:cxn modelId="{86D8EBBF-1CF7-4EF3-AF76-6AA7F4D4AECF}" type="presParOf" srcId="{3BA97F0D-9FB9-468A-A8D6-D2FDFF58D62C}" destId="{AB5F1835-8367-4C0B-AAE5-5296F3000FE6}" srcOrd="3" destOrd="0" presId="urn:microsoft.com/office/officeart/2005/8/layout/default#1"/>
    <dgm:cxn modelId="{1DF1F421-0553-4D19-A51B-62958AE076C3}" type="presParOf" srcId="{3BA97F0D-9FB9-468A-A8D6-D2FDFF58D62C}" destId="{A43592A0-BE54-45F7-8B69-321FF433731A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0E0-668C-493B-990C-1C70B3E8D3C0}">
      <dsp:nvSpPr>
        <dsp:cNvPr id="0" name=""/>
        <dsp:cNvSpPr/>
      </dsp:nvSpPr>
      <dsp:spPr>
        <a:xfrm>
          <a:off x="1664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4" y="1000132"/>
        <a:ext cx="2590290" cy="1000132"/>
      </dsp:txXfrm>
    </dsp:sp>
    <dsp:sp modelId="{AF5D9D80-BDC6-4DF3-9070-2B1DD0193AF2}">
      <dsp:nvSpPr>
        <dsp:cNvPr id="0" name=""/>
        <dsp:cNvSpPr/>
      </dsp:nvSpPr>
      <dsp:spPr>
        <a:xfrm>
          <a:off x="880505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410BA-9DA5-428E-8DE4-30B5DA0D63A5}">
      <dsp:nvSpPr>
        <dsp:cNvPr id="0" name=""/>
        <dsp:cNvSpPr/>
      </dsp:nvSpPr>
      <dsp:spPr>
        <a:xfrm>
          <a:off x="2630213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 посредством реализации муниципальных программ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0213" y="1000132"/>
        <a:ext cx="2590290" cy="1000132"/>
      </dsp:txXfrm>
    </dsp:sp>
    <dsp:sp modelId="{6D04E15B-9FED-4A3A-8EBD-9028455FFFD4}">
      <dsp:nvSpPr>
        <dsp:cNvPr id="0" name=""/>
        <dsp:cNvSpPr/>
      </dsp:nvSpPr>
      <dsp:spPr>
        <a:xfrm>
          <a:off x="3548504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2FB-217A-41C0-9136-D2C6ABCDBAAC}">
      <dsp:nvSpPr>
        <dsp:cNvPr id="0" name=""/>
        <dsp:cNvSpPr/>
      </dsp:nvSpPr>
      <dsp:spPr>
        <a:xfrm>
          <a:off x="5286400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6400" y="1000132"/>
        <a:ext cx="2590290" cy="1000132"/>
      </dsp:txXfrm>
    </dsp:sp>
    <dsp:sp modelId="{680FE437-08CA-4EDD-B1D5-8D25FF989BF4}">
      <dsp:nvSpPr>
        <dsp:cNvPr id="0" name=""/>
        <dsp:cNvSpPr/>
      </dsp:nvSpPr>
      <dsp:spPr>
        <a:xfrm>
          <a:off x="6216503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4110-B546-4E4A-B6B2-9BBED01A0F2A}">
      <dsp:nvSpPr>
        <dsp:cNvPr id="0" name=""/>
        <dsp:cNvSpPr/>
      </dsp:nvSpPr>
      <dsp:spPr>
        <a:xfrm flipV="1">
          <a:off x="285742" y="2018121"/>
          <a:ext cx="7295248" cy="48220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058-F5DD-4094-B39F-42447F937D01}">
      <dsp:nvSpPr>
        <dsp:cNvPr id="0" name=""/>
        <dsp:cNvSpPr/>
      </dsp:nvSpPr>
      <dsp:spPr>
        <a:xfrm rot="10800000">
          <a:off x="431520" y="0"/>
          <a:ext cx="7561374" cy="9766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75687" y="0"/>
        <a:ext cx="7317207" cy="976667"/>
      </dsp:txXfrm>
    </dsp:sp>
    <dsp:sp modelId="{566D9033-FBDB-424E-9533-7B7EF25A21B9}">
      <dsp:nvSpPr>
        <dsp:cNvPr id="0" name=""/>
        <dsp:cNvSpPr/>
      </dsp:nvSpPr>
      <dsp:spPr>
        <a:xfrm>
          <a:off x="445390" y="36285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2F0F-3B39-469C-A331-D5A8F40940F9}">
      <dsp:nvSpPr>
        <dsp:cNvPr id="0" name=""/>
        <dsp:cNvSpPr/>
      </dsp:nvSpPr>
      <dsp:spPr>
        <a:xfrm rot="10800000">
          <a:off x="57164" y="1083680"/>
          <a:ext cx="8223746" cy="12655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до 2024 года (Постановление Администрации сельского поселения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3561" y="1083680"/>
        <a:ext cx="7907349" cy="1265588"/>
      </dsp:txXfrm>
    </dsp:sp>
    <dsp:sp modelId="{5AE93A4A-2B42-405B-89D8-9E19F705C642}">
      <dsp:nvSpPr>
        <dsp:cNvPr id="0" name=""/>
        <dsp:cNvSpPr/>
      </dsp:nvSpPr>
      <dsp:spPr>
        <a:xfrm>
          <a:off x="393364" y="1579167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6CAC-31B8-44A2-BBC9-9C16AD4C82BD}">
      <dsp:nvSpPr>
        <dsp:cNvPr id="0" name=""/>
        <dsp:cNvSpPr/>
      </dsp:nvSpPr>
      <dsp:spPr>
        <a:xfrm rot="10800000">
          <a:off x="249760" y="2624290"/>
          <a:ext cx="7959153" cy="1361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90140" y="2624290"/>
        <a:ext cx="7618773" cy="1361522"/>
      </dsp:txXfrm>
    </dsp:sp>
    <dsp:sp modelId="{F2D67B62-1716-4A88-A68F-DF8F794A29B3}">
      <dsp:nvSpPr>
        <dsp:cNvPr id="0" name=""/>
        <dsp:cNvSpPr/>
      </dsp:nvSpPr>
      <dsp:spPr>
        <a:xfrm>
          <a:off x="445390" y="2968823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BBB1-B55C-463B-AC9F-D3CCC1558277}">
      <dsp:nvSpPr>
        <dsp:cNvPr id="0" name=""/>
        <dsp:cNvSpPr/>
      </dsp:nvSpPr>
      <dsp:spPr>
        <a:xfrm rot="10800000">
          <a:off x="360040" y="3967402"/>
          <a:ext cx="8026580" cy="8903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 мероприятий по росту доходного потенциала  муниципального образования «</a:t>
          </a:r>
          <a:r>
            <a:rPr lang="ru-RU" sz="1600" b="1" kern="1200" dirty="0" err="1" smtClean="0"/>
            <a:t>Камышевское</a:t>
          </a:r>
          <a:r>
            <a:rPr lang="ru-RU" sz="1600" b="1" kern="1200" dirty="0" smtClean="0"/>
            <a:t> сельское поселение до 2024 года (постановление Администрации сельского поселения от 24.09.2018 №104)</a:t>
          </a:r>
          <a:endParaRPr lang="ru-RU" sz="1600" b="1" kern="1200" dirty="0"/>
        </a:p>
      </dsp:txBody>
      <dsp:txXfrm rot="10800000">
        <a:off x="582635" y="3967402"/>
        <a:ext cx="7803985" cy="890381"/>
      </dsp:txXfrm>
    </dsp:sp>
    <dsp:sp modelId="{E4719ADE-3C83-429C-AA68-246D70DA28F6}">
      <dsp:nvSpPr>
        <dsp:cNvPr id="0" name=""/>
        <dsp:cNvSpPr/>
      </dsp:nvSpPr>
      <dsp:spPr>
        <a:xfrm>
          <a:off x="422029" y="417131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89B7B-5203-43C1-BEC9-8B0BA65B8746}">
      <dsp:nvSpPr>
        <dsp:cNvPr id="0" name=""/>
        <dsp:cNvSpPr/>
      </dsp:nvSpPr>
      <dsp:spPr>
        <a:xfrm>
          <a:off x="163703" y="327657"/>
          <a:ext cx="7010800" cy="139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межбюджетные трансферты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соответствии с заключенными соглашениями на </a:t>
          </a:r>
          <a:r>
            <a:rPr lang="ru-RU" sz="2000" kern="1200" dirty="0" smtClean="0"/>
            <a:t>2023-2025 </a:t>
          </a:r>
          <a:r>
            <a:rPr lang="ru-RU" sz="2000" kern="1200" dirty="0" smtClean="0"/>
            <a:t>годы (ежегодно)</a:t>
          </a:r>
        </a:p>
      </dsp:txBody>
      <dsp:txXfrm>
        <a:off x="204694" y="368648"/>
        <a:ext cx="6928818" cy="1317565"/>
      </dsp:txXfrm>
    </dsp:sp>
    <dsp:sp modelId="{93A88B3B-984D-4ADC-BCE6-34DA88DE06E7}">
      <dsp:nvSpPr>
        <dsp:cNvPr id="0" name=""/>
        <dsp:cNvSpPr/>
      </dsp:nvSpPr>
      <dsp:spPr>
        <a:xfrm>
          <a:off x="864783" y="1727204"/>
          <a:ext cx="163004" cy="1566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380"/>
              </a:lnTo>
              <a:lnTo>
                <a:pt x="163004" y="1566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7DD2-F4F0-4B87-A804-7329E2C1CADA}">
      <dsp:nvSpPr>
        <dsp:cNvPr id="0" name=""/>
        <dsp:cNvSpPr/>
      </dsp:nvSpPr>
      <dsp:spPr>
        <a:xfrm>
          <a:off x="1027787" y="2703926"/>
          <a:ext cx="6823981" cy="117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 содержание автомобильных дорог местного значения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-  </a:t>
          </a:r>
          <a:r>
            <a:rPr lang="ru-RU" sz="1600" kern="1200" dirty="0" smtClean="0"/>
            <a:t>300,0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062328" y="2738467"/>
        <a:ext cx="6754899" cy="111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4441-E0F6-4098-8BCC-C5EA05E0D2B6}">
      <dsp:nvSpPr>
        <dsp:cNvPr id="0" name=""/>
        <dsp:cNvSpPr/>
      </dsp:nvSpPr>
      <dsp:spPr>
        <a:xfrm>
          <a:off x="0" y="0"/>
          <a:ext cx="8230053" cy="17128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</a:t>
          </a:r>
          <a:r>
            <a:rPr lang="ru-RU" sz="2400" kern="1200" dirty="0" smtClean="0"/>
            <a:t>109,7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83616" y="83616"/>
        <a:ext cx="8062821" cy="1545647"/>
      </dsp:txXfrm>
    </dsp:sp>
    <dsp:sp modelId="{D8E21CD3-4DE0-47E3-A5D7-82984249EA72}">
      <dsp:nvSpPr>
        <dsp:cNvPr id="0" name=""/>
        <dsp:cNvSpPr/>
      </dsp:nvSpPr>
      <dsp:spPr>
        <a:xfrm>
          <a:off x="0" y="2189029"/>
          <a:ext cx="8230053" cy="1712879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sz="2400" kern="1200" dirty="0"/>
        </a:p>
      </dsp:txBody>
      <dsp:txXfrm>
        <a:off x="83616" y="2272645"/>
        <a:ext cx="8062821" cy="1545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8116-17F1-43FD-9336-7C2A25EB7F25}">
      <dsp:nvSpPr>
        <dsp:cNvPr id="0" name=""/>
        <dsp:cNvSpPr/>
      </dsp:nvSpPr>
      <dsp:spPr>
        <a:xfrm>
          <a:off x="734" y="924737"/>
          <a:ext cx="2863606" cy="1718163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</a:t>
          </a:r>
          <a:r>
            <a:rPr lang="ru-RU" sz="3400" kern="1200" dirty="0" smtClean="0"/>
            <a:t>2023 год- 8363,7 </a:t>
          </a:r>
          <a:r>
            <a:rPr lang="ru-RU" sz="3400" kern="1200" dirty="0" smtClean="0"/>
            <a:t>тыс. руб.</a:t>
          </a:r>
          <a:endParaRPr lang="ru-RU" sz="3400" kern="1200" dirty="0"/>
        </a:p>
      </dsp:txBody>
      <dsp:txXfrm>
        <a:off x="734" y="924737"/>
        <a:ext cx="2863606" cy="1718163"/>
      </dsp:txXfrm>
    </dsp:sp>
    <dsp:sp modelId="{3944967A-E612-4E30-87B9-16CA092B996A}">
      <dsp:nvSpPr>
        <dsp:cNvPr id="0" name=""/>
        <dsp:cNvSpPr/>
      </dsp:nvSpPr>
      <dsp:spPr>
        <a:xfrm>
          <a:off x="3150701" y="924737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</a:t>
          </a:r>
          <a:r>
            <a:rPr lang="ru-RU" sz="3400" kern="1200" dirty="0" smtClean="0"/>
            <a:t>2024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6972,3 </a:t>
          </a:r>
          <a:r>
            <a:rPr lang="ru-RU" sz="3400" kern="1200" dirty="0" smtClean="0"/>
            <a:t>тыс. руб.</a:t>
          </a:r>
          <a:endParaRPr lang="ru-RU" sz="3400" kern="1200" dirty="0"/>
        </a:p>
      </dsp:txBody>
      <dsp:txXfrm>
        <a:off x="3150701" y="924737"/>
        <a:ext cx="2863606" cy="1718163"/>
      </dsp:txXfrm>
    </dsp:sp>
    <dsp:sp modelId="{A43592A0-BE54-45F7-8B69-321FF433731A}">
      <dsp:nvSpPr>
        <dsp:cNvPr id="0" name=""/>
        <dsp:cNvSpPr/>
      </dsp:nvSpPr>
      <dsp:spPr>
        <a:xfrm>
          <a:off x="1575717" y="2929262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</a:t>
          </a:r>
          <a:r>
            <a:rPr lang="ru-RU" sz="3400" kern="1200" dirty="0" smtClean="0"/>
            <a:t>2025 </a:t>
          </a:r>
          <a:r>
            <a:rPr lang="ru-RU" sz="3400" kern="1200" dirty="0" smtClean="0"/>
            <a:t>год -</a:t>
          </a:r>
          <a:r>
            <a:rPr lang="ru-RU" sz="3400" kern="1200" dirty="0" smtClean="0"/>
            <a:t>6912,7 </a:t>
          </a:r>
          <a:r>
            <a:rPr lang="ru-RU" sz="3400" kern="1200" dirty="0" err="1" smtClean="0"/>
            <a:t>тыс.руб</a:t>
          </a:r>
          <a:r>
            <a:rPr lang="ru-RU" sz="3400" kern="1200" dirty="0" smtClean="0"/>
            <a:t>.</a:t>
          </a:r>
          <a:endParaRPr lang="ru-RU" sz="3400" kern="1200" dirty="0"/>
        </a:p>
      </dsp:txBody>
      <dsp:txXfrm>
        <a:off x="1575717" y="2929262"/>
        <a:ext cx="2863606" cy="171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6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8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53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8CFCEF5-0FF5-4155-BEF9-0A97376DF7E3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527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9D887-5170-4924-A10B-B8513D6BC460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546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2584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3741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9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6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32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9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8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20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5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32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425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34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3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4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2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08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2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47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92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0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14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38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51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9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7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208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12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51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431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961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11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90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878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93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7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20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128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51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431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961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112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878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CBC1-A18A-4B7E-BC68-E58AEC508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65278-F730-4019-BEAC-F740CAD2EE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927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6E8CB-9545-4BFD-BDC9-A81EEA1611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D1FA-041B-4175-8CFF-6DA506BEAF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805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0F99A-75DE-4AA4-AE6F-2B5874D74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21D9-2FBE-451B-B38E-C2E8F662D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49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1A4B-00AC-4A78-BF1D-84B8B1746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FE9A-62BE-4550-AAD3-11F377052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72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C2A5D-EBA9-4374-A00C-3D3B7D585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DEEF-865F-433F-ADF0-137CBB3104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073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EF93-7470-4E70-AB5A-3AB2D23C49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2556-E957-4939-87E7-6C6F54827B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027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78004-ED0A-4241-A707-5C79A8532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E53B-1389-4C4A-9EBA-214D32488A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97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6EE5D-5200-4AB1-A70D-3EFA14AF26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37D47-B353-46EB-BC2E-84B6DD945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6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953DF-D77B-47B8-BE69-678B4A2AA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908A-F6C4-4CD9-B44F-C0E210C18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3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5D282-27E3-4C07-BC66-9F53C91327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5C8F-A651-4355-8574-C4510AC58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32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DE458-85FE-478B-9645-3B8B27AF3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D9E9-7227-41C3-8FE8-32F583197C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678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CBC1-A18A-4B7E-BC68-E58AEC508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65278-F730-4019-BEAC-F740CAD2EE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35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6E8CB-9545-4BFD-BDC9-A81EEA1611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D1FA-041B-4175-8CFF-6DA506BEAF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501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0F99A-75DE-4AA4-AE6F-2B5874D74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21D9-2FBE-451B-B38E-C2E8F662D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878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1A4B-00AC-4A78-BF1D-84B8B1746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FE9A-62BE-4550-AAD3-11F377052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40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C2A5D-EBA9-4374-A00C-3D3B7D585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DEEF-865F-433F-ADF0-137CBB3104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282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EF93-7470-4E70-AB5A-3AB2D23C49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2556-E957-4939-87E7-6C6F54827B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776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78004-ED0A-4241-A707-5C79A8532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E53B-1389-4C4A-9EBA-214D32488A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15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6EE5D-5200-4AB1-A70D-3EFA14AF26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37D47-B353-46EB-BC2E-84B6DD945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7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953DF-D77B-47B8-BE69-678B4A2AA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908A-F6C4-4CD9-B44F-C0E210C18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247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5D282-27E3-4C07-BC66-9F53C91327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5C8F-A651-4355-8574-C4510AC58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825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DE458-85FE-478B-9645-3B8B27AF3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D9E9-7227-41C3-8FE8-32F583197C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904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35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26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9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15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625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18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1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929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393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119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152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440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698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1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2456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6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965E5-BD32-451E-9992-FAD2DA9DC2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A1B88-AC35-4767-A4B6-9DA86B037B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5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965E5-BD32-451E-9992-FAD2DA9DC2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A1B88-AC35-4767-A4B6-9DA86B037B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38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14.11.2022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2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p29308@donpac.ru" TargetMode="Externa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2313" y="1500175"/>
            <a:ext cx="7772400" cy="5000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776"/>
            <a:ext cx="850112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22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3"/>
            <a:ext cx="8429684" cy="58169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 anchorCtr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Проект бюджета </a:t>
            </a: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Камышевского</a:t>
            </a:r>
            <a:r>
              <a:rPr lang="ru-RU" sz="4800" b="1" dirty="0" smtClean="0">
                <a:solidFill>
                  <a:srgbClr val="7030A0"/>
                </a:solidFill>
              </a:rPr>
              <a:t> сельского поселения Орловского района 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2023 год и на плановый период 2024 и 20</a:t>
            </a:r>
            <a:r>
              <a:rPr lang="en-US" sz="4800" b="1" dirty="0" smtClean="0">
                <a:solidFill>
                  <a:srgbClr val="7030A0"/>
                </a:solidFill>
              </a:rPr>
              <a:t>2</a:t>
            </a:r>
            <a:r>
              <a:rPr lang="ru-RU" sz="4800" b="1" dirty="0">
                <a:solidFill>
                  <a:srgbClr val="7030A0"/>
                </a:solidFill>
              </a:rPr>
              <a:t>5</a:t>
            </a:r>
            <a:r>
              <a:rPr lang="ru-RU" sz="4800" b="1" dirty="0" smtClean="0">
                <a:solidFill>
                  <a:srgbClr val="7030A0"/>
                </a:solidFill>
              </a:rPr>
              <a:t> годов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pPr algn="ctr"/>
            <a:endParaRPr lang="en-US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поступлений земельного налога в бюджет </a:t>
            </a:r>
            <a:r>
              <a:rPr lang="ru-RU" sz="24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C00000"/>
                </a:solidFill>
              </a:rPr>
              <a:t> сельского поселения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Орловского района</a:t>
            </a:r>
            <a:r>
              <a:rPr lang="en-US" sz="2400" b="1" dirty="0" smtClean="0">
                <a:solidFill>
                  <a:srgbClr val="C00000"/>
                </a:solidFill>
              </a:rPr>
              <a:t>							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6748528"/>
              </p:ext>
            </p:extLst>
          </p:nvPr>
        </p:nvGraphicFramePr>
        <p:xfrm>
          <a:off x="1770063" y="2565400"/>
          <a:ext cx="3983037" cy="2614613"/>
        </p:xfrm>
        <a:graphic>
          <a:graphicData uri="http://schemas.openxmlformats.org/presentationml/2006/ole">
            <p:oleObj spid="_x0000_s238811" name="Лист" r:id="rId3" imgW="9401057" imgH="617232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307975" y="274638"/>
            <a:ext cx="8378825" cy="2002234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Доходы от сдачи в аренду имущества,           находящегося в собственности сельского     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307975" y="170080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4037576"/>
              </p:ext>
            </p:extLst>
          </p:nvPr>
        </p:nvGraphicFramePr>
        <p:xfrm>
          <a:off x="571500" y="1930400"/>
          <a:ext cx="7470775" cy="4641850"/>
        </p:xfrm>
        <a:graphic>
          <a:graphicData uri="http://schemas.openxmlformats.org/presentationml/2006/ole">
            <p:oleObj spid="_x0000_s241807" name="Лист" r:id="rId3" imgW="3238433" imgH="2028803" progId="Excel.Sheet.8">
              <p:embed/>
            </p:oleObj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от сдачи в аренду земельных участков,  находящихся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5241391"/>
              </p:ext>
            </p:extLst>
          </p:nvPr>
        </p:nvGraphicFramePr>
        <p:xfrm>
          <a:off x="571500" y="1930400"/>
          <a:ext cx="7470775" cy="4641850"/>
        </p:xfrm>
        <a:graphic>
          <a:graphicData uri="http://schemas.openxmlformats.org/presentationml/2006/ole">
            <p:oleObj spid="_x0000_s242827" name="Лист" r:id="rId3" imgW="3238433" imgH="2028803" progId="Excel.Sheet.8">
              <p:embed/>
            </p:oleObj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0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155574" y="160338"/>
            <a:ext cx="9189641" cy="168304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Штрафы, санкции, возмещение ущерба,         поступающие в бюджет сельского поселения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4086638"/>
              </p:ext>
            </p:extLst>
          </p:nvPr>
        </p:nvGraphicFramePr>
        <p:xfrm>
          <a:off x="460375" y="1628775"/>
          <a:ext cx="7469188" cy="4643438"/>
        </p:xfrm>
        <a:graphic>
          <a:graphicData uri="http://schemas.openxmlformats.org/presentationml/2006/ole">
            <p:oleObj spid="_x0000_s243823" name="Лист" r:id="rId3" imgW="3238433" imgH="2028803" progId="Excel.Sheet.8">
              <p:embed/>
            </p:oleObj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-108520" y="160338"/>
            <a:ext cx="9883647" cy="1699071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, поступающие в порядке возмещения расходов по эксплуатации имущества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сельского поселения           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54548" y="16288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0375750"/>
              </p:ext>
            </p:extLst>
          </p:nvPr>
        </p:nvGraphicFramePr>
        <p:xfrm>
          <a:off x="182563" y="2349500"/>
          <a:ext cx="7469187" cy="4643438"/>
        </p:xfrm>
        <a:graphic>
          <a:graphicData uri="http://schemas.openxmlformats.org/presentationml/2006/ole">
            <p:oleObj spid="_x0000_s246876" name="Лист" r:id="rId3" imgW="3238433" imgH="2028803" progId="Excel.Sheet.8">
              <p:embed/>
            </p:oleObj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0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</a:rPr>
              <a:t> сельского поселения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2214554"/>
            <a:ext cx="485778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КФХ «</a:t>
            </a:r>
            <a:r>
              <a:rPr lang="ru-RU" sz="2400" b="1" dirty="0" err="1" smtClean="0">
                <a:solidFill>
                  <a:schemeClr val="tx1"/>
                </a:solidFill>
              </a:rPr>
              <a:t>Должиков</a:t>
            </a:r>
            <a:r>
              <a:rPr lang="ru-RU" sz="2400" b="1" dirty="0" smtClean="0">
                <a:solidFill>
                  <a:schemeClr val="tx1"/>
                </a:solidFill>
              </a:rPr>
              <a:t> А.Г.»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4686"/>
            <a:ext cx="50006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ООО 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Партнер-Агро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572008"/>
            <a:ext cx="514353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Новоселовский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78595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17604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00010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714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1" y="4500571"/>
            <a:ext cx="15001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C:\Users\user\Pictures\d5b70da9f2ebdd76c8f34c43813d897f543fb94b.jpg"/>
          <p:cNvPicPr>
            <a:picLocks noChangeAspect="1" noChangeArrowheads="1"/>
          </p:cNvPicPr>
          <p:nvPr/>
        </p:nvPicPr>
        <p:blipFill>
          <a:blip r:embed="rId2">
            <a:lum bright="45000" contrast="-4000"/>
          </a:blip>
          <a:srcRect/>
          <a:stretch>
            <a:fillRect/>
          </a:stretch>
        </p:blipFill>
        <p:spPr bwMode="auto">
          <a:xfrm>
            <a:off x="-27418" y="1437199"/>
            <a:ext cx="9152352" cy="5420801"/>
          </a:xfrm>
          <a:prstGeom prst="rect">
            <a:avLst/>
          </a:prstGeom>
          <a:noFill/>
        </p:spPr>
      </p:pic>
      <p:graphicFrame>
        <p:nvGraphicFramePr>
          <p:cNvPr id="135237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865620355"/>
              </p:ext>
            </p:extLst>
          </p:nvPr>
        </p:nvGraphicFramePr>
        <p:xfrm>
          <a:off x="1403648" y="1412776"/>
          <a:ext cx="6740816" cy="5202925"/>
        </p:xfrm>
        <a:graphic>
          <a:graphicData uri="http://schemas.openxmlformats.org/drawingml/2006/table">
            <a:tbl>
              <a:tblPr/>
              <a:tblGrid>
                <a:gridCol w="2162329"/>
                <a:gridCol w="1574428"/>
                <a:gridCol w="1538663"/>
                <a:gridCol w="1465396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БЕЗВОЗМЕЗДНЫЕ 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3827,5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2465,1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2351,6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2051,4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2051,4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Иные межбюджетные трансферты из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78671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</a:rPr>
              <a:t>Безвозмездные поступления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</a:t>
            </a:r>
            <a:r>
              <a:rPr lang="ru-RU" sz="2000" dirty="0" err="1" smtClean="0"/>
              <a:t>тыс</a:t>
            </a:r>
            <a:r>
              <a:rPr lang="ru-RU" sz="2000" dirty="0" err="1" smtClean="0">
                <a:solidFill>
                  <a:schemeClr val="tx2"/>
                </a:solidFill>
              </a:rPr>
              <a:t>.рублей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623548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 Иные межбюджетные трансферты, передаваемые бюджету </a:t>
            </a:r>
            <a:r>
              <a:rPr lang="ru-RU" sz="17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1700" dirty="0" smtClean="0">
                <a:solidFill>
                  <a:srgbClr val="C00000"/>
                </a:solidFill>
              </a:rPr>
              <a:t> сельского поселения из бюджета Орловского района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 на осуществление части полномочий по  решению 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вопросам местного значения на 2023 - 2025 годы 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857370"/>
              </p:ext>
            </p:extLst>
          </p:nvPr>
        </p:nvGraphicFramePr>
        <p:xfrm>
          <a:off x="591883" y="1949213"/>
          <a:ext cx="8230054" cy="470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Распределение субвенций бюджету  </a:t>
            </a:r>
            <a:r>
              <a:rPr lang="ru-RU" sz="20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000" dirty="0" smtClean="0">
                <a:solidFill>
                  <a:srgbClr val="C00000"/>
                </a:solidFill>
              </a:rPr>
              <a:t> сельского поселения Орловского района из Областного бюджета на 2023 год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4934279"/>
              </p:ext>
            </p:extLst>
          </p:nvPr>
        </p:nvGraphicFramePr>
        <p:xfrm>
          <a:off x="456974" y="2000240"/>
          <a:ext cx="8230054" cy="43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4401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ДОТАЦИЯ ИЗ ОБЛАСТНОГО БЮДЖЕТА  на 2023-2025 годы</a:t>
            </a:r>
            <a:endParaRPr lang="ru-RU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4732949"/>
              </p:ext>
            </p:extLst>
          </p:nvPr>
        </p:nvGraphicFramePr>
        <p:xfrm>
          <a:off x="609600" y="1397000"/>
          <a:ext cx="80137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8622" y="174554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300192" y="714767"/>
            <a:ext cx="2232248" cy="4714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на 2023-2025 годы</a:t>
            </a:r>
          </a:p>
          <a:p>
            <a:pPr algn="ctr"/>
            <a:r>
              <a:rPr lang="ru-RU" dirty="0" smtClean="0"/>
              <a:t>(Распоряжение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№41 от 15.09.2022)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714767"/>
            <a:ext cx="2428892" cy="4857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b="1" dirty="0" smtClean="0"/>
              <a:t>направления бюджетной и налоговой политики на 2023-2025 годы (Постановление Администрации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№148</a:t>
            </a:r>
            <a:r>
              <a:rPr lang="en-US" b="1" dirty="0" smtClean="0"/>
              <a:t> </a:t>
            </a:r>
            <a:r>
              <a:rPr lang="ru-RU" b="1" dirty="0" smtClean="0"/>
              <a:t>от 24.10.2022)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705231"/>
            <a:ext cx="2286016" cy="4867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программы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Орловского района на период 2019-2030 годы</a:t>
            </a:r>
            <a:endParaRPr lang="ru-RU" b="1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14282" y="5589240"/>
            <a:ext cx="8858280" cy="171790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 smtClean="0">
                <a:solidFill>
                  <a:schemeClr val="tx1"/>
                </a:solidFill>
              </a:rPr>
              <a:t>Камышевского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 Орловского района на 2023 год и плановый период 2024 и 20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5</a:t>
            </a:r>
            <a:r>
              <a:rPr lang="ru-RU" b="1" dirty="0" smtClean="0">
                <a:solidFill>
                  <a:schemeClr val="tx1"/>
                </a:solidFill>
              </a:rPr>
              <a:t> годов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04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Динамика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C00000"/>
                </a:solidFill>
              </a:rPr>
              <a:t> сельского поселения на 2023-2025 годы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6208923"/>
              </p:ext>
            </p:extLst>
          </p:nvPr>
        </p:nvGraphicFramePr>
        <p:xfrm>
          <a:off x="769938" y="1852613"/>
          <a:ext cx="7718425" cy="4565650"/>
        </p:xfrm>
        <a:graphic>
          <a:graphicData uri="http://schemas.openxmlformats.org/presentationml/2006/ole">
            <p:oleObj spid="_x0000_s232668" name="Лист" r:id="rId3" imgW="7600849" imgH="449584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sz="21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1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100" b="1" dirty="0" smtClean="0">
                <a:solidFill>
                  <a:srgbClr val="C00000"/>
                </a:solidFill>
              </a:rPr>
              <a:t> сельского поселения в 2023 году</a:t>
            </a:r>
            <a:r>
              <a:rPr lang="ru-RU" sz="2100" dirty="0" smtClean="0">
                <a:solidFill>
                  <a:srgbClr val="C00000"/>
                </a:solidFill>
              </a:rPr>
              <a:t/>
            </a:r>
            <a:br>
              <a:rPr lang="ru-RU" sz="2100" dirty="0" smtClean="0">
                <a:solidFill>
                  <a:srgbClr val="C00000"/>
                </a:solidFill>
              </a:rPr>
            </a:br>
            <a:r>
              <a:rPr lang="ru-RU" sz="21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8504,6</a:t>
            </a:r>
            <a:r>
              <a:rPr lang="ru-RU" sz="2100" b="1" dirty="0" smtClean="0">
                <a:solidFill>
                  <a:srgbClr val="C00000"/>
                </a:solidFill>
              </a:rPr>
              <a:t> тыс. рублей</a:t>
            </a:r>
            <a:endParaRPr lang="ru-RU" sz="21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5916569"/>
              </p:ext>
            </p:extLst>
          </p:nvPr>
        </p:nvGraphicFramePr>
        <p:xfrm>
          <a:off x="1785938" y="2279650"/>
          <a:ext cx="5343525" cy="3633788"/>
        </p:xfrm>
        <a:graphic>
          <a:graphicData uri="http://schemas.openxmlformats.org/presentationml/2006/ole">
            <p:oleObj spid="_x0000_s231645" name="Лист" r:id="rId3" imgW="9229776" imgH="627688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61288" cy="792163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800" dirty="0" smtClean="0">
                <a:solidFill>
                  <a:schemeClr val="accent1"/>
                </a:solidFill>
              </a:rPr>
              <a:t>Структура муниципальных программ </a:t>
            </a:r>
            <a:r>
              <a:rPr lang="ru-RU" sz="2800" dirty="0" err="1" smtClean="0">
                <a:solidFill>
                  <a:schemeClr val="accent1"/>
                </a:solidFill>
              </a:rPr>
              <a:t>Камышевского</a:t>
            </a:r>
            <a:r>
              <a:rPr lang="ru-RU" sz="2800" dirty="0" smtClean="0">
                <a:solidFill>
                  <a:schemeClr val="accent1"/>
                </a:solidFill>
              </a:rPr>
              <a:t> сельского поселения на 2023 год</a:t>
            </a:r>
          </a:p>
        </p:txBody>
      </p:sp>
      <p:graphicFrame>
        <p:nvGraphicFramePr>
          <p:cNvPr id="6048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878614"/>
              </p:ext>
            </p:extLst>
          </p:nvPr>
        </p:nvGraphicFramePr>
        <p:xfrm>
          <a:off x="539554" y="1628800"/>
          <a:ext cx="8577825" cy="5173353"/>
        </p:xfrm>
        <a:graphic>
          <a:graphicData uri="http://schemas.openxmlformats.org/drawingml/2006/table">
            <a:tbl>
              <a:tblPr/>
              <a:tblGrid>
                <a:gridCol w="6586468"/>
                <a:gridCol w="1054360"/>
                <a:gridCol w="936997"/>
              </a:tblGrid>
              <a:tr h="685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Камышевского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0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Защита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населения и территории от чрезвычайных ситуаций, обеспечение пожарной безопасности  и безопасности людей на водных объектах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1766,7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транспортной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8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муниципальными финансами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и благоустройства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9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Формирование современной городской среды на территории </a:t>
                      </a:r>
                      <a:r>
                        <a:rPr kumimoji="0" lang="ru-RU" sz="129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Камышевского</a:t>
                      </a:r>
                      <a:r>
                        <a:rPr kumimoji="0" lang="ru-RU" sz="129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сельского поселения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8363,7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19559647"/>
              </p:ext>
            </p:extLst>
          </p:nvPr>
        </p:nvGraphicFramePr>
        <p:xfrm>
          <a:off x="2771800" y="785794"/>
          <a:ext cx="60150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300933" y="928670"/>
            <a:ext cx="3000396" cy="5500726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программ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25" y="296797"/>
            <a:ext cx="8305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поселения, формируемые в рамках муниципальных программ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 Орловского района и непрограммные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3237" y="1944000"/>
            <a:ext cx="2520950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8363,7 </a:t>
            </a:r>
            <a:r>
              <a:rPr lang="ru-RU" dirty="0"/>
              <a:t>тыс.рублей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375" y="1844675"/>
            <a:ext cx="2520950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6972,3 </a:t>
            </a:r>
            <a:r>
              <a:rPr lang="ru-RU" dirty="0"/>
              <a:t>тыс.рублей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688" y="1844675"/>
            <a:ext cx="2376487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6912,7 </a:t>
            </a:r>
            <a:r>
              <a:rPr lang="ru-RU" dirty="0"/>
              <a:t>тыс.рублей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150" y="3716338"/>
            <a:ext cx="1512888" cy="865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140,9 </a:t>
            </a: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4980743" y="395439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284,9тыс.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/>
              <a:t>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7596188" y="3789363"/>
            <a:ext cx="1439862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348,3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95288" y="5035837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3237" y="6050807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63" name="TextBox 11"/>
          <p:cNvSpPr txBox="1">
            <a:spLocks noChangeArrowheads="1"/>
          </p:cNvSpPr>
          <p:nvPr/>
        </p:nvSpPr>
        <p:spPr bwMode="auto">
          <a:xfrm>
            <a:off x="1403350" y="1507599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23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4" name="TextBox 12"/>
          <p:cNvSpPr txBox="1">
            <a:spLocks noChangeArrowheads="1"/>
          </p:cNvSpPr>
          <p:nvPr/>
        </p:nvSpPr>
        <p:spPr bwMode="auto">
          <a:xfrm>
            <a:off x="4500562" y="1516938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24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5" name="TextBox 13"/>
          <p:cNvSpPr txBox="1">
            <a:spLocks noChangeArrowheads="1"/>
          </p:cNvSpPr>
          <p:nvPr/>
        </p:nvSpPr>
        <p:spPr bwMode="auto">
          <a:xfrm>
            <a:off x="7290625" y="1516938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24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6" name="TextBox 16"/>
          <p:cNvSpPr txBox="1">
            <a:spLocks noChangeArrowheads="1"/>
          </p:cNvSpPr>
          <p:nvPr/>
        </p:nvSpPr>
        <p:spPr bwMode="auto">
          <a:xfrm>
            <a:off x="1403350" y="6094012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latin typeface="Calibri" pitchFamily="34" charset="0"/>
              </a:rPr>
              <a:t>Непрограммные расходы 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53967" name="TextBox 17"/>
          <p:cNvSpPr txBox="1">
            <a:spLocks noChangeArrowheads="1"/>
          </p:cNvSpPr>
          <p:nvPr/>
        </p:nvSpPr>
        <p:spPr bwMode="auto">
          <a:xfrm>
            <a:off x="1290203" y="4817995"/>
            <a:ext cx="7381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dirty="0" smtClean="0">
                <a:latin typeface="Calibri" pitchFamily="34" charset="0"/>
              </a:rPr>
              <a:t>- </a:t>
            </a:r>
            <a:r>
              <a:rPr lang="ru-RU" altLang="ru-RU" dirty="0" smtClean="0">
                <a:latin typeface="Calibri" pitchFamily="34" charset="0"/>
              </a:rPr>
              <a:t>расходы </a:t>
            </a:r>
            <a:r>
              <a:rPr lang="ru-RU" altLang="ru-RU" dirty="0">
                <a:latin typeface="Calibri" pitchFamily="34" charset="0"/>
              </a:rPr>
              <a:t>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Орловского </a:t>
            </a:r>
            <a:r>
              <a:rPr lang="ru-RU" altLang="ru-RU" dirty="0">
                <a:latin typeface="Calibri" pitchFamily="34" charset="0"/>
              </a:rPr>
              <a:t>района, формируемые в рамках муниципальных программ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</a:t>
            </a:r>
          </a:p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95120" cy="12596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20B6B"/>
                </a:solidFill>
                <a:latin typeface="Times New Roman" pitchFamily="18" charset="0"/>
                <a:cs typeface="Times New Roman" pitchFamily="18" charset="0"/>
              </a:rPr>
              <a:t>Расходы по муниципальной программе «Эффективное управление муниципальными финансами»</a:t>
            </a:r>
            <a:endParaRPr lang="ru-RU" sz="2800" b="1" dirty="0">
              <a:solidFill>
                <a:srgbClr val="22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703340844"/>
              </p:ext>
            </p:extLst>
          </p:nvPr>
        </p:nvGraphicFramePr>
        <p:xfrm>
          <a:off x="1115616" y="1628800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9628238"/>
              </p:ext>
            </p:extLst>
          </p:nvPr>
        </p:nvGraphicFramePr>
        <p:xfrm>
          <a:off x="7524328" y="1556792"/>
          <a:ext cx="96964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64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тыс</a:t>
                      </a:r>
                      <a:r>
                        <a:rPr lang="ru-RU" sz="1400" u="none" strike="noStrike" dirty="0" smtClean="0">
                          <a:effectLst/>
                        </a:rPr>
                        <a:t>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425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5987008" cy="11543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Расходы по муниципальной программе «Развитие культуры и туризма»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8190601"/>
              </p:ext>
            </p:extLst>
          </p:nvPr>
        </p:nvGraphicFramePr>
        <p:xfrm>
          <a:off x="900113" y="1903413"/>
          <a:ext cx="7458075" cy="4465637"/>
        </p:xfrm>
        <a:graphic>
          <a:graphicData uri="http://schemas.openxmlformats.org/presentationml/2006/ole">
            <p:oleObj spid="_x0000_s245856" name="Лист" r:id="rId3" imgW="7810433" imgH="4676865" progId="Excel.Sheet.8">
              <p:embed/>
            </p:oleObj>
          </a:graphicData>
        </a:graphic>
      </p:graphicFrame>
      <p:pic>
        <p:nvPicPr>
          <p:cNvPr id="4" name="Picture 94" descr="http://i47.fastpic.ru/big/2013/0701/36/5f204b4edd31238755274109517be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66263"/>
            <a:ext cx="2322790" cy="1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25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 поселения на 2023 год составляют 412,8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462731"/>
            <a:ext cx="4608512" cy="8686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Содержание и обслуживание уличного освещения – 295,0 тыс.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5157192"/>
            <a:ext cx="4804184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Организация общественных работ по Центру занятости населения – 28,4 тыс.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1347031"/>
            <a:ext cx="4788644" cy="12301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Содержание общественной территории –89,4 тыс. руб.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599" y="2780928"/>
            <a:ext cx="3351645" cy="2232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660" y="4474864"/>
            <a:ext cx="2829984" cy="2122488"/>
          </a:xfrm>
          <a:prstGeom prst="rect">
            <a:avLst/>
          </a:prstGeom>
        </p:spPr>
      </p:pic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57" y="1196752"/>
            <a:ext cx="3514655" cy="18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5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C:\Users\User\Documents\ИСХОДЯЩАЯ АПРЫШКИНА\IMG-20200602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565" y="-448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27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7167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Предложенный	 на рассмотрение Собранию депутатов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проект бюджета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Орловского района на 2023 год и на плановый период 2024 и 202 годов создаст дополнительные условия для выполнения поставленных Президентом России, Губернатором области, Главой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 приоритетных задач.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Особенности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составления проекта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Решения О бюджете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сельского поселения Орловского района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на 2023 год и на плановый период 2024 и 2025 годов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357158" y="21431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Показатели бюджета </a:t>
            </a:r>
            <a:r>
              <a:rPr lang="ru-RU" dirty="0" err="1" smtClean="0">
                <a:solidFill>
                  <a:prstClr val="black"/>
                </a:solidFill>
              </a:rPr>
              <a:t>Камышевского</a:t>
            </a:r>
            <a:r>
              <a:rPr lang="ru-RU" dirty="0" smtClean="0">
                <a:solidFill>
                  <a:prstClr val="black"/>
                </a:solidFill>
              </a:rPr>
              <a:t> сельского поселения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проиндексированы на прогнозный уровень инфляции(индекс роста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потребительских цен) в 2023 году- 6,1%, в 2024 году- 4%, в 2025 году -4%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428596" y="3714752"/>
            <a:ext cx="828680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Предусматривается увеличение МРОТ с 1 января 2023 года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и установление  его в сумме 15279 рублей  в месяц.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411942" y="5072074"/>
            <a:ext cx="8320115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Экономное расходование средств на содержание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 управления органов местного самоуправления.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05" y="619452"/>
            <a:ext cx="8496944" cy="59093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Контактная </a:t>
            </a:r>
            <a:r>
              <a:rPr lang="ru-RU" sz="3600" b="1" dirty="0" smtClean="0">
                <a:solidFill>
                  <a:srgbClr val="0000FF"/>
                </a:solidFill>
              </a:rPr>
              <a:t>информация: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Администрация </a:t>
            </a:r>
            <a:r>
              <a:rPr lang="ru-RU" sz="2400" b="1" dirty="0" err="1" smtClean="0">
                <a:solidFill>
                  <a:srgbClr val="0000FF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0000FF"/>
                </a:solidFill>
              </a:rPr>
              <a:t> сельского поселения Орловского района Ростовской области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347525, х. Камышевка, ул. Школьная, 63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Руководитель</a:t>
            </a:r>
            <a:r>
              <a:rPr lang="ru-RU" b="1" dirty="0">
                <a:solidFill>
                  <a:srgbClr val="0000FF"/>
                </a:solidFill>
              </a:rPr>
              <a:t>: </a:t>
            </a:r>
            <a:r>
              <a:rPr lang="ru-RU" b="1" dirty="0" smtClean="0">
                <a:solidFill>
                  <a:srgbClr val="0000FF"/>
                </a:solidFill>
              </a:rPr>
              <a:t>Глава Администрации </a:t>
            </a:r>
            <a:r>
              <a:rPr lang="ru-RU" b="1" dirty="0" err="1" smtClean="0">
                <a:solidFill>
                  <a:srgbClr val="0000FF"/>
                </a:solidFill>
              </a:rPr>
              <a:t>Камышевского</a:t>
            </a:r>
            <a:r>
              <a:rPr lang="ru-RU" b="1" dirty="0" smtClean="0">
                <a:solidFill>
                  <a:srgbClr val="0000FF"/>
                </a:solidFill>
              </a:rPr>
              <a:t> сельского поселения </a:t>
            </a:r>
            <a:r>
              <a:rPr lang="en-US" b="1" dirty="0" smtClean="0">
                <a:solidFill>
                  <a:srgbClr val="0000FF"/>
                </a:solidFill>
              </a:rPr>
              <a:t>–</a:t>
            </a:r>
            <a:r>
              <a:rPr lang="ru-RU" b="1" dirty="0" smtClean="0">
                <a:solidFill>
                  <a:srgbClr val="0000FF"/>
                </a:solidFill>
              </a:rPr>
              <a:t> КАНАТОВА ВАЛЕНТИНА ЕГОРОВНА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Тел</a:t>
            </a:r>
            <a:r>
              <a:rPr lang="ru-RU" b="1" dirty="0">
                <a:solidFill>
                  <a:srgbClr val="0000FF"/>
                </a:solidFill>
              </a:rPr>
              <a:t>. : </a:t>
            </a:r>
            <a:r>
              <a:rPr lang="ru-RU" b="1" dirty="0" smtClean="0">
                <a:solidFill>
                  <a:srgbClr val="0000FF"/>
                </a:solidFill>
              </a:rPr>
              <a:t>8(86375) 43-5-24,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          8(86375)</a:t>
            </a:r>
            <a:r>
              <a:rPr lang="ru-RU" b="1" dirty="0" smtClean="0">
                <a:solidFill>
                  <a:srgbClr val="0000FF"/>
                </a:solidFill>
              </a:rPr>
              <a:t> 43-5-71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E-</a:t>
            </a:r>
            <a:r>
              <a:rPr lang="ru-RU" b="1" dirty="0" err="1" smtClean="0">
                <a:solidFill>
                  <a:srgbClr val="0000FF"/>
                </a:solidFill>
              </a:rPr>
              <a:t>mail</a:t>
            </a:r>
            <a:r>
              <a:rPr lang="ru-RU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  <a:hlinkClick r:id="rId2"/>
              </a:rPr>
              <a:t>sp2930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8@don</a:t>
            </a:r>
            <a:r>
              <a:rPr lang="en-US" b="1" dirty="0" err="1" smtClean="0">
                <a:solidFill>
                  <a:srgbClr val="0000FF"/>
                </a:solidFill>
                <a:hlinkClick r:id="rId2"/>
              </a:rPr>
              <a:t>pac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.</a:t>
            </a:r>
            <a:r>
              <a:rPr lang="ru-RU" b="1" dirty="0" err="1" smtClean="0">
                <a:solidFill>
                  <a:srgbClr val="0000FF"/>
                </a:solidFill>
                <a:hlinkClick r:id="rId2"/>
              </a:rPr>
              <a:t>ru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График (режим) работы: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понедельник </a:t>
            </a:r>
            <a:r>
              <a:rPr lang="ru-RU" b="1" dirty="0" smtClean="0">
                <a:solidFill>
                  <a:srgbClr val="0000FF"/>
                </a:solidFill>
              </a:rPr>
              <a:t>–пятница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8</a:t>
            </a:r>
            <a:r>
              <a:rPr lang="ru-RU" b="1" dirty="0" smtClean="0">
                <a:solidFill>
                  <a:srgbClr val="0000FF"/>
                </a:solidFill>
              </a:rPr>
              <a:t>.00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16.</a:t>
            </a:r>
            <a:r>
              <a:rPr lang="en-US" b="1" dirty="0" smtClean="0">
                <a:solidFill>
                  <a:srgbClr val="0000FF"/>
                </a:solidFill>
              </a:rPr>
              <a:t>00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перерыв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.00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en-US" b="1" dirty="0" smtClean="0">
                <a:solidFill>
                  <a:srgbClr val="0000FF"/>
                </a:solidFill>
              </a:rPr>
              <a:t>00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4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Проект бюджета на 2023 год и на плановый период 2024 и 2025 годов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приоритеты бюджетной политики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513497696"/>
              </p:ext>
            </p:extLst>
          </p:nvPr>
        </p:nvGraphicFramePr>
        <p:xfrm>
          <a:off x="642910" y="4071942"/>
          <a:ext cx="79296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2214554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21455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3357562"/>
            <a:ext cx="4143404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  <a:effectLst>
            <a:outerShdw blurRad="95000" rotWithShape="0">
              <a:schemeClr val="accent2">
                <a:lumMod val="50000"/>
                <a:alpha val="50000"/>
              </a:schemeClr>
            </a:outerShdw>
            <a:softEdge rad="127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сельского поселения Орловского района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833445901"/>
              </p:ext>
            </p:extLst>
          </p:nvPr>
        </p:nvGraphicFramePr>
        <p:xfrm>
          <a:off x="251520" y="155679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Основные характеристики проекта бюджета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Камышевского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Орловского района на 2023 год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и плановый период 2024 и 2025 годов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тыс.рублей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2889117"/>
              </p:ext>
            </p:extLst>
          </p:nvPr>
        </p:nvGraphicFramePr>
        <p:xfrm>
          <a:off x="214283" y="1643050"/>
          <a:ext cx="8786872" cy="48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8"/>
                <a:gridCol w="1716764"/>
                <a:gridCol w="1505090"/>
                <a:gridCol w="1684150"/>
                <a:gridCol w="1684150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Первоначально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принятый бюджет на 2022 год от 27.12.2021 №22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2023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2024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2025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41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.Доходы, всего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7669,9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8504,6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7257,2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7261,0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78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.Расходы, расходы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7669,9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8504,6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7257,2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7261,0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2153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.Дефицит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и источники его покрытия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ДОХОДЫ БЮДЖЕТА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НАЛОГОВЫЕ ДОХОДЫ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НЕНАЛОГОВЫЕ ДОХОДЫ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64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57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НАЛОГОВЫЕ И НЕНАЛОГОВЫЕ ДОХОДЫ БЮДЖЕТА </a:t>
            </a:r>
            <a:r>
              <a:rPr lang="ru-RU" sz="2800" b="1" dirty="0" smtClean="0">
                <a:solidFill>
                  <a:srgbClr val="0070C0"/>
                </a:solidFill>
              </a:rPr>
              <a:t>КАМЫШЕВСКОГО СЕЛЬСКОГО ПОСЕЛЕНИЯ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ОРЛОВСКОГО РАЙОНА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3005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1211736"/>
              </p:ext>
            </p:extLst>
          </p:nvPr>
        </p:nvGraphicFramePr>
        <p:xfrm>
          <a:off x="1547813" y="1844675"/>
          <a:ext cx="5651500" cy="4402138"/>
        </p:xfrm>
        <a:graphic>
          <a:graphicData uri="http://schemas.openxmlformats.org/presentationml/2006/ole">
            <p:oleObj spid="_x0000_s209117" name="Лист" r:id="rId3" imgW="7105616" imgH="553415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Структура налоговых и неналоговых доходов бюджета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сельского поселения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в 2023  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всего:    4677,1	</a:t>
            </a:r>
            <a:r>
              <a:rPr lang="ru-RU" sz="2800" dirty="0">
                <a:solidFill>
                  <a:srgbClr val="17375E"/>
                </a:solidFill>
              </a:rPr>
              <a:t>(</a:t>
            </a:r>
            <a:r>
              <a:rPr lang="ru-RU" sz="2800" dirty="0" err="1">
                <a:solidFill>
                  <a:srgbClr val="17375E"/>
                </a:solidFill>
              </a:rPr>
              <a:t>тыс.рублей</a:t>
            </a:r>
            <a:r>
              <a:rPr lang="ru-RU" sz="2800" dirty="0">
                <a:solidFill>
                  <a:srgbClr val="17375E"/>
                </a:solidFill>
              </a:rPr>
              <a:t>)</a:t>
            </a:r>
            <a:r>
              <a:rPr lang="ru-RU" sz="2600" b="1" dirty="0" smtClean="0"/>
              <a:t>			               </a:t>
            </a:r>
            <a:endParaRPr lang="ru-RU" sz="20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13107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3291987"/>
              </p:ext>
            </p:extLst>
          </p:nvPr>
        </p:nvGraphicFramePr>
        <p:xfrm>
          <a:off x="539750" y="2116138"/>
          <a:ext cx="8102600" cy="4076700"/>
        </p:xfrm>
        <a:graphic>
          <a:graphicData uri="http://schemas.openxmlformats.org/presentationml/2006/ole">
            <p:oleObj spid="_x0000_s210140" name="Лист" r:id="rId3" imgW="5962751" imgH="3000380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6796</TotalTime>
  <Words>934</Words>
  <Application>Microsoft Office PowerPoint</Application>
  <PresentationFormat>Экран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Поток</vt:lpstr>
      <vt:lpstr>Тема Office</vt:lpstr>
      <vt:lpstr>1_Тема Office</vt:lpstr>
      <vt:lpstr>2_Тема Office</vt:lpstr>
      <vt:lpstr>4_Тема Office</vt:lpstr>
      <vt:lpstr>3_Тема Office</vt:lpstr>
      <vt:lpstr>5_Тема Office</vt:lpstr>
      <vt:lpstr>1_Поток</vt:lpstr>
      <vt:lpstr>Техническая</vt:lpstr>
      <vt:lpstr>Лист</vt:lpstr>
      <vt:lpstr>Администрация Камышевского сельского поселения</vt:lpstr>
      <vt:lpstr> </vt:lpstr>
      <vt:lpstr>Особенности составления проекта Решения О бюджете Камышевского сельского поселения Орловского района на 2023 год и на плановый период 2024 и 2025 годов</vt:lpstr>
      <vt:lpstr>                                                                                                                 Проект бюджета на 2023 год и на плановый период 2024 и 2025 годов Основные приоритеты бюджетной политики </vt:lpstr>
      <vt:lpstr>Меры, принимаемые для обеспечения сбалансированности бюджета Камышевского сельского поселения Орловского района</vt:lpstr>
      <vt:lpstr>                 Основные характеристики проекта бюджета Камышевского сельского поселения Орловского района на 2023 год  и плановый период 2024 и 2025 годов                                                               тыс.рублей </vt:lpstr>
      <vt:lpstr>ДОХОДЫ БЮДЖЕТА поступающие в бюджет денежные средства</vt:lpstr>
      <vt:lpstr>            НАЛОГОВЫЕ И НЕНАЛОГОВЫЕ ДОХОДЫ БЮДЖЕТА КАМЫШЕВСКОГО СЕЛЬСКОГО ПОСЕЛЕНИЯ ОРЛОВСКОГО РАЙОНА                                                                                                    тыс. рублей</vt:lpstr>
      <vt:lpstr>   Структура налоговых и неналоговых доходов бюджета Камышевского сельского поселения  в 2023  году    всего:    4677,1 (тыс.рублей)                  </vt:lpstr>
      <vt:lpstr>Динамика поступлений земельного налога в бюджет Камышевского сельского поселения                                          Орловского района       (тыс. рублей)</vt:lpstr>
      <vt:lpstr> НЕНАЛОГОВЫЕ ДОХОДЫ Доходы от сдачи в аренду имущества,           находящегося в собственности сельского      поселения                    (тыс. рублей)</vt:lpstr>
      <vt:lpstr> НЕНАЛОГОВЫЕ ДОХОДЫ Доходы от сдачи в аренду земельных участков,  находящихся в собственности сельского поселения       (тыс. рублей)</vt:lpstr>
      <vt:lpstr>  НЕНАЛОГОВЫЕ ДОХОДЫ Штрафы, санкции, возмещение ущерба,         поступающие в бюджет сельского поселения                                                                                                        (тыс. рублей)</vt:lpstr>
      <vt:lpstr>   НЕНАЛОГОВЫЕ ДОХОДЫ Доходы, поступающие в порядке возмещения расходов по эксплуатации имущества                     сельского поселения                                                                                                                                (тыс. рублей)</vt:lpstr>
      <vt:lpstr>Крупнейшие налогоплательщики  Камышевского сельского поселения</vt:lpstr>
      <vt:lpstr>Безвозмездные поступления                                                                                                              тыс.рублей</vt:lpstr>
      <vt:lpstr> Иные межбюджетные трансферты, передаваемые бюджету Камышевского сельского поселения из бюджета Орловского района  на осуществление части полномочий по  решению  вопросам местного значения на 2023 - 2025 годы </vt:lpstr>
      <vt:lpstr>Распределение субвенций бюджету  Камышевского сельского поселения Орловского района из Областного бюджета на 2023 год </vt:lpstr>
      <vt:lpstr>ДОТАЦИЯ ИЗ ОБЛАСТНОГО БЮДЖЕТА  на 2023-2025 годы</vt:lpstr>
      <vt:lpstr>Динамика расходов бюджета Камышевского сельского поселения на 2023-2025 годы        (тыс. рублей)</vt:lpstr>
      <vt:lpstr>Расходы бюджета Камышевского сельского поселения в 2023 году                                                8504,6 тыс. рублей</vt:lpstr>
      <vt:lpstr>Структура муниципальных программ Камышевского сельского поселения на 2023 год</vt:lpstr>
      <vt:lpstr>Слайд 23</vt:lpstr>
      <vt:lpstr>Расходы бюджета  Камышевского сельского поселения, формируемые в рамках муниципальных программ Камышевского сельского поселения Орловского района и непрограммные расходы</vt:lpstr>
      <vt:lpstr>Расходы по муниципальной программе «Эффективное управление муниципальными финансами»</vt:lpstr>
      <vt:lpstr>Расходы по муниципальной программе «Развитие культуры и туризма»        (тыс. рублей)</vt:lpstr>
      <vt:lpstr>Расходы на благоустройство территории Камышевского сельского  поселения на 2023 год составляют 412,8 тыс. рублей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775</cp:revision>
  <dcterms:created xsi:type="dcterms:W3CDTF">2012-10-21T15:40:11Z</dcterms:created>
  <dcterms:modified xsi:type="dcterms:W3CDTF">2022-11-14T07:34:16Z</dcterms:modified>
</cp:coreProperties>
</file>